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491" r:id="rId112"/>
    <p:sldId id="492"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493" r:id="rId136"/>
    <p:sldId id="389" r:id="rId137"/>
    <p:sldId id="498"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75" r:id="rId198"/>
    <p:sldId id="449" r:id="rId199"/>
    <p:sldId id="477" r:id="rId200"/>
    <p:sldId id="476"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90" r:id="rId216"/>
    <p:sldId id="464" r:id="rId217"/>
    <p:sldId id="465" r:id="rId218"/>
    <p:sldId id="478" r:id="rId219"/>
    <p:sldId id="479" r:id="rId220"/>
    <p:sldId id="480" r:id="rId221"/>
    <p:sldId id="482" r:id="rId222"/>
    <p:sldId id="483" r:id="rId223"/>
    <p:sldId id="488" r:id="rId224"/>
    <p:sldId id="484" r:id="rId225"/>
    <p:sldId id="485" r:id="rId226"/>
    <p:sldId id="489" r:id="rId227"/>
    <p:sldId id="495" r:id="rId228"/>
    <p:sldId id="496" r:id="rId229"/>
    <p:sldId id="497" r:id="rId230"/>
    <p:sldId id="486" r:id="rId231"/>
    <p:sldId id="494" r:id="rId232"/>
    <p:sldId id="481" r:id="rId233"/>
    <p:sldId id="466" r:id="rId234"/>
    <p:sldId id="467" r:id="rId235"/>
    <p:sldId id="468" r:id="rId236"/>
    <p:sldId id="469" r:id="rId237"/>
    <p:sldId id="470" r:id="rId238"/>
    <p:sldId id="471" r:id="rId239"/>
    <p:sldId id="472" r:id="rId240"/>
    <p:sldId id="473" r:id="rId2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3" roundtripDataSignature="AMtx7mi2mzX/FpLtNZiC0bdt1dPeY2y2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A96E2E-DECF-412D-AF9F-96C98D231A40}">
  <a:tblStyle styleId="{CFA96E2E-DECF-412D-AF9F-96C98D231A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6C56E0-969A-4C60-9EED-0EE17C578FE1}" styleName="Table_1">
    <a:wholeTbl>
      <a:tcTxStyle b="off" i="off">
        <a:font>
          <a:latin typeface="맑은 고딕"/>
          <a:ea typeface="맑은 고딕"/>
          <a:cs typeface="맑은 고딕"/>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6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customschemas.google.com/relationships/presentationmetadata" Target="meta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99675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845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3868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0" name="Google Shape;930;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61003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7735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92078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2588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 name="Google Shape;96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20194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4037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2272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8" name="Google Shape;988;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91591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55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1" name="Google Shape;1001;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466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13363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5303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1803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7" name="Google Shape;1017;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52745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3300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1" name="Google Shape;1031;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45662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988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4988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56474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0" name="Google Shape;1060;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2711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6" name="Google Shape;1066;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54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56624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14072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56306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7" name="Google Shape;108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57796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395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1" name="Google Shape;1101;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67476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1274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5" name="Google Shape;1115;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31686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2234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8175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7" name="Google Shape;1137;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2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62986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4" name="Google Shape;1144;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2402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0405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27863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4" name="Google Shape;1164;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0857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0" name="Google Shape;1170;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61772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706964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08556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3" name="Google Shape;1183;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6443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1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3244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1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82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013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272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2" name="Google Shape;1212;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91742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0" name="Google Shape;1220;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2840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7" name="Google Shape;1227;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5182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4" name="Google Shape;1234;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7790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913404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2" name="Google Shape;1252;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94838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9" name="Google Shape;1259;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2728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6783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3" name="Google Shape;1273;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1385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06979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0" name="Google Shape;128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66053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24542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5" name="Google Shape;1295;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1120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2" name="Google Shape;1302;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7023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9" name="Google Shape;1309;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0916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6" name="Google Shape;1316;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47103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p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3" name="Google Shape;1323;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79871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0" name="Google Shape;1330;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704153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1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6" name="Google Shape;1336;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787121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2" name="Google Shape;1342;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838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60497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9" name="Google Shape;1349;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70096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6" name="Google Shape;1356;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6068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1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3" name="Google Shape;1363;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2076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1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496278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6" name="Google Shape;1376;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00943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2" name="Google Shape;1382;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5208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1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8" name="Google Shape;1388;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704988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6" name="Google Shape;1396;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22941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1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23509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1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0" name="Google Shape;1410;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96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720169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8" name="Google Shape;1418;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991151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5" name="Google Shape;1425;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05713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5" name="Google Shape;1435;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58622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47163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1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9" name="Google Shape;1449;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75957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1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5" name="Google Shape;1455;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32521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2" name="Google Shape;1462;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38380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p1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8" name="Google Shape;1468;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1680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p1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4" name="Google Shape;1474;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72409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0" name="Google Shape;1480;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004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439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6" name="Google Shape;1486;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03002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p1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2" name="Google Shape;1492;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62400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1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8" name="Google Shape;1498;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32666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1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4" name="Google Shape;1504;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50541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p1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0" name="Google Shape;1510;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4071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1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6" name="Google Shape;1516;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957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p1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2" name="Google Shape;1522;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50983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8" name="Google Shape;1528;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7607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1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7" name="Google Shape;1537;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0053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p1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4" name="Google Shape;1544;p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5952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20262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p1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1" name="Google Shape;1551;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793644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p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0" name="Google Shape;1560;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37509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1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6" name="Google Shape;1566;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329300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1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3" name="Google Shape;1573;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7101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p1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1" name="Google Shape;1581;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54113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1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0" name="Google Shape;1590;p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98401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p1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3" name="Google Shape;1603;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40743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p1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9" name="Google Shape;1609;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517301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p1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0" name="Google Shape;1620;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059633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1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7" name="Google Shape;1627;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16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2796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41851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4" name="Google Shape;1634;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69348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p1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1" name="Google Shape;1641;p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337578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2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8" name="Google Shape;1648;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84160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p2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4" name="Google Shape;1654;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92463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2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1" name="Google Shape;1661;p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596936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p2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8" name="Google Shape;1668;p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399322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p2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5" name="Google Shape;1675;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99219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p2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4" name="Google Shape;1684;p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57131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2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6" name="Google Shape;1696;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4895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p2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2" name="Google Shape;1702;p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85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40195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2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8" name="Google Shape;1708;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61787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2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4" name="Google Shape;1714;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65398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p2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1" name="Google Shape;1721;p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09761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p2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7" name="Google Shape;1727;p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984340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p2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5" name="Google Shape;1735;p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072369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2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2" name="Google Shape;1742;p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68703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2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0" name="Google Shape;1750;p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1930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2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6" name="Google Shape;1756;p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00426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2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2" name="Google Shape;1762;p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288073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p2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8" name="Google Shape;1768;p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86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681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9668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1875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907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3416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595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732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1063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59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645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4973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04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391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219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854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91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794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2827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6409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298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6361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093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4705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667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9731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927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707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604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7687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3147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3671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58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07484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172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6640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64127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24038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0655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5828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609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539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618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6928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9569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52453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771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37625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13243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74918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432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8030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43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165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0825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2302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918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6786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60350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350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1596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0824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740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477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39769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94508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71568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7353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62587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9693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0666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28506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22567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65221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02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2162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928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86111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8918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6623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2016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1205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032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5907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4816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101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2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2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2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22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000"/>
              <a:buFont typeface="Malgun Gothic"/>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2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lvl1pPr marL="457200" marR="0" lvl="0" indent="-381000" algn="l">
              <a:lnSpc>
                <a:spcPct val="120000"/>
              </a:lnSpc>
              <a:spcBef>
                <a:spcPts val="1000"/>
              </a:spcBef>
              <a:spcAft>
                <a:spcPts val="0"/>
              </a:spcAft>
              <a:buClr>
                <a:srgbClr val="4BB0A0"/>
              </a:buClr>
              <a:buSzPts val="2400"/>
              <a:buFont typeface="Arial"/>
              <a:buChar char="◦"/>
              <a:defRPr sz="24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2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2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2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2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4"/>
        <p:cNvGrpSpPr/>
        <p:nvPr/>
      </p:nvGrpSpPr>
      <p:grpSpPr>
        <a:xfrm>
          <a:off x="0" y="0"/>
          <a:ext cx="0" cy="0"/>
          <a:chOff x="0" y="0"/>
          <a:chExt cx="0" cy="0"/>
        </a:xfrm>
      </p:grpSpPr>
      <p:sp>
        <p:nvSpPr>
          <p:cNvPr id="55" name="Google Shape;55;p2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2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2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7"/>
          <p:cNvSpPr>
            <a:spLocks noGrp="1"/>
          </p:cNvSpPr>
          <p:nvPr>
            <p:ph type="pic" idx="2"/>
          </p:nvPr>
        </p:nvSpPr>
        <p:spPr>
          <a:xfrm>
            <a:off x="5183188" y="987425"/>
            <a:ext cx="6172200" cy="4873625"/>
          </a:xfrm>
          <a:prstGeom prst="rect">
            <a:avLst/>
          </a:prstGeom>
          <a:noFill/>
          <a:ln>
            <a:noFill/>
          </a:ln>
        </p:spPr>
      </p:sp>
      <p:sp>
        <p:nvSpPr>
          <p:cNvPr id="68" name="Google Shape;68;p2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2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2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2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3" Type="http://schemas.openxmlformats.org/officeDocument/2006/relationships/hyperlink" Target="https://www.oracle.com/database/technologies/xe-prior-release-downloads.html"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0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oracle.com/database/sqldeveloper/technologies/download/"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hyperlink" Target="https://web.archive.org/web/20080609055213/http:/www.javaworld.com/javaworld/jw-01-2006/jw-0102-servlet.html" TargetMode="External"/><Relationship Id="rId3" Type="http://schemas.openxmlformats.org/officeDocument/2006/relationships/hyperlink" Target="https://jcp.org/en/jsr/detail?id=369" TargetMode="External"/><Relationship Id="rId7" Type="http://schemas.openxmlformats.org/officeDocument/2006/relationships/hyperlink" Target="https://ko.wikipedia.org/wiki/JSR" TargetMode="External"/><Relationship Id="rId12" Type="http://schemas.openxmlformats.org/officeDocument/2006/relationships/hyperlink" Target="https://web.archive.org/web/20080611083008/http:/www.javaworld.com/jw-12-1998/jw-12-servletapi.html" TargetMode="External"/><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hyperlink" Target="https://web.archive.org/web/20110806105927/http:/www.javaworld.com/javaworld/jw-02-2009/jw-02-servlet3.html" TargetMode="External"/><Relationship Id="rId11" Type="http://schemas.openxmlformats.org/officeDocument/2006/relationships/hyperlink" Target="https://web.archive.org/web/20080611155209/http:/www.javaworld.com/jw-10-1999/jw-10-servletapi.html" TargetMode="External"/><Relationship Id="rId5" Type="http://schemas.openxmlformats.org/officeDocument/2006/relationships/hyperlink" Target="http://jcp.org/en/jsr/detail?id=340" TargetMode="External"/><Relationship Id="rId10" Type="http://schemas.openxmlformats.org/officeDocument/2006/relationships/hyperlink" Target="https://web.archive.org/web/20080516235155/http:/www.javaworld.com/jw-01-2001/jw-0126-servletapi.html" TargetMode="External"/><Relationship Id="rId4" Type="http://schemas.openxmlformats.org/officeDocument/2006/relationships/hyperlink" Target="https://ko.wikipedia.org/wiki/HTTP/2" TargetMode="External"/><Relationship Id="rId9" Type="http://schemas.openxmlformats.org/officeDocument/2006/relationships/hyperlink" Target="https://web.archive.org/web/20080609055812/http:/www.javaworld.com/jw-03-2003/jw-0328-servlet.html"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7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ko.wikipedia.org/wiki/JSR" TargetMode="External"/><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Malgun Gothic"/>
              <a:buNone/>
            </a:pPr>
            <a:r>
              <a:rPr lang="en-US" dirty="0" err="1"/>
              <a:t>스프링프레임워크</a:t>
            </a:r>
            <a:r>
              <a:rPr lang="en-US" dirty="0"/>
              <a:t> </a:t>
            </a:r>
            <a:r>
              <a:rPr lang="en-US" dirty="0" err="1"/>
              <a:t>정리</a:t>
            </a:r>
            <a:r>
              <a:rPr lang="en-US" dirty="0"/>
              <a:t> kb</a:t>
            </a:r>
            <a:r>
              <a:rPr lang="ko-KR" altLang="en-US" dirty="0"/>
              <a:t>은행</a:t>
            </a:r>
            <a:r>
              <a:rPr lang="en-US" altLang="ko-KR" dirty="0"/>
              <a:t>4</a:t>
            </a:r>
            <a:r>
              <a:rPr lang="ko-KR" altLang="en-US" dirty="0"/>
              <a:t>기</a:t>
            </a:r>
            <a:endParaRPr dirty="0"/>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김영환</a:t>
            </a:r>
            <a:endParaRPr/>
          </a:p>
          <a:p>
            <a:pPr marL="0" lvl="0" indent="0" algn="ctr" rtl="0">
              <a:lnSpc>
                <a:spcPct val="90000"/>
              </a:lnSpc>
              <a:spcBef>
                <a:spcPts val="1000"/>
              </a:spcBef>
              <a:spcAft>
                <a:spcPts val="0"/>
              </a:spcAft>
              <a:buClr>
                <a:schemeClr val="dk1"/>
              </a:buClr>
              <a:buSzPts val="2400"/>
              <a:buNone/>
            </a:pPr>
            <a:r>
              <a:rPr lang="en-US"/>
              <a:t>baroq8@gmail.com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STS3 다운로드</a:t>
            </a:r>
            <a:endParaRPr/>
          </a:p>
        </p:txBody>
      </p:sp>
      <p:sp>
        <p:nvSpPr>
          <p:cNvPr id="157" name="Google Shape;157;p1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a:t>sts4는 스프링관련 설정 편집기가 없다. 설정 정보를 편집하려면 sts3를 이용해야 한다.</a:t>
            </a:r>
            <a:endParaRPr/>
          </a:p>
          <a:p>
            <a:pPr marL="0" lvl="0" indent="0" algn="l" rtl="0">
              <a:lnSpc>
                <a:spcPct val="120000"/>
              </a:lnSpc>
              <a:spcBef>
                <a:spcPts val="1000"/>
              </a:spcBef>
              <a:spcAft>
                <a:spcPts val="0"/>
              </a:spcAft>
              <a:buSzPts val="1600"/>
              <a:buNone/>
            </a:pPr>
            <a:r>
              <a:rPr lang="en-US" sz="1600"/>
              <a:t>https://github.com/spring-attic/toolsuite-distribution/wiki/Spring-Tool-Suite-3</a:t>
            </a:r>
            <a:endParaRPr sz="1600"/>
          </a:p>
        </p:txBody>
      </p:sp>
      <p:pic>
        <p:nvPicPr>
          <p:cNvPr id="158" name="Google Shape;158;p10"/>
          <p:cNvPicPr preferRelativeResize="0"/>
          <p:nvPr/>
        </p:nvPicPr>
        <p:blipFill rotWithShape="1">
          <a:blip r:embed="rId3">
            <a:alphaModFix/>
          </a:blip>
          <a:srcRect/>
          <a:stretch/>
        </p:blipFill>
        <p:spPr>
          <a:xfrm>
            <a:off x="838200" y="1818184"/>
            <a:ext cx="8707065" cy="4153480"/>
          </a:xfrm>
          <a:prstGeom prst="rect">
            <a:avLst/>
          </a:prstGeom>
          <a:noFill/>
          <a:ln w="9525" cap="flat" cmpd="sng">
            <a:solidFill>
              <a:schemeClr val="dk1"/>
            </a:solidFill>
            <a:prstDash val="solid"/>
            <a:round/>
            <a:headEnd type="none" w="sm" len="sm"/>
            <a:tailEnd type="none" w="sm" len="sm"/>
          </a:ln>
        </p:spPr>
      </p:pic>
      <p:sp>
        <p:nvSpPr>
          <p:cNvPr id="159" name="Google Shape;159;p10"/>
          <p:cNvSpPr/>
          <p:nvPr/>
        </p:nvSpPr>
        <p:spPr>
          <a:xfrm>
            <a:off x="899328" y="3505267"/>
            <a:ext cx="2245652" cy="389657"/>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Malgun Gothic"/>
              <a:ea typeface="Malgun Gothic"/>
              <a:cs typeface="Malgun Gothic"/>
              <a:sym typeface="Malgun Gothic"/>
            </a:endParaRPr>
          </a:p>
        </p:txBody>
      </p:sp>
      <p:sp>
        <p:nvSpPr>
          <p:cNvPr id="160" name="Google Shape;160;p10"/>
          <p:cNvSpPr/>
          <p:nvPr/>
        </p:nvSpPr>
        <p:spPr>
          <a:xfrm>
            <a:off x="838200" y="4348884"/>
            <a:ext cx="8816171" cy="1439357"/>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Malgun Gothic"/>
              <a:ea typeface="Malgun Gothic"/>
              <a:cs typeface="Malgun Gothic"/>
              <a:sym typeface="Malgun Gothic"/>
            </a:endParaRPr>
          </a:p>
        </p:txBody>
      </p:sp>
      <p:sp>
        <p:nvSpPr>
          <p:cNvPr id="161" name="Google Shape;161;p10"/>
          <p:cNvSpPr/>
          <p:nvPr/>
        </p:nvSpPr>
        <p:spPr>
          <a:xfrm>
            <a:off x="3883266" y="297934"/>
            <a:ext cx="56619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Malgun Gothic"/>
                <a:ea typeface="Malgun Gothic"/>
                <a:cs typeface="Malgun Gothic"/>
                <a:sym typeface="Malgun Gothic"/>
              </a:rPr>
              <a:t>https://dist.springsource.com/release/STS/index.html</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0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MySQL 설치</a:t>
            </a:r>
            <a:endParaRPr/>
          </a:p>
        </p:txBody>
      </p:sp>
      <p:sp>
        <p:nvSpPr>
          <p:cNvPr id="933" name="Google Shape;933;p10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pic>
        <p:nvPicPr>
          <p:cNvPr id="934" name="Google Shape;934;p100"/>
          <p:cNvPicPr preferRelativeResize="0"/>
          <p:nvPr/>
        </p:nvPicPr>
        <p:blipFill rotWithShape="1">
          <a:blip r:embed="rId3">
            <a:alphaModFix/>
          </a:blip>
          <a:srcRect/>
          <a:stretch/>
        </p:blipFill>
        <p:spPr>
          <a:xfrm>
            <a:off x="838200" y="990600"/>
            <a:ext cx="4425767" cy="3338499"/>
          </a:xfrm>
          <a:prstGeom prst="rect">
            <a:avLst/>
          </a:prstGeom>
          <a:noFill/>
          <a:ln>
            <a:noFill/>
          </a:ln>
        </p:spPr>
      </p:pic>
      <p:pic>
        <p:nvPicPr>
          <p:cNvPr id="935" name="Google Shape;935;p100"/>
          <p:cNvPicPr preferRelativeResize="0"/>
          <p:nvPr/>
        </p:nvPicPr>
        <p:blipFill rotWithShape="1">
          <a:blip r:embed="rId4">
            <a:alphaModFix/>
          </a:blip>
          <a:srcRect/>
          <a:stretch/>
        </p:blipFill>
        <p:spPr>
          <a:xfrm>
            <a:off x="2227632" y="2093145"/>
            <a:ext cx="4425768" cy="3338500"/>
          </a:xfrm>
          <a:prstGeom prst="rect">
            <a:avLst/>
          </a:prstGeom>
          <a:noFill/>
          <a:ln>
            <a:noFill/>
          </a:ln>
        </p:spPr>
      </p:pic>
      <p:pic>
        <p:nvPicPr>
          <p:cNvPr id="936" name="Google Shape;936;p100"/>
          <p:cNvPicPr preferRelativeResize="0"/>
          <p:nvPr/>
        </p:nvPicPr>
        <p:blipFill rotWithShape="1">
          <a:blip r:embed="rId5">
            <a:alphaModFix/>
          </a:blip>
          <a:srcRect/>
          <a:stretch/>
        </p:blipFill>
        <p:spPr>
          <a:xfrm>
            <a:off x="4111557" y="3292475"/>
            <a:ext cx="4545741" cy="3429000"/>
          </a:xfrm>
          <a:prstGeom prst="rect">
            <a:avLst/>
          </a:prstGeom>
          <a:noFill/>
          <a:ln>
            <a:noFill/>
          </a:ln>
        </p:spPr>
      </p:pic>
      <p:pic>
        <p:nvPicPr>
          <p:cNvPr id="937" name="Google Shape;937;p100"/>
          <p:cNvPicPr preferRelativeResize="0"/>
          <p:nvPr/>
        </p:nvPicPr>
        <p:blipFill rotWithShape="1">
          <a:blip r:embed="rId6">
            <a:alphaModFix/>
          </a:blip>
          <a:srcRect/>
          <a:stretch/>
        </p:blipFill>
        <p:spPr>
          <a:xfrm>
            <a:off x="7147892" y="2577830"/>
            <a:ext cx="3946091" cy="297666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0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테스트 계정 생성</a:t>
            </a:r>
            <a:endParaRPr/>
          </a:p>
        </p:txBody>
      </p:sp>
      <p:sp>
        <p:nvSpPr>
          <p:cNvPr id="943" name="Google Shape;943;p101"/>
          <p:cNvSpPr txBox="1">
            <a:spLocks noGrp="1"/>
          </p:cNvSpPr>
          <p:nvPr>
            <p:ph type="body" idx="1"/>
          </p:nvPr>
        </p:nvSpPr>
        <p:spPr>
          <a:xfrm>
            <a:off x="838199" y="3747725"/>
            <a:ext cx="10747443" cy="24292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root로 로그인</a:t>
            </a:r>
            <a:endParaRPr sz="1600"/>
          </a:p>
          <a:p>
            <a:pPr marL="685800" lvl="1" indent="-228600" algn="l" rtl="0">
              <a:lnSpc>
                <a:spcPct val="90000"/>
              </a:lnSpc>
              <a:spcBef>
                <a:spcPts val="500"/>
              </a:spcBef>
              <a:spcAft>
                <a:spcPts val="0"/>
              </a:spcAft>
              <a:buClr>
                <a:schemeClr val="dk1"/>
              </a:buClr>
              <a:buSzPts val="1600"/>
              <a:buChar char="•"/>
            </a:pPr>
            <a:r>
              <a:rPr lang="en-US" sz="1600"/>
              <a:t>계정명 spring01  암호 1234</a:t>
            </a:r>
            <a:endParaRPr/>
          </a:p>
          <a:p>
            <a:pPr marL="457200" lvl="1" indent="0" algn="l" rtl="0">
              <a:lnSpc>
                <a:spcPct val="90000"/>
              </a:lnSpc>
              <a:spcBef>
                <a:spcPts val="500"/>
              </a:spcBef>
              <a:spcAft>
                <a:spcPts val="0"/>
              </a:spcAft>
              <a:buClr>
                <a:schemeClr val="dk1"/>
              </a:buClr>
              <a:buSzPts val="1600"/>
              <a:buNone/>
            </a:pPr>
            <a:r>
              <a:rPr lang="en-US" sz="1600"/>
              <a:t>create user 'spring01'@'%' identified by '1234';</a:t>
            </a:r>
            <a:endParaRPr/>
          </a:p>
          <a:p>
            <a:pPr marL="457200" lvl="1" indent="0" algn="l" rtl="0">
              <a:lnSpc>
                <a:spcPct val="90000"/>
              </a:lnSpc>
              <a:spcBef>
                <a:spcPts val="500"/>
              </a:spcBef>
              <a:spcAft>
                <a:spcPts val="0"/>
              </a:spcAft>
              <a:buClr>
                <a:schemeClr val="dk1"/>
              </a:buClr>
              <a:buSzPts val="1600"/>
              <a:buNone/>
            </a:pPr>
            <a:r>
              <a:rPr lang="en-US" sz="1600"/>
              <a:t>grant all privileges on *.* to 'spring01'@'%';</a:t>
            </a:r>
            <a:endParaRPr sz="1600"/>
          </a:p>
        </p:txBody>
      </p:sp>
      <p:pic>
        <p:nvPicPr>
          <p:cNvPr id="944" name="Google Shape;944;p101"/>
          <p:cNvPicPr preferRelativeResize="0"/>
          <p:nvPr/>
        </p:nvPicPr>
        <p:blipFill rotWithShape="1">
          <a:blip r:embed="rId3">
            <a:alphaModFix/>
          </a:blip>
          <a:srcRect/>
          <a:stretch/>
        </p:blipFill>
        <p:spPr>
          <a:xfrm>
            <a:off x="838200" y="990600"/>
            <a:ext cx="3267531" cy="2067213"/>
          </a:xfrm>
          <a:prstGeom prst="rect">
            <a:avLst/>
          </a:prstGeom>
          <a:noFill/>
          <a:ln w="9525" cap="flat" cmpd="sng">
            <a:solidFill>
              <a:srgbClr val="0070C0"/>
            </a:solidFill>
            <a:prstDash val="solid"/>
            <a:round/>
            <a:headEnd type="none" w="sm" len="sm"/>
            <a:tailEnd type="none" w="sm" len="sm"/>
          </a:ln>
        </p:spPr>
      </p:pic>
      <p:pic>
        <p:nvPicPr>
          <p:cNvPr id="945" name="Google Shape;945;p101"/>
          <p:cNvPicPr preferRelativeResize="0"/>
          <p:nvPr/>
        </p:nvPicPr>
        <p:blipFill rotWithShape="1">
          <a:blip r:embed="rId4">
            <a:alphaModFix/>
          </a:blip>
          <a:srcRect/>
          <a:stretch/>
        </p:blipFill>
        <p:spPr>
          <a:xfrm>
            <a:off x="4377711" y="992619"/>
            <a:ext cx="4934639" cy="2591162"/>
          </a:xfrm>
          <a:prstGeom prst="rect">
            <a:avLst/>
          </a:prstGeom>
          <a:noFill/>
          <a:ln w="9525" cap="flat" cmpd="sng">
            <a:solidFill>
              <a:srgbClr val="0070C0"/>
            </a:solidFill>
            <a:prstDash val="solid"/>
            <a:round/>
            <a:headEnd type="none" w="sm" len="sm"/>
            <a:tailEnd type="none" w="sm" len="sm"/>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0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테스트 계정 사용</a:t>
            </a:r>
            <a:endParaRPr/>
          </a:p>
        </p:txBody>
      </p:sp>
      <p:sp>
        <p:nvSpPr>
          <p:cNvPr id="951" name="Google Shape;951;p10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pic>
        <p:nvPicPr>
          <p:cNvPr id="952" name="Google Shape;952;p102"/>
          <p:cNvPicPr preferRelativeResize="0"/>
          <p:nvPr/>
        </p:nvPicPr>
        <p:blipFill rotWithShape="1">
          <a:blip r:embed="rId3">
            <a:alphaModFix/>
          </a:blip>
          <a:srcRect/>
          <a:stretch/>
        </p:blipFill>
        <p:spPr>
          <a:xfrm>
            <a:off x="838200" y="990601"/>
            <a:ext cx="4619083" cy="2900464"/>
          </a:xfrm>
          <a:prstGeom prst="rect">
            <a:avLst/>
          </a:prstGeom>
          <a:noFill/>
          <a:ln w="9525" cap="flat" cmpd="sng">
            <a:solidFill>
              <a:srgbClr val="0070C0"/>
            </a:solidFill>
            <a:prstDash val="solid"/>
            <a:round/>
            <a:headEnd type="none" w="sm" len="sm"/>
            <a:tailEnd type="none" w="sm" len="sm"/>
          </a:ln>
        </p:spPr>
      </p:pic>
      <p:pic>
        <p:nvPicPr>
          <p:cNvPr id="953" name="Google Shape;953;p102"/>
          <p:cNvPicPr preferRelativeResize="0"/>
          <p:nvPr/>
        </p:nvPicPr>
        <p:blipFill rotWithShape="1">
          <a:blip r:embed="rId4">
            <a:alphaModFix/>
          </a:blip>
          <a:srcRect/>
          <a:stretch/>
        </p:blipFill>
        <p:spPr>
          <a:xfrm>
            <a:off x="767746" y="4052990"/>
            <a:ext cx="6220693" cy="1400370"/>
          </a:xfrm>
          <a:prstGeom prst="rect">
            <a:avLst/>
          </a:prstGeom>
          <a:noFill/>
          <a:ln w="9525" cap="flat" cmpd="sng">
            <a:solidFill>
              <a:srgbClr val="0070C0"/>
            </a:solidFill>
            <a:prstDash val="solid"/>
            <a:round/>
            <a:headEnd type="none" w="sm" len="sm"/>
            <a:tailEnd type="none" w="sm" len="sm"/>
          </a:ln>
        </p:spPr>
      </p:pic>
      <p:pic>
        <p:nvPicPr>
          <p:cNvPr id="954" name="Google Shape;954;p102"/>
          <p:cNvPicPr preferRelativeResize="0"/>
          <p:nvPr/>
        </p:nvPicPr>
        <p:blipFill rotWithShape="1">
          <a:blip r:embed="rId5">
            <a:alphaModFix/>
          </a:blip>
          <a:srcRect/>
          <a:stretch/>
        </p:blipFill>
        <p:spPr>
          <a:xfrm>
            <a:off x="6848219" y="3413547"/>
            <a:ext cx="4934639" cy="2591162"/>
          </a:xfrm>
          <a:prstGeom prst="rect">
            <a:avLst/>
          </a:prstGeom>
          <a:noFill/>
          <a:ln w="9525" cap="flat" cmpd="sng">
            <a:solidFill>
              <a:srgbClr val="0070C0"/>
            </a:solidFill>
            <a:prstDash val="solid"/>
            <a:round/>
            <a:headEnd type="none" w="sm" len="sm"/>
            <a:tailEnd type="none" w="sm" len="sm"/>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0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오라클 설치</a:t>
            </a:r>
            <a:endParaRPr/>
          </a:p>
        </p:txBody>
      </p:sp>
      <p:sp>
        <p:nvSpPr>
          <p:cNvPr id="960" name="Google Shape;960;p10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오라클 XE(Expression Edition)은 주요기능만 따로 떼어서 제공합니다. </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개인, 테스트 목적은 무료 사용 가능합니다.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설치파일의 크기는 약 314MB. XE18, XE21은 설치파일크기는 약 2.5G</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오라클 XE11g는 메모리2G, 저장공간 10GB, CPU 1개 사용 제약이 있습니다.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u="sng">
                <a:solidFill>
                  <a:schemeClr val="hlink"/>
                </a:solidFill>
                <a:hlinkClick r:id="rId3"/>
              </a:rPr>
              <a:t>https://www.oracle.com/database/technologies/xe-prior-release-downloads.html</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무료회원가입, 로그인 후 다운로드 가능합니다</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p:txBody>
      </p:sp>
      <p:pic>
        <p:nvPicPr>
          <p:cNvPr id="961" name="Google Shape;961;p103"/>
          <p:cNvPicPr preferRelativeResize="0"/>
          <p:nvPr/>
        </p:nvPicPr>
        <p:blipFill rotWithShape="1">
          <a:blip r:embed="rId4">
            <a:alphaModFix/>
          </a:blip>
          <a:srcRect/>
          <a:stretch/>
        </p:blipFill>
        <p:spPr>
          <a:xfrm>
            <a:off x="838200" y="3805518"/>
            <a:ext cx="6043184" cy="2202371"/>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0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오라클 설치</a:t>
            </a:r>
            <a:endParaRPr/>
          </a:p>
        </p:txBody>
      </p:sp>
      <p:sp>
        <p:nvSpPr>
          <p:cNvPr id="967" name="Google Shape;967;p10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pic>
        <p:nvPicPr>
          <p:cNvPr id="968" name="Google Shape;968;p104"/>
          <p:cNvPicPr preferRelativeResize="0"/>
          <p:nvPr/>
        </p:nvPicPr>
        <p:blipFill rotWithShape="1">
          <a:blip r:embed="rId3">
            <a:alphaModFix/>
          </a:blip>
          <a:srcRect/>
          <a:stretch/>
        </p:blipFill>
        <p:spPr>
          <a:xfrm>
            <a:off x="314265" y="966849"/>
            <a:ext cx="4762913" cy="3619814"/>
          </a:xfrm>
          <a:prstGeom prst="rect">
            <a:avLst/>
          </a:prstGeom>
          <a:noFill/>
          <a:ln w="9525" cap="flat" cmpd="sng">
            <a:solidFill>
              <a:schemeClr val="accent1"/>
            </a:solidFill>
            <a:prstDash val="solid"/>
            <a:round/>
            <a:headEnd type="none" w="sm" len="sm"/>
            <a:tailEnd type="none" w="sm" len="sm"/>
          </a:ln>
        </p:spPr>
      </p:pic>
      <p:pic>
        <p:nvPicPr>
          <p:cNvPr id="969" name="Google Shape;969;p104"/>
          <p:cNvPicPr preferRelativeResize="0"/>
          <p:nvPr/>
        </p:nvPicPr>
        <p:blipFill rotWithShape="1">
          <a:blip r:embed="rId4">
            <a:alphaModFix/>
          </a:blip>
          <a:srcRect/>
          <a:stretch/>
        </p:blipFill>
        <p:spPr>
          <a:xfrm>
            <a:off x="1039241" y="1615283"/>
            <a:ext cx="4762913" cy="3627434"/>
          </a:xfrm>
          <a:prstGeom prst="rect">
            <a:avLst/>
          </a:prstGeom>
          <a:noFill/>
          <a:ln w="9525" cap="flat" cmpd="sng">
            <a:solidFill>
              <a:schemeClr val="accent1"/>
            </a:solidFill>
            <a:prstDash val="solid"/>
            <a:round/>
            <a:headEnd type="none" w="sm" len="sm"/>
            <a:tailEnd type="none" w="sm" len="sm"/>
          </a:ln>
        </p:spPr>
      </p:pic>
      <p:pic>
        <p:nvPicPr>
          <p:cNvPr id="970" name="Google Shape;970;p104"/>
          <p:cNvPicPr preferRelativeResize="0"/>
          <p:nvPr/>
        </p:nvPicPr>
        <p:blipFill rotWithShape="1">
          <a:blip r:embed="rId5">
            <a:alphaModFix/>
          </a:blip>
          <a:srcRect/>
          <a:stretch/>
        </p:blipFill>
        <p:spPr>
          <a:xfrm>
            <a:off x="1732137" y="2271337"/>
            <a:ext cx="4762913" cy="3627434"/>
          </a:xfrm>
          <a:prstGeom prst="rect">
            <a:avLst/>
          </a:prstGeom>
          <a:noFill/>
          <a:ln w="9525" cap="flat" cmpd="sng">
            <a:solidFill>
              <a:schemeClr val="accent1"/>
            </a:solidFill>
            <a:prstDash val="solid"/>
            <a:round/>
            <a:headEnd type="none" w="sm" len="sm"/>
            <a:tailEnd type="none" w="sm" len="sm"/>
          </a:ln>
        </p:spPr>
      </p:pic>
      <p:pic>
        <p:nvPicPr>
          <p:cNvPr id="971" name="Google Shape;971;p104"/>
          <p:cNvPicPr preferRelativeResize="0"/>
          <p:nvPr/>
        </p:nvPicPr>
        <p:blipFill rotWithShape="1">
          <a:blip r:embed="rId6">
            <a:alphaModFix/>
          </a:blip>
          <a:srcRect/>
          <a:stretch/>
        </p:blipFill>
        <p:spPr>
          <a:xfrm>
            <a:off x="2626074" y="2927391"/>
            <a:ext cx="4762913" cy="3627434"/>
          </a:xfrm>
          <a:prstGeom prst="rect">
            <a:avLst/>
          </a:prstGeom>
          <a:noFill/>
          <a:ln w="9525" cap="flat" cmpd="sng">
            <a:solidFill>
              <a:schemeClr val="accent1"/>
            </a:solidFill>
            <a:prstDash val="solid"/>
            <a:round/>
            <a:headEnd type="none" w="sm" len="sm"/>
            <a:tailEnd type="none" w="sm" len="sm"/>
          </a:ln>
        </p:spPr>
      </p:pic>
      <p:pic>
        <p:nvPicPr>
          <p:cNvPr id="972" name="Google Shape;972;p104"/>
          <p:cNvPicPr preferRelativeResize="0"/>
          <p:nvPr/>
        </p:nvPicPr>
        <p:blipFill rotWithShape="1">
          <a:blip r:embed="rId7">
            <a:alphaModFix/>
          </a:blip>
          <a:srcRect/>
          <a:stretch/>
        </p:blipFill>
        <p:spPr>
          <a:xfrm>
            <a:off x="5403104" y="1280324"/>
            <a:ext cx="4762913" cy="3627434"/>
          </a:xfrm>
          <a:prstGeom prst="rect">
            <a:avLst/>
          </a:prstGeom>
          <a:noFill/>
          <a:ln w="9525" cap="flat" cmpd="sng">
            <a:solidFill>
              <a:schemeClr val="accent1"/>
            </a:solidFill>
            <a:prstDash val="solid"/>
            <a:round/>
            <a:headEnd type="none" w="sm" len="sm"/>
            <a:tailEnd type="none" w="sm" len="sm"/>
          </a:ln>
        </p:spPr>
      </p:pic>
      <p:pic>
        <p:nvPicPr>
          <p:cNvPr id="973" name="Google Shape;973;p104"/>
          <p:cNvPicPr preferRelativeResize="0"/>
          <p:nvPr/>
        </p:nvPicPr>
        <p:blipFill rotWithShape="1">
          <a:blip r:embed="rId8">
            <a:alphaModFix/>
          </a:blip>
          <a:srcRect/>
          <a:stretch/>
        </p:blipFill>
        <p:spPr>
          <a:xfrm>
            <a:off x="6842101" y="3094041"/>
            <a:ext cx="4762913" cy="3627434"/>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0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오라클 hr 계정</a:t>
            </a:r>
            <a:endParaRPr/>
          </a:p>
        </p:txBody>
      </p:sp>
      <p:sp>
        <p:nvSpPr>
          <p:cNvPr id="979" name="Google Shape;979;p10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a:t>SQL Plus 콘솔 창 실행</a:t>
            </a:r>
            <a:endParaRPr/>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r>
              <a:rPr lang="en-US" sz="1600"/>
              <a:t>&gt; conn /as sysdba ; 관리자 계정으로 접속한다</a:t>
            </a:r>
            <a:endParaRPr/>
          </a:p>
          <a:p>
            <a:pPr marL="0" lvl="0" indent="0" algn="l" rtl="0">
              <a:lnSpc>
                <a:spcPct val="120000"/>
              </a:lnSpc>
              <a:spcBef>
                <a:spcPts val="1000"/>
              </a:spcBef>
              <a:spcAft>
                <a:spcPts val="0"/>
              </a:spcAft>
              <a:buSzPts val="1600"/>
              <a:buNone/>
            </a:pPr>
            <a:r>
              <a:rPr lang="en-US" sz="1600"/>
              <a:t>&gt; alter user hr account unlock ; 처음 생성한 hr 계정의 접속을 허용한다.</a:t>
            </a:r>
            <a:endParaRPr/>
          </a:p>
          <a:p>
            <a:pPr marL="0" lvl="0" indent="0" algn="l" rtl="0">
              <a:lnSpc>
                <a:spcPct val="120000"/>
              </a:lnSpc>
              <a:spcBef>
                <a:spcPts val="1000"/>
              </a:spcBef>
              <a:spcAft>
                <a:spcPts val="0"/>
              </a:spcAft>
              <a:buSzPts val="1600"/>
              <a:buNone/>
            </a:pPr>
            <a:r>
              <a:rPr lang="en-US" sz="1600"/>
              <a:t>&gt; alter user hr identified by hr ; 비번을 hr 로 한다.</a:t>
            </a:r>
            <a:endParaRPr/>
          </a:p>
          <a:p>
            <a:pPr marL="0" lvl="0" indent="0" algn="l" rtl="0">
              <a:lnSpc>
                <a:spcPct val="120000"/>
              </a:lnSpc>
              <a:spcBef>
                <a:spcPts val="1000"/>
              </a:spcBef>
              <a:spcAft>
                <a:spcPts val="0"/>
              </a:spcAft>
              <a:buSzPts val="1600"/>
              <a:buNone/>
            </a:pPr>
            <a:r>
              <a:rPr lang="en-US" sz="1600"/>
              <a:t>&gt; commit; </a:t>
            </a:r>
            <a:endParaRPr sz="16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오라클 일반 계정</a:t>
            </a:r>
            <a:endParaRPr/>
          </a:p>
        </p:txBody>
      </p:sp>
      <p:sp>
        <p:nvSpPr>
          <p:cNvPr id="985" name="Google Shape;985;p10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a:t>SQL Plus 콘솔 창 실행</a:t>
            </a:r>
            <a:endParaRPr/>
          </a:p>
          <a:p>
            <a:pPr marL="0" lvl="0" indent="0" algn="l" rtl="0">
              <a:lnSpc>
                <a:spcPct val="120000"/>
              </a:lnSpc>
              <a:spcBef>
                <a:spcPts val="1000"/>
              </a:spcBef>
              <a:spcAft>
                <a:spcPts val="0"/>
              </a:spcAft>
              <a:buSzPts val="1600"/>
              <a:buNone/>
            </a:pPr>
            <a:r>
              <a:rPr lang="en-US" sz="1600"/>
              <a:t>&gt; conn /as sysdba ; 관리자 계정으로 접속한다</a:t>
            </a:r>
            <a:endParaRPr/>
          </a:p>
          <a:p>
            <a:pPr marL="0" lvl="0" indent="0" algn="l" rtl="0">
              <a:lnSpc>
                <a:spcPct val="120000"/>
              </a:lnSpc>
              <a:spcBef>
                <a:spcPts val="1000"/>
              </a:spcBef>
              <a:spcAft>
                <a:spcPts val="0"/>
              </a:spcAft>
              <a:buSzPts val="1600"/>
              <a:buNone/>
            </a:pPr>
            <a:r>
              <a:rPr lang="en-US" sz="1600"/>
              <a:t>&gt; create user &lt;유저명&gt; identified by &lt;비밀번호&gt;;</a:t>
            </a:r>
            <a:endParaRPr/>
          </a:p>
          <a:p>
            <a:pPr marL="0" lvl="0" indent="0" algn="l" rtl="0">
              <a:lnSpc>
                <a:spcPct val="120000"/>
              </a:lnSpc>
              <a:spcBef>
                <a:spcPts val="1000"/>
              </a:spcBef>
              <a:spcAft>
                <a:spcPts val="0"/>
              </a:spcAft>
              <a:buSzPts val="1600"/>
              <a:buNone/>
            </a:pPr>
            <a:r>
              <a:rPr lang="en-US" sz="1600"/>
              <a:t>&gt; grant connect, resource to &lt;유저명&gt;;</a:t>
            </a:r>
            <a:endParaRPr/>
          </a:p>
          <a:p>
            <a:pPr marL="0" lvl="0" indent="0" algn="l" rtl="0">
              <a:lnSpc>
                <a:spcPct val="120000"/>
              </a:lnSpc>
              <a:spcBef>
                <a:spcPts val="1000"/>
              </a:spcBef>
              <a:spcAft>
                <a:spcPts val="0"/>
              </a:spcAft>
              <a:buSzPts val="1600"/>
              <a:buNone/>
            </a:pPr>
            <a:r>
              <a:rPr lang="en-US" sz="1600"/>
              <a:t>&gt; commit;</a:t>
            </a:r>
            <a:endParaRPr/>
          </a:p>
          <a:p>
            <a:pPr marL="0" lvl="0" indent="0" algn="l" rtl="0">
              <a:lnSpc>
                <a:spcPct val="120000"/>
              </a:lnSpc>
              <a:spcBef>
                <a:spcPts val="1000"/>
              </a:spcBef>
              <a:spcAft>
                <a:spcPts val="0"/>
              </a:spcAft>
              <a:buSzPts val="1600"/>
              <a:buNone/>
            </a:pPr>
            <a:r>
              <a:rPr lang="en-US" sz="1600"/>
              <a:t>계정 생성 확인</a:t>
            </a:r>
            <a:endParaRPr/>
          </a:p>
          <a:p>
            <a:pPr marL="0" lvl="0" indent="0" algn="l" rtl="0">
              <a:lnSpc>
                <a:spcPct val="120000"/>
              </a:lnSpc>
              <a:spcBef>
                <a:spcPts val="1000"/>
              </a:spcBef>
              <a:spcAft>
                <a:spcPts val="0"/>
              </a:spcAft>
              <a:buSzPts val="1600"/>
              <a:buNone/>
            </a:pPr>
            <a:r>
              <a:rPr lang="en-US" sz="1600"/>
              <a:t>&gt; select * from all_users;</a:t>
            </a:r>
            <a:endParaRPr/>
          </a:p>
          <a:p>
            <a:pPr marL="0" lvl="0" indent="0" algn="l" rtl="0">
              <a:lnSpc>
                <a:spcPct val="120000"/>
              </a:lnSpc>
              <a:spcBef>
                <a:spcPts val="1000"/>
              </a:spcBef>
              <a:spcAft>
                <a:spcPts val="0"/>
              </a:spcAft>
              <a:buSzPts val="1600"/>
              <a:buNone/>
            </a:pPr>
            <a:r>
              <a:rPr lang="en-US" sz="1600"/>
              <a:t>계정 권한 취소</a:t>
            </a:r>
            <a:endParaRPr/>
          </a:p>
          <a:p>
            <a:pPr marL="0" lvl="0" indent="0" algn="l" rtl="0">
              <a:lnSpc>
                <a:spcPct val="120000"/>
              </a:lnSpc>
              <a:spcBef>
                <a:spcPts val="1000"/>
              </a:spcBef>
              <a:spcAft>
                <a:spcPts val="0"/>
              </a:spcAft>
              <a:buSzPts val="1600"/>
              <a:buNone/>
            </a:pPr>
            <a:r>
              <a:rPr lang="en-US" sz="1600"/>
              <a:t>&gt; revoke connect, resource, dba from sampleid;</a:t>
            </a:r>
            <a:endParaRPr/>
          </a:p>
          <a:p>
            <a:pPr marL="0" lvl="0" indent="0" algn="l" rtl="0">
              <a:lnSpc>
                <a:spcPct val="120000"/>
              </a:lnSpc>
              <a:spcBef>
                <a:spcPts val="1000"/>
              </a:spcBef>
              <a:spcAft>
                <a:spcPts val="0"/>
              </a:spcAft>
              <a:buSzPts val="1600"/>
              <a:buNone/>
            </a:pPr>
            <a:r>
              <a:rPr lang="en-US" sz="1600"/>
              <a:t>계정 삭제</a:t>
            </a:r>
            <a:endParaRPr/>
          </a:p>
          <a:p>
            <a:pPr marL="0" lvl="0" indent="0" algn="l" rtl="0">
              <a:lnSpc>
                <a:spcPct val="120000"/>
              </a:lnSpc>
              <a:spcBef>
                <a:spcPts val="1000"/>
              </a:spcBef>
              <a:spcAft>
                <a:spcPts val="0"/>
              </a:spcAft>
              <a:buSzPts val="1600"/>
              <a:buNone/>
            </a:pPr>
            <a:r>
              <a:rPr lang="en-US" sz="1600"/>
              <a:t>&gt; drop user [id] cascade;</a:t>
            </a:r>
            <a:endParaRPr sz="16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SQL Developer</a:t>
            </a:r>
            <a:endParaRPr/>
          </a:p>
        </p:txBody>
      </p:sp>
      <p:sp>
        <p:nvSpPr>
          <p:cNvPr id="991" name="Google Shape;991;p10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u="sng">
                <a:solidFill>
                  <a:schemeClr val="hlink"/>
                </a:solidFill>
                <a:hlinkClick r:id="rId3"/>
              </a:rPr>
              <a:t>https://www.oracle.com/database/sqldeveloper/technologies/download/</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압축해제 후 바로실행 sqldeveloper.exe</a:t>
            </a:r>
            <a:endParaRPr sz="1600"/>
          </a:p>
        </p:txBody>
      </p:sp>
      <p:pic>
        <p:nvPicPr>
          <p:cNvPr id="992" name="Google Shape;992;p107"/>
          <p:cNvPicPr preferRelativeResize="0"/>
          <p:nvPr/>
        </p:nvPicPr>
        <p:blipFill rotWithShape="1">
          <a:blip r:embed="rId4">
            <a:alphaModFix/>
          </a:blip>
          <a:srcRect/>
          <a:stretch/>
        </p:blipFill>
        <p:spPr>
          <a:xfrm>
            <a:off x="838200" y="1864474"/>
            <a:ext cx="8749553" cy="465619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0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998" name="Google Shape;998;p10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0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연습 테이블 생성</a:t>
            </a:r>
            <a:endParaRPr/>
          </a:p>
        </p:txBody>
      </p:sp>
      <p:sp>
        <p:nvSpPr>
          <p:cNvPr id="1004" name="Google Shape;1004;p10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endParaRPr sz="1600"/>
          </a:p>
        </p:txBody>
      </p:sp>
      <p:sp>
        <p:nvSpPr>
          <p:cNvPr id="1005" name="Google Shape;1005;p109"/>
          <p:cNvSpPr/>
          <p:nvPr/>
        </p:nvSpPr>
        <p:spPr>
          <a:xfrm>
            <a:off x="838201" y="990600"/>
            <a:ext cx="10515599" cy="1569660"/>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CREATE TABLE member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mid VARCHAR(100) NOT NULL,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mname VARCHAR(45) NOT NULL,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mpwd VARCHAR(45) NOT NULL,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mintro VARCHAR(2000) NOT NULL,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PRIMARY KEY (mid));</a:t>
            </a:r>
            <a:endParaRPr/>
          </a:p>
        </p:txBody>
      </p:sp>
      <p:pic>
        <p:nvPicPr>
          <p:cNvPr id="1006" name="Google Shape;1006;p109"/>
          <p:cNvPicPr preferRelativeResize="0"/>
          <p:nvPr/>
        </p:nvPicPr>
        <p:blipFill rotWithShape="1">
          <a:blip r:embed="rId3">
            <a:alphaModFix/>
          </a:blip>
          <a:srcRect/>
          <a:stretch/>
        </p:blipFill>
        <p:spPr>
          <a:xfrm>
            <a:off x="838199" y="2744926"/>
            <a:ext cx="9058275" cy="3848100"/>
          </a:xfrm>
          <a:prstGeom prst="rect">
            <a:avLst/>
          </a:prstGeom>
          <a:noFill/>
          <a:ln w="9525" cap="flat" cmpd="sng">
            <a:solidFill>
              <a:srgbClr val="0070C0"/>
            </a:solidFill>
            <a:prstDash val="solid"/>
            <a:round/>
            <a:headEnd type="none" w="sm" len="sm"/>
            <a:tailEnd type="none" w="sm" len="sm"/>
          </a:ln>
        </p:spPr>
      </p:pic>
      <p:pic>
        <p:nvPicPr>
          <p:cNvPr id="1007" name="Google Shape;1007;p109"/>
          <p:cNvPicPr preferRelativeResize="0"/>
          <p:nvPr/>
        </p:nvPicPr>
        <p:blipFill rotWithShape="1">
          <a:blip r:embed="rId4">
            <a:alphaModFix/>
          </a:blip>
          <a:srcRect/>
          <a:stretch/>
        </p:blipFill>
        <p:spPr>
          <a:xfrm>
            <a:off x="10046711" y="6220737"/>
            <a:ext cx="1962424" cy="390580"/>
          </a:xfrm>
          <a:prstGeom prst="rect">
            <a:avLst/>
          </a:prstGeom>
          <a:noFill/>
          <a:ln w="9525" cap="flat" cmpd="sng">
            <a:solidFill>
              <a:srgbClr val="0070C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STS3 설치</a:t>
            </a:r>
            <a:endParaRPr/>
          </a:p>
        </p:txBody>
      </p:sp>
      <p:sp>
        <p:nvSpPr>
          <p:cNvPr id="167" name="Google Shape;167;p1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압축해제및 sts.ini 수정</a:t>
            </a:r>
            <a:endParaRPr sz="1600"/>
          </a:p>
          <a:p>
            <a:pPr marL="685800" lvl="1" indent="-228600" algn="l" rtl="0">
              <a:lnSpc>
                <a:spcPct val="90000"/>
              </a:lnSpc>
              <a:spcBef>
                <a:spcPts val="500"/>
              </a:spcBef>
              <a:spcAft>
                <a:spcPts val="0"/>
              </a:spcAft>
              <a:buClr>
                <a:schemeClr val="dk1"/>
              </a:buClr>
              <a:buSzPts val="1600"/>
              <a:buChar char="•"/>
            </a:pPr>
            <a:r>
              <a:rPr lang="en-US" sz="1600"/>
              <a:t>ini파일에 -vm ….jdk… 등록</a:t>
            </a:r>
            <a:endParaRPr sz="1600"/>
          </a:p>
          <a:p>
            <a:pPr marL="685800" lvl="1" indent="-127000" algn="l" rtl="0">
              <a:lnSpc>
                <a:spcPct val="90000"/>
              </a:lnSpc>
              <a:spcBef>
                <a:spcPts val="500"/>
              </a:spcBef>
              <a:spcAft>
                <a:spcPts val="0"/>
              </a:spcAft>
              <a:buClr>
                <a:schemeClr val="dk1"/>
              </a:buClr>
              <a:buSzPts val="1600"/>
              <a:buNone/>
            </a:pPr>
            <a:endParaRPr sz="1600"/>
          </a:p>
        </p:txBody>
      </p:sp>
      <p:pic>
        <p:nvPicPr>
          <p:cNvPr id="168" name="Google Shape;168;p11"/>
          <p:cNvPicPr preferRelativeResize="0"/>
          <p:nvPr/>
        </p:nvPicPr>
        <p:blipFill rotWithShape="1">
          <a:blip r:embed="rId3">
            <a:alphaModFix/>
          </a:blip>
          <a:srcRect/>
          <a:stretch/>
        </p:blipFill>
        <p:spPr>
          <a:xfrm>
            <a:off x="6234546" y="990600"/>
            <a:ext cx="5527314" cy="3945768"/>
          </a:xfrm>
          <a:prstGeom prst="rect">
            <a:avLst/>
          </a:prstGeom>
          <a:noFill/>
          <a:ln w="9525" cap="flat" cmpd="sng">
            <a:solidFill>
              <a:schemeClr val="dk1"/>
            </a:solidFill>
            <a:prstDash val="solid"/>
            <a:round/>
            <a:headEnd type="none" w="sm" len="sm"/>
            <a:tailEnd type="none" w="sm" len="sm"/>
          </a:ln>
        </p:spPr>
      </p:pic>
      <p:sp>
        <p:nvSpPr>
          <p:cNvPr id="169" name="Google Shape;169;p11"/>
          <p:cNvSpPr/>
          <p:nvPr/>
        </p:nvSpPr>
        <p:spPr>
          <a:xfrm>
            <a:off x="6424248" y="2980687"/>
            <a:ext cx="5337612" cy="457952"/>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1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JDBC 설정</a:t>
            </a:r>
            <a:endParaRPr/>
          </a:p>
        </p:txBody>
      </p:sp>
      <p:sp>
        <p:nvSpPr>
          <p:cNvPr id="1013" name="Google Shape;1013;p11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DataSource 설정</a:t>
            </a:r>
            <a:endParaRPr sz="1600"/>
          </a:p>
          <a:p>
            <a:pPr marL="685800" lvl="1" indent="-228600" algn="l" rtl="0">
              <a:lnSpc>
                <a:spcPct val="90000"/>
              </a:lnSpc>
              <a:spcBef>
                <a:spcPts val="500"/>
              </a:spcBef>
              <a:spcAft>
                <a:spcPts val="0"/>
              </a:spcAft>
              <a:buClr>
                <a:schemeClr val="dk1"/>
              </a:buClr>
              <a:buSzPts val="1600"/>
              <a:buChar char="•"/>
            </a:pPr>
            <a:r>
              <a:rPr lang="en-US" sz="1600"/>
              <a:t>mysql jdbc driver를 라이브러리에 등록 후 빈 설정파일에 db연결정보를 정의한다.</a:t>
            </a:r>
            <a:endParaRPr/>
          </a:p>
          <a:p>
            <a:pPr marL="685800" lvl="1" indent="-228600" algn="l" rtl="0">
              <a:lnSpc>
                <a:spcPct val="90000"/>
              </a:lnSpc>
              <a:spcBef>
                <a:spcPts val="500"/>
              </a:spcBef>
              <a:spcAft>
                <a:spcPts val="0"/>
              </a:spcAft>
              <a:buClr>
                <a:schemeClr val="dk1"/>
              </a:buClr>
              <a:buSzPts val="1600"/>
              <a:buChar char="•"/>
            </a:pPr>
            <a:r>
              <a:rPr lang="en-US" sz="1600"/>
              <a:t>apache commons datasource 클래스를 등록한다. 내부적으로 커넥션풀링 지원한다.</a:t>
            </a:r>
            <a:endParaRPr/>
          </a:p>
          <a:p>
            <a:pPr marL="685800" lvl="1" indent="-228600" algn="l" rtl="0">
              <a:lnSpc>
                <a:spcPct val="90000"/>
              </a:lnSpc>
              <a:spcBef>
                <a:spcPts val="500"/>
              </a:spcBef>
              <a:spcAft>
                <a:spcPts val="0"/>
              </a:spcAft>
              <a:buClr>
                <a:schemeClr val="dk1"/>
              </a:buClr>
              <a:buSzPts val="1600"/>
              <a:buChar char="•"/>
            </a:pPr>
            <a:r>
              <a:rPr lang="en-US" sz="1600"/>
              <a:t>driverClassName - mysql jdbc driver 클래스</a:t>
            </a:r>
            <a:endParaRPr sz="1600"/>
          </a:p>
          <a:p>
            <a:pPr marL="685800" lvl="1" indent="-228600" algn="l" rtl="0">
              <a:lnSpc>
                <a:spcPct val="90000"/>
              </a:lnSpc>
              <a:spcBef>
                <a:spcPts val="500"/>
              </a:spcBef>
              <a:spcAft>
                <a:spcPts val="0"/>
              </a:spcAft>
              <a:buClr>
                <a:schemeClr val="dk1"/>
              </a:buClr>
              <a:buSzPts val="1600"/>
              <a:buChar char="•"/>
            </a:pPr>
            <a:r>
              <a:rPr lang="en-US" sz="1600"/>
              <a:t>url - mysql 접속용 jdbc url</a:t>
            </a:r>
            <a:endParaRPr sz="1600"/>
          </a:p>
          <a:p>
            <a:pPr marL="685800" lvl="1" indent="-228600" algn="l" rtl="0">
              <a:lnSpc>
                <a:spcPct val="90000"/>
              </a:lnSpc>
              <a:spcBef>
                <a:spcPts val="500"/>
              </a:spcBef>
              <a:spcAft>
                <a:spcPts val="0"/>
              </a:spcAft>
              <a:buClr>
                <a:schemeClr val="dk1"/>
              </a:buClr>
              <a:buSzPts val="1600"/>
              <a:buChar char="•"/>
            </a:pPr>
            <a:r>
              <a:rPr lang="en-US" sz="1600"/>
              <a:t>username - mysql 계정명</a:t>
            </a:r>
            <a:endParaRPr sz="1600"/>
          </a:p>
          <a:p>
            <a:pPr marL="685800" lvl="1" indent="-228600" algn="l" rtl="0">
              <a:lnSpc>
                <a:spcPct val="90000"/>
              </a:lnSpc>
              <a:spcBef>
                <a:spcPts val="500"/>
              </a:spcBef>
              <a:spcAft>
                <a:spcPts val="0"/>
              </a:spcAft>
              <a:buClr>
                <a:schemeClr val="dk1"/>
              </a:buClr>
              <a:buSzPts val="1600"/>
              <a:buChar char="•"/>
            </a:pPr>
            <a:r>
              <a:rPr lang="en-US" sz="1600"/>
              <a:t>password - mysql 계정 암호</a:t>
            </a:r>
            <a:endParaRPr/>
          </a:p>
        </p:txBody>
      </p:sp>
      <p:sp>
        <p:nvSpPr>
          <p:cNvPr id="1014" name="Google Shape;1014;p110"/>
          <p:cNvSpPr/>
          <p:nvPr/>
        </p:nvSpPr>
        <p:spPr>
          <a:xfrm>
            <a:off x="838200" y="3303411"/>
            <a:ext cx="10515600" cy="2554545"/>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&lt;?xml version="1.0" encoding="UTF-8"?&gt;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&lt;bean id="ds" class="org.apache.commons.dbcp2.BasicDataSource" destroy-method="close"&gt;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name="driverClassName" value="com.mysql.jdbc.Driver"&gt;&lt;/property&gt;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name="url" value="jdbc:mysql://localhost/world?useUnicode=true&amp;amp;characterEncoding=utf8"&gt;&lt;/property&gt;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name="username" value="spring01"&gt;&lt;/property&gt;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name="password" value="1234"&gt;&lt;/property&gt;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&lt;/beans&gt;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1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JDBC 설정</a:t>
            </a:r>
            <a:endParaRPr/>
          </a:p>
        </p:txBody>
      </p:sp>
      <p:sp>
        <p:nvSpPr>
          <p:cNvPr id="1013" name="Google Shape;1013;p11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err="1"/>
              <a:t>DataSource</a:t>
            </a:r>
            <a:r>
              <a:rPr lang="en-US" sz="1600" dirty="0"/>
              <a:t> </a:t>
            </a:r>
            <a:r>
              <a:rPr lang="en-US" sz="1600" dirty="0" err="1"/>
              <a:t>설정</a:t>
            </a:r>
            <a:endParaRPr sz="1600" dirty="0"/>
          </a:p>
          <a:p>
            <a:pPr marL="685800" lvl="1" indent="-228600" algn="l" rtl="0">
              <a:lnSpc>
                <a:spcPct val="90000"/>
              </a:lnSpc>
              <a:spcBef>
                <a:spcPts val="500"/>
              </a:spcBef>
              <a:spcAft>
                <a:spcPts val="0"/>
              </a:spcAft>
              <a:buClr>
                <a:schemeClr val="dk1"/>
              </a:buClr>
              <a:buSzPts val="1600"/>
              <a:buChar char="•"/>
            </a:pPr>
            <a:r>
              <a:rPr lang="en-US" sz="1600" dirty="0"/>
              <a:t>Oracle </a:t>
            </a:r>
            <a:r>
              <a:rPr lang="en-US" sz="1600" dirty="0" err="1"/>
              <a:t>jdbc</a:t>
            </a:r>
            <a:r>
              <a:rPr lang="en-US" sz="1600" dirty="0"/>
              <a:t> </a:t>
            </a:r>
            <a:r>
              <a:rPr lang="en-US" sz="1600" dirty="0" err="1"/>
              <a:t>driver를</a:t>
            </a:r>
            <a:r>
              <a:rPr lang="en-US" sz="1600" dirty="0"/>
              <a:t> </a:t>
            </a:r>
            <a:r>
              <a:rPr lang="en-US" sz="1600" dirty="0" err="1"/>
              <a:t>라이브러리에</a:t>
            </a:r>
            <a:r>
              <a:rPr lang="en-US" sz="1600" dirty="0"/>
              <a:t> </a:t>
            </a:r>
            <a:r>
              <a:rPr lang="en-US" sz="1600" dirty="0" err="1"/>
              <a:t>등록</a:t>
            </a:r>
            <a:r>
              <a:rPr lang="en-US" sz="1600" dirty="0"/>
              <a:t> 후 빈 </a:t>
            </a:r>
            <a:r>
              <a:rPr lang="en-US" sz="1600" dirty="0" err="1"/>
              <a:t>설정파일에</a:t>
            </a:r>
            <a:r>
              <a:rPr lang="en-US" sz="1600" dirty="0"/>
              <a:t> </a:t>
            </a:r>
            <a:r>
              <a:rPr lang="en-US" sz="1600" dirty="0" err="1"/>
              <a:t>db연결정보를</a:t>
            </a:r>
            <a:r>
              <a:rPr lang="en-US" sz="1600" dirty="0"/>
              <a:t> </a:t>
            </a:r>
            <a:r>
              <a:rPr lang="en-US" sz="1600" dirty="0" err="1"/>
              <a:t>정의한다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a:t>apache commons </a:t>
            </a:r>
            <a:r>
              <a:rPr lang="en-US" sz="1600" dirty="0" err="1"/>
              <a:t>datasource</a:t>
            </a:r>
            <a:r>
              <a:rPr lang="en-US" sz="1600" dirty="0"/>
              <a:t> </a:t>
            </a:r>
            <a:r>
              <a:rPr lang="en-US" sz="1600" dirty="0" err="1"/>
              <a:t>클래스를</a:t>
            </a:r>
            <a:r>
              <a:rPr lang="en-US" sz="1600" dirty="0"/>
              <a:t> </a:t>
            </a:r>
            <a:r>
              <a:rPr lang="en-US" sz="1600" dirty="0" err="1"/>
              <a:t>등록한다</a:t>
            </a:r>
            <a:r>
              <a:rPr lang="en-US" sz="1600" dirty="0"/>
              <a:t>. </a:t>
            </a:r>
            <a:r>
              <a:rPr lang="en-US" sz="1600" dirty="0" err="1"/>
              <a:t>내부적으로</a:t>
            </a:r>
            <a:r>
              <a:rPr lang="en-US" sz="1600" dirty="0"/>
              <a:t> </a:t>
            </a:r>
            <a:r>
              <a:rPr lang="en-US" sz="1600" dirty="0" err="1"/>
              <a:t>커넥션풀링</a:t>
            </a:r>
            <a:r>
              <a:rPr lang="en-US" sz="1600" dirty="0"/>
              <a:t> </a:t>
            </a:r>
            <a:r>
              <a:rPr lang="en-US" sz="1600" dirty="0" err="1"/>
              <a:t>지원한다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err="1"/>
              <a:t>driverClassName</a:t>
            </a:r>
            <a:r>
              <a:rPr lang="en-US" sz="1600" dirty="0"/>
              <a:t> - </a:t>
            </a:r>
            <a:r>
              <a:rPr lang="en-US" sz="1600" dirty="0" err="1"/>
              <a:t>mysql</a:t>
            </a:r>
            <a:r>
              <a:rPr lang="en-US" sz="1600" dirty="0"/>
              <a:t> </a:t>
            </a:r>
            <a:r>
              <a:rPr lang="en-US" sz="1600" dirty="0" err="1"/>
              <a:t>jdbc</a:t>
            </a:r>
            <a:r>
              <a:rPr lang="en-US" sz="1600" dirty="0"/>
              <a:t> driver </a:t>
            </a:r>
            <a:r>
              <a:rPr lang="en-US" sz="1600" dirty="0" err="1"/>
              <a:t>클래스</a:t>
            </a:r>
            <a:endParaRPr sz="1600" dirty="0"/>
          </a:p>
          <a:p>
            <a:pPr marL="685800" lvl="1" indent="-228600" algn="l" rtl="0">
              <a:lnSpc>
                <a:spcPct val="90000"/>
              </a:lnSpc>
              <a:spcBef>
                <a:spcPts val="500"/>
              </a:spcBef>
              <a:spcAft>
                <a:spcPts val="0"/>
              </a:spcAft>
              <a:buClr>
                <a:schemeClr val="dk1"/>
              </a:buClr>
              <a:buSzPts val="1600"/>
              <a:buChar char="•"/>
            </a:pPr>
            <a:r>
              <a:rPr lang="en-US" sz="1600" dirty="0" err="1"/>
              <a:t>url</a:t>
            </a:r>
            <a:r>
              <a:rPr lang="en-US" sz="1600" dirty="0"/>
              <a:t> – oracle </a:t>
            </a:r>
            <a:r>
              <a:rPr lang="en-US" sz="1600" dirty="0" err="1"/>
              <a:t>접속용</a:t>
            </a:r>
            <a:r>
              <a:rPr lang="en-US" sz="1600" dirty="0"/>
              <a:t> </a:t>
            </a:r>
            <a:r>
              <a:rPr lang="en-US" sz="1600" dirty="0" err="1"/>
              <a:t>jdbc</a:t>
            </a:r>
            <a:r>
              <a:rPr lang="en-US" sz="1600" dirty="0"/>
              <a:t> </a:t>
            </a:r>
            <a:r>
              <a:rPr lang="en-US" sz="1600" dirty="0" err="1"/>
              <a:t>url</a:t>
            </a:r>
            <a:endParaRPr sz="1600" dirty="0"/>
          </a:p>
          <a:p>
            <a:pPr marL="685800" lvl="1" indent="-228600" algn="l" rtl="0">
              <a:lnSpc>
                <a:spcPct val="90000"/>
              </a:lnSpc>
              <a:spcBef>
                <a:spcPts val="500"/>
              </a:spcBef>
              <a:spcAft>
                <a:spcPts val="0"/>
              </a:spcAft>
              <a:buClr>
                <a:schemeClr val="dk1"/>
              </a:buClr>
              <a:buSzPts val="1600"/>
              <a:buChar char="•"/>
            </a:pPr>
            <a:r>
              <a:rPr lang="en-US" sz="1600" dirty="0"/>
              <a:t>username – oracle </a:t>
            </a:r>
            <a:r>
              <a:rPr lang="en-US" sz="1600" dirty="0" err="1"/>
              <a:t>계정명</a:t>
            </a:r>
            <a:endParaRPr sz="1600" dirty="0"/>
          </a:p>
          <a:p>
            <a:pPr marL="685800" lvl="1" indent="-228600" algn="l" rtl="0">
              <a:lnSpc>
                <a:spcPct val="90000"/>
              </a:lnSpc>
              <a:spcBef>
                <a:spcPts val="500"/>
              </a:spcBef>
              <a:spcAft>
                <a:spcPts val="0"/>
              </a:spcAft>
              <a:buClr>
                <a:schemeClr val="dk1"/>
              </a:buClr>
              <a:buSzPts val="1600"/>
              <a:buChar char="•"/>
            </a:pPr>
            <a:r>
              <a:rPr lang="en-US" sz="1600" dirty="0"/>
              <a:t>password - oracle </a:t>
            </a:r>
            <a:r>
              <a:rPr lang="en-US" sz="1600" dirty="0" err="1"/>
              <a:t>계정</a:t>
            </a:r>
            <a:r>
              <a:rPr lang="en-US" sz="1600" dirty="0"/>
              <a:t> </a:t>
            </a:r>
            <a:r>
              <a:rPr lang="en-US" sz="1600" dirty="0" err="1"/>
              <a:t>암호</a:t>
            </a:r>
            <a:endParaRPr dirty="0"/>
          </a:p>
        </p:txBody>
      </p:sp>
      <p:sp>
        <p:nvSpPr>
          <p:cNvPr id="1014" name="Google Shape;1014;p110"/>
          <p:cNvSpPr/>
          <p:nvPr/>
        </p:nvSpPr>
        <p:spPr>
          <a:xfrm>
            <a:off x="838200" y="3303411"/>
            <a:ext cx="10515600" cy="2308284"/>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&lt;?xml version="1.0" encoding="UTF-8"?&gt;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&lt;beans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&lt;bean id="ds" class="org.apache.commons.dbcp2.BasicDataSource" destroy-method="close"&gt;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&lt;property name="</a:t>
            </a:r>
            <a:r>
              <a:rPr lang="en-US" sz="1600" dirty="0" err="1">
                <a:solidFill>
                  <a:schemeClr val="dk1"/>
                </a:solidFill>
                <a:latin typeface="Malgun Gothic"/>
                <a:ea typeface="Malgun Gothic"/>
                <a:cs typeface="Malgun Gothic"/>
                <a:sym typeface="Malgun Gothic"/>
              </a:rPr>
              <a:t>driverClassName</a:t>
            </a:r>
            <a:r>
              <a:rPr lang="en-US" sz="1600" dirty="0">
                <a:solidFill>
                  <a:schemeClr val="dk1"/>
                </a:solidFill>
                <a:latin typeface="Malgun Gothic"/>
                <a:ea typeface="Malgun Gothic"/>
                <a:cs typeface="Malgun Gothic"/>
                <a:sym typeface="Malgun Gothic"/>
              </a:rPr>
              <a:t>" value="</a:t>
            </a:r>
            <a:r>
              <a:rPr lang="en-US" sz="1600" dirty="0" err="1">
                <a:solidFill>
                  <a:schemeClr val="dk1"/>
                </a:solidFill>
                <a:latin typeface="Malgun Gothic"/>
                <a:ea typeface="Malgun Gothic"/>
                <a:cs typeface="Malgun Gothic"/>
                <a:sym typeface="Malgun Gothic"/>
              </a:rPr>
              <a:t>oracle.jdbc.driver.OracleDriver</a:t>
            </a:r>
            <a:r>
              <a:rPr lang="en-US" sz="1600" dirty="0">
                <a:solidFill>
                  <a:schemeClr val="dk1"/>
                </a:solidFill>
                <a:latin typeface="Malgun Gothic"/>
                <a:ea typeface="Malgun Gothic"/>
                <a:cs typeface="Malgun Gothic"/>
                <a:sym typeface="Malgun Gothic"/>
              </a:rPr>
              <a:t>"&gt;&lt;/property&gt;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&lt;property name="</a:t>
            </a:r>
            <a:r>
              <a:rPr lang="en-US" sz="1600" dirty="0" err="1">
                <a:solidFill>
                  <a:schemeClr val="dk1"/>
                </a:solidFill>
                <a:latin typeface="Malgun Gothic"/>
                <a:ea typeface="Malgun Gothic"/>
                <a:cs typeface="Malgun Gothic"/>
                <a:sym typeface="Malgun Gothic"/>
              </a:rPr>
              <a:t>url</a:t>
            </a:r>
            <a:r>
              <a:rPr lang="en-US" sz="1600" dirty="0">
                <a:solidFill>
                  <a:schemeClr val="dk1"/>
                </a:solidFill>
                <a:latin typeface="Malgun Gothic"/>
                <a:ea typeface="Malgun Gothic"/>
                <a:cs typeface="Malgun Gothic"/>
                <a:sym typeface="Malgun Gothic"/>
              </a:rPr>
              <a:t>" value="</a:t>
            </a:r>
            <a:r>
              <a:rPr lang="en-US" sz="1600" dirty="0" err="1">
                <a:solidFill>
                  <a:schemeClr val="dk1"/>
                </a:solidFill>
                <a:latin typeface="Malgun Gothic"/>
                <a:ea typeface="Malgun Gothic"/>
                <a:cs typeface="Malgun Gothic"/>
                <a:sym typeface="Malgun Gothic"/>
              </a:rPr>
              <a:t>jdbc:oracle:thin</a:t>
            </a:r>
            <a:r>
              <a:rPr lang="en-US" sz="1600" dirty="0">
                <a:solidFill>
                  <a:schemeClr val="dk1"/>
                </a:solidFill>
                <a:latin typeface="Malgun Gothic"/>
                <a:ea typeface="Malgun Gothic"/>
                <a:cs typeface="Malgun Gothic"/>
                <a:sym typeface="Malgun Gothic"/>
              </a:rPr>
              <a:t>:@localhost:1521/XE"&gt;&lt;/property&gt;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&lt;property name="username" value="spring100"&gt;&lt;/property&gt;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&lt;property name="password" value="spring"&gt;&lt;/property&gt;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&lt;/bean&gt;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&lt;/beans&gt;</a:t>
            </a:r>
            <a:endParaRPr dirty="0"/>
          </a:p>
        </p:txBody>
      </p:sp>
    </p:spTree>
    <p:extLst>
      <p:ext uri="{BB962C8B-B14F-4D97-AF65-F5344CB8AC3E}">
        <p14:creationId xmlns:p14="http://schemas.microsoft.com/office/powerpoint/2010/main" val="6981272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a:t>Jndi</a:t>
            </a:r>
            <a:r>
              <a:rPr lang="en-US" altLang="ko-KR" dirty="0"/>
              <a:t> </a:t>
            </a:r>
            <a:r>
              <a:rPr lang="ko-KR" altLang="en-US" dirty="0"/>
              <a:t>설정</a:t>
            </a:r>
          </a:p>
        </p:txBody>
      </p:sp>
      <p:sp>
        <p:nvSpPr>
          <p:cNvPr id="3" name="텍스트 개체 틀 2"/>
          <p:cNvSpPr>
            <a:spLocks noGrp="1"/>
          </p:cNvSpPr>
          <p:nvPr>
            <p:ph type="body" idx="1"/>
          </p:nvPr>
        </p:nvSpPr>
        <p:spPr/>
        <p:txBody>
          <a:bodyPr/>
          <a:lstStyle/>
          <a:p>
            <a:endParaRPr lang="ko-KR" altLang="en-US" dirty="0"/>
          </a:p>
        </p:txBody>
      </p:sp>
      <p:sp>
        <p:nvSpPr>
          <p:cNvPr id="4" name="직사각형 3"/>
          <p:cNvSpPr/>
          <p:nvPr/>
        </p:nvSpPr>
        <p:spPr>
          <a:xfrm>
            <a:off x="838198" y="5239999"/>
            <a:ext cx="8382001" cy="830997"/>
          </a:xfrm>
          <a:prstGeom prst="rect">
            <a:avLst/>
          </a:prstGeom>
          <a:ln>
            <a:solidFill>
              <a:schemeClr val="accent1"/>
            </a:solidFill>
          </a:ln>
        </p:spPr>
        <p:txBody>
          <a:bodyPr wrap="square">
            <a:spAutoFit/>
          </a:bodyPr>
          <a:lstStyle/>
          <a:p>
            <a:r>
              <a:rPr lang="ko-KR" altLang="en-US" sz="1600" dirty="0">
                <a:latin typeface="맑은 고딕" panose="020B0503020000020004" pitchFamily="50" charset="-127"/>
                <a:ea typeface="맑은 고딕" panose="020B0503020000020004" pitchFamily="50" charset="-127"/>
              </a:rPr>
              <a:t>&lt;bean id="dataSource" class="org.springframework.jndi.JndiObjectFactoryBean"&gt;</a:t>
            </a:r>
          </a:p>
          <a:p>
            <a:r>
              <a:rPr lang="ko-KR" altLang="en-US" sz="1600" dirty="0">
                <a:latin typeface="맑은 고딕" panose="020B0503020000020004" pitchFamily="50" charset="-127"/>
                <a:ea typeface="맑은 고딕" panose="020B0503020000020004" pitchFamily="50" charset="-127"/>
              </a:rPr>
              <a:t>  &lt;property name="jndiName" value="java:comp/env/jndi/</a:t>
            </a:r>
            <a:r>
              <a:rPr lang="en-US" altLang="ko-KR" sz="1600" dirty="0" err="1">
                <a:latin typeface="맑은 고딕" panose="020B0503020000020004" pitchFamily="50" charset="-127"/>
                <a:ea typeface="맑은 고딕" panose="020B0503020000020004" pitchFamily="50" charset="-127"/>
              </a:rPr>
              <a:t>ora</a:t>
            </a:r>
            <a:r>
              <a:rPr lang="ko-KR" altLang="en-US" sz="1600" dirty="0">
                <a:latin typeface="맑은 고딕" panose="020B0503020000020004" pitchFamily="50" charset="-127"/>
                <a:ea typeface="맑은 고딕" panose="020B0503020000020004" pitchFamily="50" charset="-127"/>
              </a:rPr>
              <a:t>" /&gt;</a:t>
            </a:r>
          </a:p>
          <a:p>
            <a:r>
              <a:rPr lang="ko-KR" altLang="en-US" sz="1600" dirty="0">
                <a:latin typeface="맑은 고딕" panose="020B0503020000020004" pitchFamily="50" charset="-127"/>
                <a:ea typeface="맑은 고딕" panose="020B0503020000020004" pitchFamily="50" charset="-127"/>
              </a:rPr>
              <a:t>&lt;/bean&gt;</a:t>
            </a:r>
          </a:p>
        </p:txBody>
      </p:sp>
      <p:sp>
        <p:nvSpPr>
          <p:cNvPr id="5" name="직사각형 4"/>
          <p:cNvSpPr/>
          <p:nvPr/>
        </p:nvSpPr>
        <p:spPr>
          <a:xfrm>
            <a:off x="838199" y="990600"/>
            <a:ext cx="8382001" cy="3785652"/>
          </a:xfrm>
          <a:prstGeom prst="rect">
            <a:avLst/>
          </a:prstGeom>
          <a:solidFill>
            <a:schemeClr val="bg1"/>
          </a:solidFill>
          <a:ln>
            <a:solidFill>
              <a:schemeClr val="accent1"/>
            </a:solidFill>
          </a:ln>
        </p:spPr>
        <p:txBody>
          <a:bodyPr wrap="square">
            <a:spAutoFit/>
          </a:bodyPr>
          <a:lstStyle/>
          <a:p>
            <a:r>
              <a:rPr lang="en-US" altLang="ko-KR" sz="1600" dirty="0" err="1"/>
              <a:t>webapp</a:t>
            </a:r>
            <a:r>
              <a:rPr lang="en-US" altLang="ko-KR" sz="1600" dirty="0"/>
              <a:t>/META-INF/context.xml</a:t>
            </a:r>
          </a:p>
          <a:p>
            <a:endParaRPr lang="en-US" altLang="ko-KR" sz="1600" dirty="0"/>
          </a:p>
          <a:p>
            <a:r>
              <a:rPr lang="ko-KR" altLang="en-US" sz="1600" dirty="0"/>
              <a:t>&lt;?xml version="1.0" encoding="UTF-8"?&gt;</a:t>
            </a:r>
          </a:p>
          <a:p>
            <a:r>
              <a:rPr lang="ko-KR" altLang="en-US" sz="1600" dirty="0"/>
              <a:t>&lt;Context&gt;</a:t>
            </a:r>
          </a:p>
          <a:p>
            <a:r>
              <a:rPr lang="ko-KR" altLang="en-US" sz="1600" dirty="0"/>
              <a:t> &lt;Resource name="jdbc/</a:t>
            </a:r>
            <a:r>
              <a:rPr lang="en-US" altLang="ko-KR" sz="1600" dirty="0" err="1"/>
              <a:t>ora</a:t>
            </a:r>
            <a:r>
              <a:rPr lang="ko-KR" altLang="en-US" sz="1600" dirty="0"/>
              <a:t>"</a:t>
            </a:r>
          </a:p>
          <a:p>
            <a:r>
              <a:rPr lang="ko-KR" altLang="en-US" sz="1600" dirty="0"/>
              <a:t>  auth="Container"</a:t>
            </a:r>
          </a:p>
          <a:p>
            <a:r>
              <a:rPr lang="ko-KR" altLang="en-US" sz="1600" dirty="0"/>
              <a:t>  type="javax.sql.DataSource"</a:t>
            </a:r>
          </a:p>
          <a:p>
            <a:r>
              <a:rPr lang="ko-KR" altLang="en-US" sz="1600" dirty="0"/>
              <a:t>  driverClassName="oracle.jdbc.driver.OracleDriver"</a:t>
            </a:r>
          </a:p>
          <a:p>
            <a:r>
              <a:rPr lang="ko-KR" altLang="en-US" sz="1600" dirty="0"/>
              <a:t>  url="jdbc:oracle:thin:@localhost:1521:xe"</a:t>
            </a:r>
          </a:p>
          <a:p>
            <a:r>
              <a:rPr lang="ko-KR" altLang="en-US" sz="1600" dirty="0"/>
              <a:t>  factory="org.apache.tomcat.dbcp.dbcp.BasicDataSourceFactory"</a:t>
            </a:r>
          </a:p>
          <a:p>
            <a:r>
              <a:rPr lang="ko-KR" altLang="en-US" sz="1600" dirty="0"/>
              <a:t>  username="hr"</a:t>
            </a:r>
          </a:p>
          <a:p>
            <a:r>
              <a:rPr lang="ko-KR" altLang="en-US" sz="1600" dirty="0"/>
              <a:t>  password="hr"</a:t>
            </a:r>
          </a:p>
          <a:p>
            <a:r>
              <a:rPr lang="ko-KR" altLang="en-US" sz="1600" dirty="0"/>
              <a:t>  maxActive="5"</a:t>
            </a:r>
          </a:p>
          <a:p>
            <a:r>
              <a:rPr lang="ko-KR" altLang="en-US" sz="1600" dirty="0"/>
              <a:t>  maxIdle="3"/&gt;</a:t>
            </a:r>
          </a:p>
          <a:p>
            <a:r>
              <a:rPr lang="ko-KR" altLang="en-US" sz="1600" dirty="0"/>
              <a:t>&lt;/Context&gt;</a:t>
            </a:r>
          </a:p>
        </p:txBody>
      </p:sp>
    </p:spTree>
    <p:extLst>
      <p:ext uri="{BB962C8B-B14F-4D97-AF65-F5344CB8AC3E}">
        <p14:creationId xmlns:p14="http://schemas.microsoft.com/office/powerpoint/2010/main" val="8606300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1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JDBC 설정 테스트</a:t>
            </a:r>
            <a:endParaRPr/>
          </a:p>
        </p:txBody>
      </p:sp>
      <p:sp>
        <p:nvSpPr>
          <p:cNvPr id="1020" name="Google Shape;1020;p11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021" name="Google Shape;1021;p111"/>
          <p:cNvSpPr/>
          <p:nvPr/>
        </p:nvSpPr>
        <p:spPr>
          <a:xfrm>
            <a:off x="838200" y="990600"/>
            <a:ext cx="10515599" cy="452431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java.sql.Connection;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java.sql.SQLException;</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javax.sql.DataSource;</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org.springframework.context.ApplicationContext;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org.springframework.context.support.ClassPathXmlApplicationContext;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SpringJdbcTestConnection {</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@SuppressWarnings("resource")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throws Exception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DataSource ds = context.getBean(DataSource.class);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Connection conn = ds.getConnection();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System.out.println("conn:"+conn);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1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JDBC 설정 테스트 2</a:t>
            </a:r>
            <a:endParaRPr/>
          </a:p>
        </p:txBody>
      </p:sp>
      <p:sp>
        <p:nvSpPr>
          <p:cNvPr id="1027" name="Google Shape;1027;p11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028" name="Google Shape;1028;p112"/>
          <p:cNvSpPr/>
          <p:nvPr/>
        </p:nvSpPr>
        <p:spPr>
          <a:xfrm>
            <a:off x="838200" y="990600"/>
            <a:ext cx="10515599" cy="5355312"/>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import java.sql.*;</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import javax.sql.DataSource;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import org.springframework.context.ApplicationContext;</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import org.springframework.context.support.ClassPathXmlApplicationContext;</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//테이블 목록 출력하기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public class SpringJdbcShowTableList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public static void main(String[] args) throws Exception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DataSource ds = context.getBean(DataSource.class);</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Connection con = ds.getConnection();</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DatabaseMetaData metaData = con.getMetaData();</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String[] types = {"TABLE"};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//Retrieving the columns in the database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ResultSet tables = metaData.getTables(null, null, "%", types);</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while (tables.next())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System.out.println(tables.getString("TABLE_NAME"));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}//end main</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}//end class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1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JDBC - JdbcTemplate</a:t>
            </a:r>
            <a:endParaRPr/>
          </a:p>
        </p:txBody>
      </p:sp>
      <p:sp>
        <p:nvSpPr>
          <p:cNvPr id="1034" name="Google Shape;1034;p11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JdbcTemplate는 jdbc에서 반복적으로 해야 하는 코드를 대신 해주는 클래스이다. 하지만 db연결은 DataSource를 주입한다.</a:t>
            </a:r>
            <a:endParaRPr sz="1600"/>
          </a:p>
        </p:txBody>
      </p:sp>
      <p:sp>
        <p:nvSpPr>
          <p:cNvPr id="1035" name="Google Shape;1035;p113"/>
          <p:cNvSpPr/>
          <p:nvPr/>
        </p:nvSpPr>
        <p:spPr>
          <a:xfrm>
            <a:off x="838200" y="1712069"/>
            <a:ext cx="10515600" cy="3539430"/>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&lt;?xml version="1.0" encoding="UTF-8"?&gt;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&lt;beans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&lt;bean id="ds" class="org.apache.commons.dbcp2.BasicDataSource" destroy-method="close"&gt;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&lt;property name="</a:t>
            </a:r>
            <a:r>
              <a:rPr lang="en-US" sz="1600" dirty="0" err="1">
                <a:solidFill>
                  <a:schemeClr val="dk1"/>
                </a:solidFill>
                <a:latin typeface="Malgun Gothic"/>
                <a:ea typeface="Malgun Gothic"/>
                <a:cs typeface="Malgun Gothic"/>
                <a:sym typeface="Malgun Gothic"/>
              </a:rPr>
              <a:t>driverClassName</a:t>
            </a:r>
            <a:r>
              <a:rPr lang="en-US" sz="1600" dirty="0">
                <a:solidFill>
                  <a:schemeClr val="dk1"/>
                </a:solidFill>
                <a:latin typeface="Malgun Gothic"/>
                <a:ea typeface="Malgun Gothic"/>
                <a:cs typeface="Malgun Gothic"/>
                <a:sym typeface="Malgun Gothic"/>
              </a:rPr>
              <a:t>" value="</a:t>
            </a:r>
            <a:r>
              <a:rPr lang="en-US" sz="1600" dirty="0" err="1">
                <a:solidFill>
                  <a:schemeClr val="dk1"/>
                </a:solidFill>
                <a:latin typeface="Malgun Gothic"/>
                <a:ea typeface="Malgun Gothic"/>
                <a:cs typeface="Malgun Gothic"/>
                <a:sym typeface="Malgun Gothic"/>
              </a:rPr>
              <a:t>com.mysql.jdbc.Driver</a:t>
            </a:r>
            <a:r>
              <a:rPr lang="en-US" sz="1600" dirty="0">
                <a:solidFill>
                  <a:schemeClr val="dk1"/>
                </a:solidFill>
                <a:latin typeface="Malgun Gothic"/>
                <a:ea typeface="Malgun Gothic"/>
                <a:cs typeface="Malgun Gothic"/>
                <a:sym typeface="Malgun Gothic"/>
              </a:rPr>
              <a:t>"&gt;&lt;/property&gt;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&lt;property name="</a:t>
            </a:r>
            <a:r>
              <a:rPr lang="en-US" sz="1600" dirty="0" err="1">
                <a:solidFill>
                  <a:schemeClr val="dk1"/>
                </a:solidFill>
                <a:latin typeface="Malgun Gothic"/>
                <a:ea typeface="Malgun Gothic"/>
                <a:cs typeface="Malgun Gothic"/>
                <a:sym typeface="Malgun Gothic"/>
              </a:rPr>
              <a:t>url</a:t>
            </a:r>
            <a:r>
              <a:rPr lang="en-US" sz="1600" dirty="0">
                <a:solidFill>
                  <a:schemeClr val="dk1"/>
                </a:solidFill>
                <a:latin typeface="Malgun Gothic"/>
                <a:ea typeface="Malgun Gothic"/>
                <a:cs typeface="Malgun Gothic"/>
                <a:sym typeface="Malgun Gothic"/>
              </a:rPr>
              <a:t>" value="</a:t>
            </a:r>
            <a:r>
              <a:rPr lang="en-US" sz="1600" dirty="0" err="1">
                <a:solidFill>
                  <a:schemeClr val="dk1"/>
                </a:solidFill>
                <a:latin typeface="Malgun Gothic"/>
                <a:ea typeface="Malgun Gothic"/>
                <a:cs typeface="Malgun Gothic"/>
                <a:sym typeface="Malgun Gothic"/>
              </a:rPr>
              <a:t>jdbc:mysql</a:t>
            </a:r>
            <a:r>
              <a:rPr lang="en-US" sz="1600" dirty="0">
                <a:solidFill>
                  <a:schemeClr val="dk1"/>
                </a:solidFill>
                <a:latin typeface="Malgun Gothic"/>
                <a:ea typeface="Malgun Gothic"/>
                <a:cs typeface="Malgun Gothic"/>
                <a:sym typeface="Malgun Gothic"/>
              </a:rPr>
              <a:t>://</a:t>
            </a:r>
            <a:r>
              <a:rPr lang="en-US" sz="1600" dirty="0" err="1">
                <a:solidFill>
                  <a:schemeClr val="dk1"/>
                </a:solidFill>
                <a:latin typeface="Malgun Gothic"/>
                <a:ea typeface="Malgun Gothic"/>
                <a:cs typeface="Malgun Gothic"/>
                <a:sym typeface="Malgun Gothic"/>
              </a:rPr>
              <a:t>localhost</a:t>
            </a:r>
            <a:r>
              <a:rPr lang="en-US" sz="1600" dirty="0">
                <a:solidFill>
                  <a:schemeClr val="dk1"/>
                </a:solidFill>
                <a:latin typeface="Malgun Gothic"/>
                <a:ea typeface="Malgun Gothic"/>
                <a:cs typeface="Malgun Gothic"/>
                <a:sym typeface="Malgun Gothic"/>
              </a:rPr>
              <a:t>/</a:t>
            </a:r>
            <a:r>
              <a:rPr lang="en-US" sz="1600" dirty="0" err="1">
                <a:solidFill>
                  <a:schemeClr val="dk1"/>
                </a:solidFill>
                <a:latin typeface="Malgun Gothic"/>
                <a:ea typeface="Malgun Gothic"/>
                <a:cs typeface="Malgun Gothic"/>
                <a:sym typeface="Malgun Gothic"/>
              </a:rPr>
              <a:t>world?useUnicode</a:t>
            </a:r>
            <a:r>
              <a:rPr lang="en-US" sz="1600" dirty="0">
                <a:solidFill>
                  <a:schemeClr val="dk1"/>
                </a:solidFill>
                <a:latin typeface="Malgun Gothic"/>
                <a:ea typeface="Malgun Gothic"/>
                <a:cs typeface="Malgun Gothic"/>
                <a:sym typeface="Malgun Gothic"/>
              </a:rPr>
              <a:t>=</a:t>
            </a:r>
            <a:r>
              <a:rPr lang="en-US" sz="1600" dirty="0" err="1">
                <a:solidFill>
                  <a:schemeClr val="dk1"/>
                </a:solidFill>
                <a:latin typeface="Malgun Gothic"/>
                <a:ea typeface="Malgun Gothic"/>
                <a:cs typeface="Malgun Gothic"/>
                <a:sym typeface="Malgun Gothic"/>
              </a:rPr>
              <a:t>true&amp;amp;characterEncoding</a:t>
            </a:r>
            <a:r>
              <a:rPr lang="en-US" sz="1600" dirty="0">
                <a:solidFill>
                  <a:schemeClr val="dk1"/>
                </a:solidFill>
                <a:latin typeface="Malgun Gothic"/>
                <a:ea typeface="Malgun Gothic"/>
                <a:cs typeface="Malgun Gothic"/>
                <a:sym typeface="Malgun Gothic"/>
              </a:rPr>
              <a:t>=utf8"&gt;&lt;/property&gt;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&lt;property name="username" value="spring01"&gt;&lt;/property&gt;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&lt;property name="password" value="1234"&gt;&lt;/property&gt;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&lt;/bean&gt;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&lt;bean id="</a:t>
            </a:r>
            <a:r>
              <a:rPr lang="en-US" sz="1600" dirty="0" err="1">
                <a:solidFill>
                  <a:schemeClr val="dk1"/>
                </a:solidFill>
                <a:latin typeface="Malgun Gothic"/>
                <a:ea typeface="Malgun Gothic"/>
                <a:cs typeface="Malgun Gothic"/>
                <a:sym typeface="Malgun Gothic"/>
              </a:rPr>
              <a:t>jdbcTpl</a:t>
            </a:r>
            <a:r>
              <a:rPr lang="en-US" sz="1600" dirty="0">
                <a:solidFill>
                  <a:schemeClr val="dk1"/>
                </a:solidFill>
                <a:latin typeface="Malgun Gothic"/>
                <a:ea typeface="Malgun Gothic"/>
                <a:cs typeface="Malgun Gothic"/>
                <a:sym typeface="Malgun Gothic"/>
              </a:rPr>
              <a:t>" class="</a:t>
            </a:r>
            <a:r>
              <a:rPr lang="en-US" sz="1600" dirty="0" err="1">
                <a:solidFill>
                  <a:schemeClr val="dk1"/>
                </a:solidFill>
                <a:latin typeface="Malgun Gothic"/>
                <a:ea typeface="Malgun Gothic"/>
                <a:cs typeface="Malgun Gothic"/>
                <a:sym typeface="Malgun Gothic"/>
              </a:rPr>
              <a:t>org.springframework.jdbc.core.JdbcTemplate</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&lt;property name="</a:t>
            </a:r>
            <a:r>
              <a:rPr lang="en-US" sz="1600" dirty="0" err="1">
                <a:solidFill>
                  <a:schemeClr val="dk1"/>
                </a:solidFill>
                <a:latin typeface="Malgun Gothic"/>
                <a:ea typeface="Malgun Gothic"/>
                <a:cs typeface="Malgun Gothic"/>
                <a:sym typeface="Malgun Gothic"/>
              </a:rPr>
              <a:t>dataSource</a:t>
            </a:r>
            <a:r>
              <a:rPr lang="en-US" sz="1600" dirty="0">
                <a:solidFill>
                  <a:schemeClr val="dk1"/>
                </a:solidFill>
                <a:latin typeface="Malgun Gothic"/>
                <a:ea typeface="Malgun Gothic"/>
                <a:cs typeface="Malgun Gothic"/>
                <a:sym typeface="Malgun Gothic"/>
              </a:rPr>
              <a:t>" ref="ds"&gt;&lt;/property&gt;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&lt;/bean&gt;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&lt;/beans&gt;</a:t>
            </a:r>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1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JDBC - JdbcTemplate</a:t>
            </a:r>
            <a:endParaRPr/>
          </a:p>
        </p:txBody>
      </p:sp>
      <p:sp>
        <p:nvSpPr>
          <p:cNvPr id="1041" name="Google Shape;1041;p11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아래코드를 입력, 실행하고 member 테이블의 내용을 확인한다.</a:t>
            </a:r>
            <a:endParaRPr sz="1600"/>
          </a:p>
        </p:txBody>
      </p:sp>
      <p:sp>
        <p:nvSpPr>
          <p:cNvPr id="1042" name="Google Shape;1042;p114"/>
          <p:cNvSpPr/>
          <p:nvPr/>
        </p:nvSpPr>
        <p:spPr>
          <a:xfrm>
            <a:off x="838200" y="1564530"/>
            <a:ext cx="10515600" cy="4031873"/>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java.sql.*;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javax.sql.DataSource;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org.springframework.context.ApplicationContext;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org.springframework.context.support.ClassPathXmlApplicationContext;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org.springframework.jdbc.core.JdbcTemplate;</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SpringJdbcTestJdbcTemplate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@SuppressWarnings("resource")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throws Exception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JdbcTemplate jt = context.getBean(JdbcTemplate.class);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jt.update("INSERT INTO MEMBER (mid, mname, mpwd, mintro) VALUES(?,?,?,?)", "u01","유저1","p01","테스트 유저");</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System.out.println("END");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JDBC - JdbcTemplate</a:t>
            </a:r>
            <a:endParaRPr/>
          </a:p>
        </p:txBody>
      </p:sp>
      <p:sp>
        <p:nvSpPr>
          <p:cNvPr id="1048" name="Google Shape;1048;p115"/>
          <p:cNvSpPr txBo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solidFill>
                  <a:schemeClr val="dk1"/>
                </a:solidFill>
                <a:latin typeface="Malgun Gothic"/>
                <a:ea typeface="Malgun Gothic"/>
                <a:cs typeface="Malgun Gothic"/>
                <a:sym typeface="Malgun Gothic"/>
              </a:rPr>
              <a:t>JdbcTemplate는 JDBC를 대신 실행해주는 기능이므로 SQL의 등록,수정,삭제,검색 메서드가 제공된다.</a:t>
            </a:r>
            <a:endParaRPr/>
          </a:p>
        </p:txBody>
      </p:sp>
      <p:graphicFrame>
        <p:nvGraphicFramePr>
          <p:cNvPr id="1049" name="Google Shape;1049;p115"/>
          <p:cNvGraphicFramePr/>
          <p:nvPr/>
        </p:nvGraphicFramePr>
        <p:xfrm>
          <a:off x="838200" y="1506167"/>
          <a:ext cx="10515600" cy="7417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lnSpc>
                          <a:spcPct val="100000"/>
                        </a:lnSpc>
                        <a:spcBef>
                          <a:spcPts val="0"/>
                        </a:spcBef>
                        <a:spcAft>
                          <a:spcPts val="0"/>
                        </a:spcAft>
                        <a:buClr>
                          <a:schemeClr val="dk1"/>
                        </a:buClr>
                        <a:buSzPts val="1600"/>
                        <a:buFont typeface="Malgun Gothic"/>
                        <a:buNone/>
                      </a:pPr>
                      <a:r>
                        <a:rPr lang="en-US" sz="1600"/>
                        <a:t>INSERT, UPDATE, DALETE 쿼리 실행용. 쿼리실행결과로 변경된 행의 개수가 반환된다.</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int update(String sql </a:t>
                      </a:r>
                      <a:r>
                        <a:rPr lang="en-US" sz="1600" b="1"/>
                        <a:t>[, Object... args]</a:t>
                      </a:r>
                      <a:r>
                        <a:rPr lang="en-US" sz="1600"/>
                        <a:t>)</a:t>
                      </a:r>
                      <a:endParaRPr sz="160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050" name="Google Shape;1050;p115"/>
          <p:cNvGraphicFramePr/>
          <p:nvPr/>
        </p:nvGraphicFramePr>
        <p:xfrm>
          <a:off x="838200" y="2392574"/>
          <a:ext cx="10515600" cy="94998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SELECT 결과로 여러 개의 자바객체를 반환한다.</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List&lt;T&gt; query(String sql, RowMapper&lt;T&gt; rowMapper </a:t>
                      </a:r>
                      <a:r>
                        <a:rPr lang="en-US" sz="1600" b="1"/>
                        <a:t>[, Object... args]</a:t>
                      </a:r>
                      <a:r>
                        <a:rPr lang="en-US" sz="1600"/>
                        <a:t>)</a:t>
                      </a:r>
                      <a:endParaRPr/>
                    </a:p>
                    <a:p>
                      <a:pPr marL="0" marR="0" lvl="0" indent="0" algn="l" rtl="0">
                        <a:lnSpc>
                          <a:spcPct val="100000"/>
                        </a:lnSpc>
                        <a:spcBef>
                          <a:spcPts val="0"/>
                        </a:spcBef>
                        <a:spcAft>
                          <a:spcPts val="0"/>
                        </a:spcAft>
                        <a:buClr>
                          <a:schemeClr val="dk1"/>
                        </a:buClr>
                        <a:buSzPts val="1600"/>
                        <a:buFont typeface="Malgun Gothic"/>
                        <a:buNone/>
                      </a:pPr>
                      <a:r>
                        <a:rPr lang="en-US" sz="1600"/>
                        <a:t>List&lt;Map&lt;String,Object&gt;&gt; query(String sql, </a:t>
                      </a:r>
                      <a:r>
                        <a:rPr lang="en-US" sz="1600" b="1"/>
                        <a:t>[, Object... args]</a:t>
                      </a:r>
                      <a:r>
                        <a:rPr lang="en-US" sz="1600"/>
                        <a:t>)</a:t>
                      </a:r>
                      <a:endParaRPr sz="160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051" name="Google Shape;1051;p115"/>
          <p:cNvGraphicFramePr/>
          <p:nvPr/>
        </p:nvGraphicFramePr>
        <p:xfrm>
          <a:off x="838200" y="3583781"/>
          <a:ext cx="10515600" cy="11938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SELECT 결과로 1 개의 자바객체를 반환한다.</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T queryForObject(String sql, Class&lt;T&gt; type </a:t>
                      </a:r>
                      <a:r>
                        <a:rPr lang="en-US" sz="1600" b="1"/>
                        <a:t>[, Object... args]</a:t>
                      </a:r>
                      <a:r>
                        <a:rPr lang="en-US" sz="1600"/>
                        <a:t>)</a:t>
                      </a:r>
                      <a:endParaRPr/>
                    </a:p>
                    <a:p>
                      <a:pPr marL="0" marR="0" lvl="0" indent="0" algn="l" rtl="0">
                        <a:spcBef>
                          <a:spcPts val="0"/>
                        </a:spcBef>
                        <a:spcAft>
                          <a:spcPts val="0"/>
                        </a:spcAft>
                        <a:buNone/>
                      </a:pPr>
                      <a:r>
                        <a:rPr lang="en-US" sz="1600"/>
                        <a:t>T queryForObject(String sql, RowMapper&lt;T&gt; rowMapper </a:t>
                      </a:r>
                      <a:r>
                        <a:rPr lang="en-US" sz="1600" b="1"/>
                        <a:t>[, Object... args]</a:t>
                      </a:r>
                      <a:r>
                        <a:rPr lang="en-US" sz="1600"/>
                        <a:t>)</a:t>
                      </a:r>
                      <a:endParaRPr/>
                    </a:p>
                    <a:p>
                      <a:pPr marL="0" marR="0" lvl="0" indent="0" algn="l" rtl="0">
                        <a:lnSpc>
                          <a:spcPct val="100000"/>
                        </a:lnSpc>
                        <a:spcBef>
                          <a:spcPts val="0"/>
                        </a:spcBef>
                        <a:spcAft>
                          <a:spcPts val="0"/>
                        </a:spcAft>
                        <a:buClr>
                          <a:schemeClr val="dk1"/>
                        </a:buClr>
                        <a:buSzPts val="1600"/>
                        <a:buFont typeface="Malgun Gothic"/>
                        <a:buNone/>
                      </a:pPr>
                      <a:r>
                        <a:rPr lang="en-US" sz="1600"/>
                        <a:t>Map&lt;String,Object&gt; queryForObject(String sql </a:t>
                      </a:r>
                      <a:r>
                        <a:rPr lang="en-US" sz="1600" b="1"/>
                        <a:t>[, Object... args]</a:t>
                      </a:r>
                      <a:r>
                        <a:rPr lang="en-US" sz="1600"/>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JdbcTemplate - update</a:t>
            </a:r>
            <a:endParaRPr/>
          </a:p>
        </p:txBody>
      </p:sp>
      <p:sp>
        <p:nvSpPr>
          <p:cNvPr id="1057" name="Google Shape;1057;p11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갱신계통인 INSERT, UPDATE, DELETE 문은 update() 메서드를 이용한다.</a:t>
            </a:r>
            <a:endParaRPr/>
          </a:p>
          <a:p>
            <a:pPr marL="0" lvl="0" indent="0" algn="l" rtl="0">
              <a:lnSpc>
                <a:spcPct val="120000"/>
              </a:lnSpc>
              <a:spcBef>
                <a:spcPts val="1000"/>
              </a:spcBef>
              <a:spcAft>
                <a:spcPts val="0"/>
              </a:spcAft>
              <a:buSzPts val="1600"/>
              <a:buNone/>
            </a:pPr>
            <a:r>
              <a:rPr lang="en-US" sz="1600"/>
              <a:t>jt.update("INSERT INTO MEMBER (mid, mname, mpwd, mintro) VALUES(?,?,?,?)", "u01","유저1","p01","테스트 유저");</a:t>
            </a:r>
            <a:endParaRPr sz="1600"/>
          </a:p>
          <a:p>
            <a:pPr marL="0" lvl="0" indent="0" algn="l" rtl="0">
              <a:lnSpc>
                <a:spcPct val="120000"/>
              </a:lnSpc>
              <a:spcBef>
                <a:spcPts val="1000"/>
              </a:spcBef>
              <a:spcAft>
                <a:spcPts val="0"/>
              </a:spcAft>
              <a:buSzPts val="1600"/>
              <a:buNone/>
            </a:pPr>
            <a:r>
              <a:rPr lang="en-US" sz="1600"/>
              <a:t>jt.update("UPDATE MEMBER SET mname=?, mpwd=?, mintro=? WHERE mid=?", "유저11","p011","테스트 유저1", "u01");</a:t>
            </a:r>
            <a:endParaRPr sz="1600"/>
          </a:p>
          <a:p>
            <a:pPr marL="0" lvl="0" indent="0" algn="l" rtl="0">
              <a:lnSpc>
                <a:spcPct val="120000"/>
              </a:lnSpc>
              <a:spcBef>
                <a:spcPts val="1000"/>
              </a:spcBef>
              <a:spcAft>
                <a:spcPts val="0"/>
              </a:spcAft>
              <a:buSzPts val="1600"/>
              <a:buNone/>
            </a:pPr>
            <a:r>
              <a:rPr lang="en-US" sz="1600"/>
              <a:t>jt.update("DETELE FROM MEMBER WHERE mid=?", "u01");</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1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JdbcTemplate - queryForObject</a:t>
            </a:r>
            <a:endParaRPr/>
          </a:p>
        </p:txBody>
      </p:sp>
      <p:sp>
        <p:nvSpPr>
          <p:cNvPr id="1063" name="Google Shape;1063;p11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queryForObject() 는 결과가 1개인 SELECT문 에 사용한다.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int count = jt.queryForObject("SELECT count(*) FROM MEMBER",Integer.class);</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int count = jt.queryForObject("SELECT count(*) FROM MEMBER WHERE mintro=?",Integer.class,"테스트");</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String mname = jt.queryForObject("SELECT mname FROM MEMBER WHERE mid=?",String.class,"u01");</a:t>
            </a:r>
            <a:endParaRPr/>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객체 1개를 가져올 때에도 사용된다.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Map&lt;String,Object&gt;map = jt.queryForMap("SELECT * FROM MEMBER WHERE mid=?","u01");</a:t>
            </a:r>
            <a:endParaRPr/>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객체 여러 개를 가져올 때에는 queryForList()를 사용한다.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List&lt;Map&lt;String,Object&gt;&gt; list = jt.queryForList("SELECT *FROM MEMBER");</a:t>
            </a:r>
            <a:endParaRPr/>
          </a:p>
          <a:p>
            <a:pPr marL="228600" marR="0" lvl="0" indent="-127000" algn="l" rtl="0">
              <a:lnSpc>
                <a:spcPct val="120000"/>
              </a:lnSpc>
              <a:spcBef>
                <a:spcPts val="1000"/>
              </a:spcBef>
              <a:spcAft>
                <a:spcPts val="0"/>
              </a:spcAft>
              <a:buClr>
                <a:srgbClr val="4BB0A0"/>
              </a:buClr>
              <a:buSzPts val="1600"/>
              <a:buFont typeface="Arial"/>
              <a:buNone/>
            </a:pP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 프로젝트 생성 방법 3가지</a:t>
            </a:r>
            <a:endParaRPr/>
          </a:p>
        </p:txBody>
      </p:sp>
      <p:sp>
        <p:nvSpPr>
          <p:cNvPr id="175" name="Google Shape;175;p1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457200" lvl="0" indent="-457200" algn="l" rtl="0">
              <a:lnSpc>
                <a:spcPct val="120000"/>
              </a:lnSpc>
              <a:spcBef>
                <a:spcPts val="0"/>
              </a:spcBef>
              <a:spcAft>
                <a:spcPts val="0"/>
              </a:spcAft>
              <a:buSzPts val="1600"/>
              <a:buFont typeface="Malgun Gothic"/>
              <a:buAutoNum type="arabicPeriod"/>
            </a:pPr>
            <a:r>
              <a:rPr lang="en-US" sz="1600"/>
              <a:t>jar를 직접 구해와서 build path설정하고 xml설정파일을 작성하기</a:t>
            </a:r>
            <a:endParaRPr sz="1600"/>
          </a:p>
          <a:p>
            <a:pPr marL="457200" lvl="0" indent="-457200" algn="l" rtl="0">
              <a:lnSpc>
                <a:spcPct val="120000"/>
              </a:lnSpc>
              <a:spcBef>
                <a:spcPts val="1000"/>
              </a:spcBef>
              <a:spcAft>
                <a:spcPts val="0"/>
              </a:spcAft>
              <a:buSzPts val="1600"/>
              <a:buFont typeface="Malgun Gothic"/>
              <a:buAutoNum type="arabicPeriod"/>
            </a:pPr>
            <a:r>
              <a:rPr lang="en-US" sz="1600"/>
              <a:t>maven을 이용하여 jar 관리하기</a:t>
            </a:r>
            <a:endParaRPr sz="1600"/>
          </a:p>
          <a:p>
            <a:pPr marL="457200" lvl="0" indent="-457200" algn="l" rtl="0">
              <a:lnSpc>
                <a:spcPct val="120000"/>
              </a:lnSpc>
              <a:spcBef>
                <a:spcPts val="1000"/>
              </a:spcBef>
              <a:spcAft>
                <a:spcPts val="0"/>
              </a:spcAft>
              <a:buSzPts val="1600"/>
              <a:buFont typeface="Malgun Gothic"/>
              <a:buAutoNum type="arabicPeriod"/>
            </a:pPr>
            <a:r>
              <a:rPr lang="en-US" sz="1600"/>
              <a:t>spring boot 이용하여 jar 관리하기</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1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JdbcTemplate - queryForObject(객체로 변환)</a:t>
            </a:r>
            <a:endParaRPr/>
          </a:p>
        </p:txBody>
      </p:sp>
      <p:sp>
        <p:nvSpPr>
          <p:cNvPr id="1069" name="Google Shape;1069;p11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800"/>
              <a:buFont typeface="Arial"/>
              <a:buChar char="◦"/>
            </a:pPr>
            <a:r>
              <a:rPr lang="en-US" sz="1800"/>
              <a:t>queryForObject()의 결과를 도메인 객체로 변환할때엔 RowMapper를 사용한다.</a:t>
            </a:r>
            <a:endParaRPr/>
          </a:p>
          <a:p>
            <a:pPr marL="228600" marR="0" lvl="0" indent="-228600" algn="l" rtl="0">
              <a:lnSpc>
                <a:spcPct val="120000"/>
              </a:lnSpc>
              <a:spcBef>
                <a:spcPts val="1000"/>
              </a:spcBef>
              <a:spcAft>
                <a:spcPts val="0"/>
              </a:spcAft>
              <a:buClr>
                <a:srgbClr val="4BB0A0"/>
              </a:buClr>
              <a:buSzPts val="1800"/>
              <a:buFont typeface="Arial"/>
              <a:buChar char="◦"/>
            </a:pPr>
            <a:r>
              <a:rPr lang="en-US" sz="1800"/>
              <a:t>RowMapper는 1개 행을 1개 객체에 저장하는 것을 추상화한 인터페이스이다.</a:t>
            </a:r>
            <a:endParaRPr sz="1800"/>
          </a:p>
        </p:txBody>
      </p:sp>
      <p:sp>
        <p:nvSpPr>
          <p:cNvPr id="1070" name="Google Shape;1070;p118"/>
          <p:cNvSpPr/>
          <p:nvPr/>
        </p:nvSpPr>
        <p:spPr>
          <a:xfrm>
            <a:off x="838200" y="1974715"/>
            <a:ext cx="10515600" cy="3539430"/>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class MyRowMapper implements RowMapper&lt;Member&gt;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Pet mapRow(ResultSet rs, int rowNum) throws SQLException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Member m = new Pet();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m.setMid(rs.getInt("mid"));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m.setMname(rs.getString("mname"));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m.setMpwd(rs.getString("mpwd"));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m.setMintro(rs.getInt("mintro"));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return 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Member mem = jdbcTemplate.queryForObject(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 SELECT * FROM MEMBER WHERE mid=?"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,new MyRowMapper()</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,"u01");</a:t>
            </a: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1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JdbcTemplate - queryForObject(객체로 변환)</a:t>
            </a:r>
            <a:endParaRPr/>
          </a:p>
        </p:txBody>
      </p:sp>
      <p:sp>
        <p:nvSpPr>
          <p:cNvPr id="1076" name="Google Shape;1076;p11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err="1"/>
              <a:t>RowMapper를</a:t>
            </a:r>
            <a:r>
              <a:rPr lang="en-US" sz="1600" dirty="0"/>
              <a:t> </a:t>
            </a:r>
            <a:r>
              <a:rPr lang="en-US" sz="1600" dirty="0" err="1"/>
              <a:t>이용하는</a:t>
            </a:r>
            <a:r>
              <a:rPr lang="en-US" sz="1600" dirty="0"/>
              <a:t> </a:t>
            </a:r>
            <a:r>
              <a:rPr lang="en-US" sz="1600" dirty="0" err="1"/>
              <a:t>경우</a:t>
            </a:r>
            <a:r>
              <a:rPr lang="en-US" sz="1600" dirty="0"/>
              <a:t> </a:t>
            </a:r>
            <a:r>
              <a:rPr lang="en-US" sz="1600" dirty="0" err="1"/>
              <a:t>도메인</a:t>
            </a:r>
            <a:r>
              <a:rPr lang="en-US" sz="1600" dirty="0"/>
              <a:t> </a:t>
            </a:r>
            <a:r>
              <a:rPr lang="en-US" sz="1600" dirty="0" err="1"/>
              <a:t>변환을</a:t>
            </a:r>
            <a:r>
              <a:rPr lang="en-US" sz="1600" dirty="0"/>
              <a:t> </a:t>
            </a:r>
            <a:r>
              <a:rPr lang="en-US" sz="1600" dirty="0" err="1"/>
              <a:t>직접처리해야한다</a:t>
            </a:r>
            <a:r>
              <a:rPr lang="en-US" sz="1600" dirty="0"/>
              <a:t>. </a:t>
            </a:r>
            <a:r>
              <a:rPr lang="en-US" sz="1600" dirty="0" err="1"/>
              <a:t>BeanPropertyRowMapper를</a:t>
            </a:r>
            <a:r>
              <a:rPr lang="en-US" sz="1600" dirty="0"/>
              <a:t> </a:t>
            </a:r>
            <a:r>
              <a:rPr lang="en-US" sz="1600" dirty="0" err="1"/>
              <a:t>이용하면</a:t>
            </a:r>
            <a:r>
              <a:rPr lang="en-US" sz="1600" dirty="0"/>
              <a:t> </a:t>
            </a:r>
            <a:r>
              <a:rPr lang="en-US" sz="1600" dirty="0" err="1"/>
              <a:t>프로퍼티명과</a:t>
            </a:r>
            <a:r>
              <a:rPr lang="en-US" sz="1600" dirty="0"/>
              <a:t> </a:t>
            </a:r>
            <a:r>
              <a:rPr lang="en-US" sz="1600" dirty="0" err="1"/>
              <a:t>테이블</a:t>
            </a:r>
            <a:r>
              <a:rPr lang="en-US" sz="1600" dirty="0"/>
              <a:t> </a:t>
            </a:r>
            <a:r>
              <a:rPr lang="en-US" sz="1600" dirty="0" err="1"/>
              <a:t>칼럼명이</a:t>
            </a:r>
            <a:r>
              <a:rPr lang="en-US" sz="1600" dirty="0"/>
              <a:t> </a:t>
            </a:r>
            <a:r>
              <a:rPr lang="en-US" sz="1600" dirty="0" err="1"/>
              <a:t>동일한</a:t>
            </a:r>
            <a:r>
              <a:rPr lang="en-US" sz="1600" dirty="0"/>
              <a:t> </a:t>
            </a:r>
            <a:r>
              <a:rPr lang="en-US" sz="1600" dirty="0" err="1"/>
              <a:t>경우</a:t>
            </a:r>
            <a:r>
              <a:rPr lang="en-US" sz="1600" dirty="0"/>
              <a:t> </a:t>
            </a:r>
            <a:r>
              <a:rPr lang="en-US" sz="1600" dirty="0" err="1"/>
              <a:t>자동으로</a:t>
            </a:r>
            <a:r>
              <a:rPr lang="en-US" sz="1600" dirty="0"/>
              <a:t> </a:t>
            </a:r>
            <a:r>
              <a:rPr lang="en-US" sz="1600" dirty="0" err="1"/>
              <a:t>생성</a:t>
            </a:r>
            <a:r>
              <a:rPr lang="en-US" sz="1600" dirty="0"/>
              <a:t>, </a:t>
            </a:r>
            <a:r>
              <a:rPr lang="en-US" sz="1600" dirty="0" err="1"/>
              <a:t>저장해준다</a:t>
            </a:r>
            <a:r>
              <a:rPr lang="en-US" sz="1600" dirty="0"/>
              <a:t>. </a:t>
            </a:r>
            <a:r>
              <a:rPr lang="en-US" sz="1600" dirty="0" err="1"/>
              <a:t>자동</a:t>
            </a:r>
            <a:r>
              <a:rPr lang="en-US" sz="1600" dirty="0"/>
              <a:t> </a:t>
            </a:r>
            <a:r>
              <a:rPr lang="en-US" sz="1600" dirty="0" err="1"/>
              <a:t>연결조건은</a:t>
            </a:r>
            <a:r>
              <a:rPr lang="en-US" sz="1600" dirty="0"/>
              <a:t> </a:t>
            </a:r>
            <a:r>
              <a:rPr lang="en-US" sz="1600" dirty="0" err="1"/>
              <a:t>프로퍼티명과</a:t>
            </a:r>
            <a:r>
              <a:rPr lang="en-US" sz="1600" dirty="0"/>
              <a:t> </a:t>
            </a:r>
            <a:r>
              <a:rPr lang="en-US" sz="1600" dirty="0" err="1"/>
              <a:t>칼럼명이</a:t>
            </a:r>
            <a:r>
              <a:rPr lang="en-US" sz="1600" dirty="0"/>
              <a:t> </a:t>
            </a:r>
            <a:r>
              <a:rPr lang="en-US" sz="1600" dirty="0" err="1"/>
              <a:t>동일하거나</a:t>
            </a:r>
            <a:r>
              <a:rPr lang="en-US" sz="1600" dirty="0"/>
              <a:t> </a:t>
            </a:r>
            <a:r>
              <a:rPr lang="en-US" sz="1600" dirty="0" err="1"/>
              <a:t>언더바</a:t>
            </a:r>
            <a:r>
              <a:rPr lang="en-US" sz="1600" dirty="0"/>
              <a:t>(_)로 </a:t>
            </a:r>
            <a:r>
              <a:rPr lang="en-US" sz="1600" dirty="0" err="1"/>
              <a:t>구분된</a:t>
            </a:r>
            <a:r>
              <a:rPr lang="en-US" sz="1600" dirty="0"/>
              <a:t> </a:t>
            </a:r>
            <a:r>
              <a:rPr lang="en-US" sz="1600" dirty="0" err="1"/>
              <a:t>칼럼명을</a:t>
            </a:r>
            <a:r>
              <a:rPr lang="en-US" sz="1600" dirty="0"/>
              <a:t> </a:t>
            </a:r>
            <a:r>
              <a:rPr lang="en-US" sz="1600" dirty="0" err="1"/>
              <a:t>카멜케이스로</a:t>
            </a:r>
            <a:r>
              <a:rPr lang="en-US" sz="1600" dirty="0"/>
              <a:t> </a:t>
            </a:r>
            <a:r>
              <a:rPr lang="en-US" sz="1600" dirty="0" err="1"/>
              <a:t>기술한</a:t>
            </a:r>
            <a:r>
              <a:rPr lang="en-US" sz="1600" dirty="0"/>
              <a:t> </a:t>
            </a:r>
            <a:r>
              <a:rPr lang="en-US" sz="1600" dirty="0" err="1"/>
              <a:t>문자열과</a:t>
            </a:r>
            <a:r>
              <a:rPr lang="en-US" sz="1600" dirty="0"/>
              <a:t> </a:t>
            </a:r>
            <a:r>
              <a:rPr lang="en-US" sz="1600" dirty="0" err="1"/>
              <a:t>프로퍼티명이</a:t>
            </a:r>
            <a:r>
              <a:rPr lang="en-US" sz="1600" dirty="0"/>
              <a:t> </a:t>
            </a:r>
            <a:r>
              <a:rPr lang="en-US" sz="1600" dirty="0" err="1"/>
              <a:t>동일한</a:t>
            </a:r>
            <a:r>
              <a:rPr lang="en-US" sz="1600" dirty="0"/>
              <a:t> </a:t>
            </a:r>
            <a:r>
              <a:rPr lang="en-US" sz="1600" dirty="0" err="1"/>
              <a:t>경우이다</a:t>
            </a:r>
            <a:r>
              <a:rPr lang="en-US" sz="1600" dirty="0"/>
              <a:t>.</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BeanPropertyRowMapper는</a:t>
            </a:r>
            <a:r>
              <a:rPr lang="en-US" sz="1600" dirty="0"/>
              <a:t> </a:t>
            </a:r>
            <a:r>
              <a:rPr lang="en-US" sz="1600" dirty="0" err="1"/>
              <a:t>편리하지만</a:t>
            </a:r>
            <a:r>
              <a:rPr lang="en-US" sz="1600" dirty="0"/>
              <a:t> </a:t>
            </a:r>
            <a:r>
              <a:rPr lang="en-US" sz="1600" dirty="0" err="1"/>
              <a:t>리플렉션을</a:t>
            </a:r>
            <a:r>
              <a:rPr lang="en-US" sz="1600" dirty="0"/>
              <a:t> </a:t>
            </a:r>
            <a:r>
              <a:rPr lang="en-US" sz="1600" dirty="0" err="1"/>
              <a:t>많이</a:t>
            </a:r>
            <a:r>
              <a:rPr lang="en-US" sz="1600" dirty="0"/>
              <a:t> </a:t>
            </a:r>
            <a:r>
              <a:rPr lang="en-US" sz="1600" dirty="0" err="1"/>
              <a:t>이용하기</a:t>
            </a:r>
            <a:r>
              <a:rPr lang="en-US" sz="1600" dirty="0"/>
              <a:t> </a:t>
            </a:r>
            <a:r>
              <a:rPr lang="en-US" sz="1600" dirty="0" err="1"/>
              <a:t>때문에</a:t>
            </a:r>
            <a:r>
              <a:rPr lang="en-US" sz="1600" dirty="0"/>
              <a:t> </a:t>
            </a:r>
            <a:r>
              <a:rPr lang="en-US" sz="1600" dirty="0" err="1"/>
              <a:t>배치처리등</a:t>
            </a:r>
            <a:r>
              <a:rPr lang="en-US" sz="1600" dirty="0"/>
              <a:t> </a:t>
            </a:r>
            <a:r>
              <a:rPr lang="en-US" sz="1600" dirty="0" err="1"/>
              <a:t>고성능이</a:t>
            </a:r>
            <a:r>
              <a:rPr lang="en-US" sz="1600" dirty="0"/>
              <a:t> </a:t>
            </a:r>
            <a:r>
              <a:rPr lang="en-US" sz="1600" dirty="0" err="1"/>
              <a:t>필요한</a:t>
            </a:r>
            <a:r>
              <a:rPr lang="en-US" sz="1600" dirty="0"/>
              <a:t> </a:t>
            </a:r>
            <a:r>
              <a:rPr lang="en-US" sz="1600" dirty="0" err="1"/>
              <a:t>경우</a:t>
            </a:r>
            <a:r>
              <a:rPr lang="en-US" sz="1600" dirty="0"/>
              <a:t> </a:t>
            </a:r>
            <a:r>
              <a:rPr lang="en-US" sz="1600" dirty="0" err="1"/>
              <a:t>성능이</a:t>
            </a:r>
            <a:r>
              <a:rPr lang="en-US" sz="1600" dirty="0"/>
              <a:t> </a:t>
            </a:r>
            <a:r>
              <a:rPr lang="en-US" sz="1600" dirty="0" err="1"/>
              <a:t>떨어진다</a:t>
            </a:r>
            <a:r>
              <a:rPr lang="en-US" sz="1600" dirty="0"/>
              <a:t>.</a:t>
            </a:r>
            <a:endParaRPr sz="1600" dirty="0"/>
          </a:p>
        </p:txBody>
      </p:sp>
      <p:sp>
        <p:nvSpPr>
          <p:cNvPr id="1077" name="Google Shape;1077;p119"/>
          <p:cNvSpPr/>
          <p:nvPr/>
        </p:nvSpPr>
        <p:spPr>
          <a:xfrm>
            <a:off x="838201" y="2828835"/>
            <a:ext cx="10515599" cy="1077218"/>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Member mem = jdbcTemplate.queryForObject(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 SELECT * FROM MEMBER WHERE mid=?"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,new BeanPropertyRowMapper&lt;Member&gt;(Member.class)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,"u01");</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2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NamedParameterJdbcTemplate</a:t>
            </a:r>
            <a:endParaRPr/>
          </a:p>
        </p:txBody>
      </p:sp>
      <p:sp>
        <p:nvSpPr>
          <p:cNvPr id="1083" name="Google Shape;1083;p12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JdbcTemplate는 플레이스 홀더 기술순서와 파라미터 순서를 맞춰야한다. 플레이스 홀더의 양이 많아지면 오류 가능성이 높아진다. 이것을 해결한 것이 NamedParameterJdbcTemplate이다. NamedParameterJdbcTemplate은 ":문자열"이 플레이스 홀더이다.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파라미터들은 MapSqlParameterSource에 저장한후 전달한다. MapSqlParameterSource대신 Map도 가능하다.</a:t>
            </a:r>
            <a:endParaRPr sz="1600"/>
          </a:p>
        </p:txBody>
      </p:sp>
      <p:sp>
        <p:nvSpPr>
          <p:cNvPr id="1084" name="Google Shape;1084;p120"/>
          <p:cNvSpPr/>
          <p:nvPr/>
        </p:nvSpPr>
        <p:spPr>
          <a:xfrm>
            <a:off x="838200" y="2568103"/>
            <a:ext cx="10515600" cy="2554545"/>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MapSqlParameterSource map = new MapSqlParameterSource();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map.addValue("mid", "u02");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map.addValue("mname", "user2");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map.addValue("mpwd", "p02");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map.addValue("mintro", "테스트유저");</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namedParameterJdbcTemplate.update(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 INSERT INTO MEMBER (mid, mname, mpwd, mintro) "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 VALUES (:mid, :mname, :mpwd, :mintro)"</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,map</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NamedParameterJdbcTemplate</a:t>
            </a:r>
            <a:endParaRPr/>
          </a:p>
        </p:txBody>
      </p:sp>
      <p:sp>
        <p:nvSpPr>
          <p:cNvPr id="1090" name="Google Shape;1090;p12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MapSqlParameterSource나 Map를 이용할 경우 등록할 때 키를 일일이 맞춰 줘야한다. BeanPropertySqlParameterSource을 이용할 경우 프로퍼티와 파라미터이름을 동일하게 하면 자동으로 연결이 된다. 만약 객체가 중첩된 구조이면 파라미터명에 .을 사용하여 객체를 연결하여 기술한다.</a:t>
            </a:r>
            <a:endParaRPr sz="1600"/>
          </a:p>
        </p:txBody>
      </p:sp>
      <p:sp>
        <p:nvSpPr>
          <p:cNvPr id="1091" name="Google Shape;1091;p121"/>
          <p:cNvSpPr/>
          <p:nvPr/>
        </p:nvSpPr>
        <p:spPr>
          <a:xfrm>
            <a:off x="838200" y="2091447"/>
            <a:ext cx="10515600" cy="1569660"/>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BeanPropertySqlParameterSource beanProps = new BeanPropertySqlParameterSource(mem);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namedParameterJdbcTemplate.update(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 INSERT INTO MEMBER (mid, mname, mpwd, mintro) "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 VALUES (:mid, :mname, :mpwd, :mintro)"</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,beanProps</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JdbcTemplate 배치 업데이트</a:t>
            </a:r>
            <a:endParaRPr/>
          </a:p>
        </p:txBody>
      </p:sp>
      <p:sp>
        <p:nvSpPr>
          <p:cNvPr id="1097" name="Google Shape;1097;p12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배치 업데이트는 여러 개의 INSERT, UPDTE, DELETE를 한꺼번에 처리하는 것이다. 한꺼번에 처리하기 때문에 성능이 좋다.</a:t>
            </a:r>
            <a:endParaRPr sz="1600"/>
          </a:p>
        </p:txBody>
      </p:sp>
      <p:sp>
        <p:nvSpPr>
          <p:cNvPr id="1098" name="Google Shape;1098;p122"/>
          <p:cNvSpPr/>
          <p:nvPr/>
        </p:nvSpPr>
        <p:spPr>
          <a:xfrm>
            <a:off x="838200" y="1780162"/>
            <a:ext cx="10515600" cy="3293209"/>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ArrayList&lt;Member&gt; mList = new ArrayList&lt;Member&gt;();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mem = new Member();</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mem.setMid("u01");</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mem.setMname("user01");</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mList.add(mem);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mem = new Member();</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mem.setMid("u02");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mem.setMname("user02");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mList.add(pet);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SqlParameterSource[] batch = SqlParameterSourceUtils.createBatch(mList.toArray());</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num = namedParameterJdbcTemplate.batchUpdate(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"UPDATE MEMBER SET mname=:mname WHERE mid=:mid", batch);</a:t>
            </a: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2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Transaction(</a:t>
            </a:r>
            <a:r>
              <a:rPr lang="en-US" sz="3200"/>
              <a:t>트랜잭션)</a:t>
            </a:r>
            <a:endParaRPr/>
          </a:p>
        </p:txBody>
      </p:sp>
      <p:sp>
        <p:nvSpPr>
          <p:cNvPr id="1104" name="Google Shape;1104;p12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트랜잭션이란 관련된 여러 처리를 하나의 큰 처리로 취급할 수 있는 경우의 단위이다. 여러 쿼리를 논리적으로 하나의 작업으로 묶어준다. 트랜잭션에 묶인 쿼리는 하나라도 실패하면 전체 쿼리를 실패로 간주하고 실패 이전에 실행한 쿼리를 취소한다. 쿼리 결과를 취소하고 기존 상태로 되돌리는것을 롤백이라한다. 트랜잭션으로 묶인 모든 쿼리를 DB에 실제 반영하는 것을 커밋이라 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Spring에서는 Transaction 처리 방법을 이미 살펴본 AOP 기술을 이용하여 적용시킨다.즉 설정된 Transaction Manager가 AOP 의 Advice 클래스처럼 동작하는 방식이다.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Transaction Manager가 하나의 Advisor로 동작하게 됨으로 결과적으로 Transaction Manager를 Target method 에 적용하기 위해서는 AOP 기술이 그대로 사용된다. 따라서 Transaction 설정을 위해서는 XML 설정파일에 Transaction 관련 Namespace 가 선언되어 있어야 한다.</a:t>
            </a:r>
            <a:endParaRPr sz="16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2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Malgun Gothic"/>
              <a:buNone/>
            </a:pPr>
            <a:r>
              <a:rPr lang="en-US" sz="3200"/>
              <a:t>트랜잭션 설정 - namespace 등록</a:t>
            </a:r>
            <a:endParaRPr/>
          </a:p>
        </p:txBody>
      </p:sp>
      <p:sp>
        <p:nvSpPr>
          <p:cNvPr id="1110" name="Google Shape;1110;p12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111" name="Google Shape;1111;p124"/>
          <p:cNvSpPr/>
          <p:nvPr/>
        </p:nvSpPr>
        <p:spPr>
          <a:xfrm>
            <a:off x="838200" y="990600"/>
            <a:ext cx="10515599" cy="353943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&lt;?xml version="1.0" encoding="UTF-8"?&gt;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&lt;beans xmlns="http://www.springframework.org/schema/beans"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xmlns:xsi="http://www.w3.org/2001/XMLSchema-instance"</a:t>
            </a:r>
            <a:endParaRPr/>
          </a:p>
          <a:p>
            <a:pPr marL="0" marR="0" lvl="0" indent="0" algn="l" rtl="0">
              <a:spcBef>
                <a:spcPts val="0"/>
              </a:spcBef>
              <a:spcAft>
                <a:spcPts val="0"/>
              </a:spcAft>
              <a:buNone/>
            </a:pPr>
            <a:r>
              <a:rPr lang="en-US" sz="1600" b="1">
                <a:solidFill>
                  <a:schemeClr val="dk1"/>
                </a:solidFill>
                <a:latin typeface="Malgun Gothic"/>
                <a:ea typeface="Malgun Gothic"/>
                <a:cs typeface="Malgun Gothic"/>
                <a:sym typeface="Malgun Gothic"/>
              </a:rPr>
              <a:t>	xmlns:tx="http://www.springframework.org/schema/tx"</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xmlns:aop="http://www.springframework.org/schema/aop"</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xsi:schemaLocation="http://www.springframework.org/schema/beans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http://www.springframework.org/schema/beans/spring-beans.xsd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http://www.springframework.org/schema/aop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http://www.springframework.org/schema/aop/spring-aop-4.3.xsd</a:t>
            </a:r>
            <a:endParaRPr/>
          </a:p>
          <a:p>
            <a:pPr marL="0" marR="0" lvl="0" indent="0" algn="l" rtl="0">
              <a:spcBef>
                <a:spcPts val="0"/>
              </a:spcBef>
              <a:spcAft>
                <a:spcPts val="0"/>
              </a:spcAft>
              <a:buNone/>
            </a:pPr>
            <a:r>
              <a:rPr lang="en-US" sz="1600" b="1">
                <a:solidFill>
                  <a:schemeClr val="dk1"/>
                </a:solidFill>
                <a:latin typeface="Malgun Gothic"/>
                <a:ea typeface="Malgun Gothic"/>
                <a:cs typeface="Malgun Gothic"/>
                <a:sym typeface="Malgun Gothic"/>
              </a:rPr>
              <a:t>		http://www.springframework.org/schema/tx </a:t>
            </a:r>
            <a:endParaRPr/>
          </a:p>
          <a:p>
            <a:pPr marL="0" marR="0" lvl="0" indent="0" algn="l" rtl="0">
              <a:spcBef>
                <a:spcPts val="0"/>
              </a:spcBef>
              <a:spcAft>
                <a:spcPts val="0"/>
              </a:spcAft>
              <a:buNone/>
            </a:pPr>
            <a:r>
              <a:rPr lang="en-US" sz="1600" b="1">
                <a:solidFill>
                  <a:schemeClr val="dk1"/>
                </a:solidFill>
                <a:latin typeface="Malgun Gothic"/>
                <a:ea typeface="Malgun Gothic"/>
                <a:cs typeface="Malgun Gothic"/>
                <a:sym typeface="Malgun Gothic"/>
              </a:rPr>
              <a:t>		http://www.springframework.org/schema/tx/spring-tx-4.3.xsd"&gt;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&lt;/beans&gt;</a:t>
            </a:r>
            <a:endParaRPr/>
          </a:p>
        </p:txBody>
      </p:sp>
      <p:sp>
        <p:nvSpPr>
          <p:cNvPr id="1112" name="Google Shape;1112;p124"/>
          <p:cNvSpPr/>
          <p:nvPr/>
        </p:nvSpPr>
        <p:spPr>
          <a:xfrm>
            <a:off x="838200" y="4691955"/>
            <a:ext cx="105155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2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Malgun Gothic"/>
              <a:buNone/>
            </a:pPr>
            <a:r>
              <a:rPr lang="en-US" sz="2800"/>
              <a:t>트랜잭션 설정 - Tx매니저, Advice 등록</a:t>
            </a:r>
            <a:endParaRPr/>
          </a:p>
        </p:txBody>
      </p:sp>
      <p:sp>
        <p:nvSpPr>
          <p:cNvPr id="1118" name="Google Shape;1118;p12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119" name="Google Shape;1119;p125"/>
          <p:cNvSpPr/>
          <p:nvPr/>
        </p:nvSpPr>
        <p:spPr>
          <a:xfrm>
            <a:off x="838200" y="990600"/>
            <a:ext cx="10515600" cy="452431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&lt;bean id="</a:t>
            </a:r>
            <a:r>
              <a:rPr lang="en-US" sz="1600" b="1">
                <a:solidFill>
                  <a:schemeClr val="dk1"/>
                </a:solidFill>
                <a:latin typeface="Malgun Gothic"/>
                <a:ea typeface="Malgun Gothic"/>
                <a:cs typeface="Malgun Gothic"/>
                <a:sym typeface="Malgun Gothic"/>
              </a:rPr>
              <a:t>dataSource</a:t>
            </a:r>
            <a:r>
              <a:rPr lang="en-US" sz="1600">
                <a:solidFill>
                  <a:schemeClr val="dk1"/>
                </a:solidFill>
                <a:latin typeface="Malgun Gothic"/>
                <a:ea typeface="Malgun Gothic"/>
                <a:cs typeface="Malgun Gothic"/>
                <a:sym typeface="Malgun Gothic"/>
              </a:rPr>
              <a:t>" class="org.apache.commons.dbcp2.BasicDataSource" &gt;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&lt;/bean&gt;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&lt;bean id="</a:t>
            </a:r>
            <a:r>
              <a:rPr lang="en-US" sz="1600" b="1">
                <a:solidFill>
                  <a:schemeClr val="dk1"/>
                </a:solidFill>
                <a:latin typeface="Malgun Gothic"/>
                <a:ea typeface="Malgun Gothic"/>
                <a:cs typeface="Malgun Gothic"/>
                <a:sym typeface="Malgun Gothic"/>
              </a:rPr>
              <a:t>txManager</a:t>
            </a:r>
            <a:r>
              <a:rPr lang="en-US" sz="1600">
                <a:solidFill>
                  <a:schemeClr val="dk1"/>
                </a:solidFill>
                <a:latin typeface="Malgun Gothic"/>
                <a:ea typeface="Malgun Gothic"/>
                <a:cs typeface="Malgun Gothic"/>
                <a:sym typeface="Malgun Gothic"/>
              </a:rPr>
              <a:t>" class="org.springframework.jdbc.datasource.DataSourceTransactionManager"&gt;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name="dataSource" ref="</a:t>
            </a:r>
            <a:r>
              <a:rPr lang="en-US" sz="1600" b="1">
                <a:solidFill>
                  <a:schemeClr val="dk1"/>
                </a:solidFill>
                <a:latin typeface="Malgun Gothic"/>
                <a:ea typeface="Malgun Gothic"/>
                <a:cs typeface="Malgun Gothic"/>
                <a:sym typeface="Malgun Gothic"/>
              </a:rPr>
              <a:t>dataSource</a:t>
            </a:r>
            <a:r>
              <a:rPr lang="en-US" sz="1600">
                <a:solidFill>
                  <a:schemeClr val="dk1"/>
                </a:solidFill>
                <a:latin typeface="Malgun Gothic"/>
                <a:ea typeface="Malgun Gothic"/>
                <a:cs typeface="Malgun Gothic"/>
                <a:sym typeface="Malgun Gothic"/>
              </a:rPr>
              <a:t>"/&gt;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&lt;/bean&gt;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&lt;tx:advice id="</a:t>
            </a:r>
            <a:r>
              <a:rPr lang="en-US" sz="1600" b="1">
                <a:solidFill>
                  <a:schemeClr val="dk1"/>
                </a:solidFill>
                <a:latin typeface="Malgun Gothic"/>
                <a:ea typeface="Malgun Gothic"/>
                <a:cs typeface="Malgun Gothic"/>
                <a:sym typeface="Malgun Gothic"/>
              </a:rPr>
              <a:t>txAdvice</a:t>
            </a:r>
            <a:r>
              <a:rPr lang="en-US" sz="1600">
                <a:solidFill>
                  <a:schemeClr val="dk1"/>
                </a:solidFill>
                <a:latin typeface="Malgun Gothic"/>
                <a:ea typeface="Malgun Gothic"/>
                <a:cs typeface="Malgun Gothic"/>
                <a:sym typeface="Malgun Gothic"/>
              </a:rPr>
              <a:t>" transaction-manager="</a:t>
            </a:r>
            <a:r>
              <a:rPr lang="en-US" sz="1600" b="1">
                <a:solidFill>
                  <a:schemeClr val="dk1"/>
                </a:solidFill>
                <a:latin typeface="Malgun Gothic"/>
                <a:ea typeface="Malgun Gothic"/>
                <a:cs typeface="Malgun Gothic"/>
                <a:sym typeface="Malgun Gothic"/>
              </a:rPr>
              <a:t>txManager</a:t>
            </a:r>
            <a:r>
              <a:rPr lang="en-US" sz="1600">
                <a:solidFill>
                  <a:schemeClr val="dk1"/>
                </a:solidFill>
                <a:latin typeface="Malgun Gothic"/>
                <a:ea typeface="Malgun Gothic"/>
                <a:cs typeface="Malgun Gothic"/>
                <a:sym typeface="Malgun Gothic"/>
              </a:rPr>
              <a:t>"&gt;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&lt;tx:attributes&gt;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&lt;tx:method name="get*" read-only="true"/&gt;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&lt;tx:method name="*"/&gt;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&lt;/tx:attributes&gt;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&lt;/tx:advice&gt;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&lt;aop:config&gt;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&lt;aop:pointcut id="txPointcut" expression="execution(* com.multicampus.biz..*(..))"/&gt;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&lt;aop:advisor pointcut-ref="txPointcut" advice-ref="</a:t>
            </a:r>
            <a:r>
              <a:rPr lang="en-US" sz="1600" b="1">
                <a:solidFill>
                  <a:schemeClr val="dk1"/>
                </a:solidFill>
                <a:latin typeface="Malgun Gothic"/>
                <a:ea typeface="Malgun Gothic"/>
                <a:cs typeface="Malgun Gothic"/>
                <a:sym typeface="Malgun Gothic"/>
              </a:rPr>
              <a:t>txAdvice</a:t>
            </a:r>
            <a:r>
              <a:rPr lang="en-US" sz="1600">
                <a:solidFill>
                  <a:schemeClr val="dk1"/>
                </a:solidFill>
                <a:latin typeface="Malgun Gothic"/>
                <a:ea typeface="Malgun Gothic"/>
                <a:cs typeface="Malgun Gothic"/>
                <a:sym typeface="Malgun Gothic"/>
              </a:rPr>
              <a:t>"/&gt;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&lt;/aop:config&gt;</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Transaction Manager api</a:t>
            </a:r>
            <a:endParaRPr/>
          </a:p>
        </p:txBody>
      </p:sp>
      <p:sp>
        <p:nvSpPr>
          <p:cNvPr id="1125" name="Google Shape;1125;p12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Spring에서 제공하는 Transaction Manager들은 모두 PlatformTransactionManager를 구현했다.</a:t>
            </a:r>
            <a:endParaRPr sz="1600"/>
          </a:p>
        </p:txBody>
      </p:sp>
      <p:graphicFrame>
        <p:nvGraphicFramePr>
          <p:cNvPr id="1126" name="Google Shape;1126;p126"/>
          <p:cNvGraphicFramePr/>
          <p:nvPr/>
        </p:nvGraphicFramePr>
        <p:xfrm>
          <a:off x="838199" y="1478424"/>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PlatformTransactionManager.java</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public interface PlatformTransactionManager {</a:t>
                      </a:r>
                      <a:endParaRPr/>
                    </a:p>
                    <a:p>
                      <a:pPr marL="0" marR="0" lvl="0" indent="0" algn="l" rtl="0">
                        <a:spcBef>
                          <a:spcPts val="0"/>
                        </a:spcBef>
                        <a:spcAft>
                          <a:spcPts val="0"/>
                        </a:spcAft>
                        <a:buNone/>
                      </a:pPr>
                      <a:r>
                        <a:rPr lang="en-US" sz="1600"/>
                        <a:t>	TransactionStatus getTransaction(TransactionDefinition definition) throws TransactionException;</a:t>
                      </a:r>
                      <a:endParaRPr/>
                    </a:p>
                    <a:p>
                      <a:pPr marL="0" marR="0" lvl="0" indent="0" algn="l" rtl="0">
                        <a:spcBef>
                          <a:spcPts val="0"/>
                        </a:spcBef>
                        <a:spcAft>
                          <a:spcPts val="0"/>
                        </a:spcAft>
                        <a:buNone/>
                      </a:pPr>
                      <a:r>
                        <a:rPr lang="en-US" sz="1600"/>
                        <a:t>	void commit(TransactionStatus status) throws TransactionException;</a:t>
                      </a:r>
                      <a:endParaRPr/>
                    </a:p>
                    <a:p>
                      <a:pPr marL="0" marR="0" lvl="0" indent="0" algn="l" rtl="0">
                        <a:spcBef>
                          <a:spcPts val="0"/>
                        </a:spcBef>
                        <a:spcAft>
                          <a:spcPts val="0"/>
                        </a:spcAft>
                        <a:buNone/>
                      </a:pPr>
                      <a:r>
                        <a:rPr lang="en-US" sz="1600"/>
                        <a:t>	void rollback(TransactionStatus status) throws TransactionException;</a:t>
                      </a:r>
                      <a:endParaRPr/>
                    </a:p>
                    <a:p>
                      <a:pPr marL="0" marR="0" lvl="0" indent="0" algn="l" rtl="0">
                        <a:spcBef>
                          <a:spcPts val="0"/>
                        </a:spcBef>
                        <a:spcAft>
                          <a:spcPts val="0"/>
                        </a:spcAft>
                        <a:buNone/>
                      </a:pPr>
                      <a:r>
                        <a:rPr lang="en-US" sz="1600"/>
                        <a:t>}</a:t>
                      </a:r>
                      <a:endParaRPr sz="160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127" name="Google Shape;1127;p126"/>
          <p:cNvGraphicFramePr/>
          <p:nvPr/>
        </p:nvGraphicFramePr>
        <p:xfrm>
          <a:off x="838198" y="3321829"/>
          <a:ext cx="10515600" cy="14376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PlatformTransactionManager를 구현한 클래스는 다음과 같다.</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 org.springframework.jdbc.datasource.DataSourceTransactionManager: 단일 jdbc 수준의 Transaction</a:t>
                      </a:r>
                      <a:endParaRPr/>
                    </a:p>
                    <a:p>
                      <a:pPr marL="0" marR="0" lvl="0" indent="0" algn="l" rtl="0">
                        <a:spcBef>
                          <a:spcPts val="0"/>
                        </a:spcBef>
                        <a:spcAft>
                          <a:spcPts val="0"/>
                        </a:spcAft>
                        <a:buNone/>
                      </a:pPr>
                      <a:r>
                        <a:rPr lang="en-US" sz="1600"/>
                        <a:t>• org.springframework.orm.hibernate.HibernateTransactionManager : Hibernate 를 이용한 Transaction</a:t>
                      </a:r>
                      <a:endParaRPr/>
                    </a:p>
                    <a:p>
                      <a:pPr marL="0" marR="0" lvl="0" indent="0" algn="l" rtl="0">
                        <a:spcBef>
                          <a:spcPts val="0"/>
                        </a:spcBef>
                        <a:spcAft>
                          <a:spcPts val="0"/>
                        </a:spcAft>
                        <a:buNone/>
                      </a:pPr>
                      <a:r>
                        <a:rPr lang="en-US" sz="1600"/>
                        <a:t>• org.springframework.orm.jdo.JdoTransactionmanager : JDO 를 이용한 Transaction</a:t>
                      </a:r>
                      <a:endParaRPr/>
                    </a:p>
                    <a:p>
                      <a:pPr marL="0" marR="0" lvl="0" indent="0" algn="l" rtl="0">
                        <a:spcBef>
                          <a:spcPts val="0"/>
                        </a:spcBef>
                        <a:spcAft>
                          <a:spcPts val="0"/>
                        </a:spcAft>
                        <a:buNone/>
                      </a:pPr>
                      <a:r>
                        <a:rPr lang="en-US" sz="1600"/>
                        <a:t>• org.springframework.transaction.jta.JtaTransactionManager : JTA 를 이용한 Transaction</a:t>
                      </a:r>
                      <a:endParaRPr sz="160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2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트랜잭션 어노테이션</a:t>
            </a:r>
            <a:endParaRPr/>
          </a:p>
        </p:txBody>
      </p:sp>
      <p:sp>
        <p:nvSpPr>
          <p:cNvPr id="1133" name="Google Shape;1133;p12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어노테이션에 의한 선언적 트랜잭션</a:t>
            </a:r>
            <a:endParaRPr/>
          </a:p>
        </p:txBody>
      </p:sp>
      <p:graphicFrame>
        <p:nvGraphicFramePr>
          <p:cNvPr id="1134" name="Google Shape;1134;p127"/>
          <p:cNvGraphicFramePr/>
          <p:nvPr/>
        </p:nvGraphicFramePr>
        <p:xfrm>
          <a:off x="838199" y="1478424"/>
          <a:ext cx="10515600" cy="216918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beans.xml</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&lt;bean id="</a:t>
                      </a:r>
                      <a:r>
                        <a:rPr lang="en-US" sz="1600" b="1"/>
                        <a:t>dataSource</a:t>
                      </a:r>
                      <a:r>
                        <a:rPr lang="en-US" sz="1600"/>
                        <a:t>" class="org.apache.commons.dbcp2.BasicDataSource" &gt;</a:t>
                      </a:r>
                      <a:endParaRPr/>
                    </a:p>
                    <a:p>
                      <a:pPr marL="0" marR="0" lvl="0" indent="0" algn="l" rtl="0">
                        <a:spcBef>
                          <a:spcPts val="0"/>
                        </a:spcBef>
                        <a:spcAft>
                          <a:spcPts val="0"/>
                        </a:spcAft>
                        <a:buNone/>
                      </a:pPr>
                      <a:r>
                        <a:rPr lang="en-US" sz="1600"/>
                        <a:t>  ...</a:t>
                      </a:r>
                      <a:endParaRPr/>
                    </a:p>
                    <a:p>
                      <a:pPr marL="0" marR="0" lvl="0" indent="0" algn="l" rtl="0">
                        <a:spcBef>
                          <a:spcPts val="0"/>
                        </a:spcBef>
                        <a:spcAft>
                          <a:spcPts val="0"/>
                        </a:spcAft>
                        <a:buNone/>
                      </a:pPr>
                      <a:r>
                        <a:rPr lang="en-US" sz="1600"/>
                        <a:t>&lt;/bean&gt;</a:t>
                      </a:r>
                      <a:endParaRPr/>
                    </a:p>
                    <a:p>
                      <a:pPr marL="0" marR="0" lvl="0" indent="0" algn="l" rtl="0">
                        <a:spcBef>
                          <a:spcPts val="0"/>
                        </a:spcBef>
                        <a:spcAft>
                          <a:spcPts val="0"/>
                        </a:spcAft>
                        <a:buNone/>
                      </a:pPr>
                      <a:r>
                        <a:rPr lang="en-US" sz="1600"/>
                        <a:t>&lt;bean id="</a:t>
                      </a:r>
                      <a:r>
                        <a:rPr lang="en-US" sz="1600" b="1"/>
                        <a:t>txManager</a:t>
                      </a:r>
                      <a:r>
                        <a:rPr lang="en-US" sz="1600"/>
                        <a:t>" class="org.springframework.jdbc.datasource.DataSourceTransactionManager"&gt;</a:t>
                      </a:r>
                      <a:endParaRPr/>
                    </a:p>
                    <a:p>
                      <a:pPr marL="0" marR="0" lvl="0" indent="0" algn="l" rtl="0">
                        <a:spcBef>
                          <a:spcPts val="0"/>
                        </a:spcBef>
                        <a:spcAft>
                          <a:spcPts val="0"/>
                        </a:spcAft>
                        <a:buNone/>
                      </a:pPr>
                      <a:r>
                        <a:rPr lang="en-US" sz="1600"/>
                        <a:t>	&lt;property name="dataSource" ref="</a:t>
                      </a:r>
                      <a:r>
                        <a:rPr lang="en-US" sz="1600" b="1"/>
                        <a:t>dataSource</a:t>
                      </a:r>
                      <a:r>
                        <a:rPr lang="en-US" sz="1600"/>
                        <a:t>"/&gt;</a:t>
                      </a:r>
                      <a:endParaRPr/>
                    </a:p>
                    <a:p>
                      <a:pPr marL="0" marR="0" lvl="0" indent="0" algn="l" rtl="0">
                        <a:spcBef>
                          <a:spcPts val="0"/>
                        </a:spcBef>
                        <a:spcAft>
                          <a:spcPts val="0"/>
                        </a:spcAft>
                        <a:buNone/>
                      </a:pPr>
                      <a:r>
                        <a:rPr lang="en-US" sz="1600"/>
                        <a:t>&lt;/bean&gt;</a:t>
                      </a:r>
                      <a:endParaRPr/>
                    </a:p>
                    <a:p>
                      <a:pPr marL="0" marR="0" lvl="0" indent="0" algn="l" rtl="0">
                        <a:spcBef>
                          <a:spcPts val="0"/>
                        </a:spcBef>
                        <a:spcAft>
                          <a:spcPts val="0"/>
                        </a:spcAft>
                        <a:buNone/>
                      </a:pPr>
                      <a:r>
                        <a:rPr lang="en-US" sz="1600"/>
                        <a:t>&lt;tx:annotation-driven transaction-manager="</a:t>
                      </a:r>
                      <a:r>
                        <a:rPr lang="en-US" sz="1600" b="1"/>
                        <a:t>txManager</a:t>
                      </a:r>
                      <a:r>
                        <a:rPr lang="en-US" sz="1600"/>
                        <a:t>"/&gt;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직접 jar 구해서 스프링 프로젝트 생성</a:t>
            </a:r>
            <a:endParaRPr/>
          </a:p>
        </p:txBody>
      </p:sp>
      <p:sp>
        <p:nvSpPr>
          <p:cNvPr id="181" name="Google Shape;181;p1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생성순서</a:t>
            </a:r>
            <a:endParaRPr sz="1600"/>
          </a:p>
          <a:p>
            <a:pPr marL="685800" lvl="1" indent="-228600" algn="l" rtl="0">
              <a:lnSpc>
                <a:spcPct val="90000"/>
              </a:lnSpc>
              <a:spcBef>
                <a:spcPts val="500"/>
              </a:spcBef>
              <a:spcAft>
                <a:spcPts val="0"/>
              </a:spcAft>
              <a:buClr>
                <a:schemeClr val="dk1"/>
              </a:buClr>
              <a:buSzPts val="1600"/>
              <a:buChar char="•"/>
            </a:pPr>
            <a:r>
              <a:rPr lang="en-US" sz="1600"/>
              <a:t>commons-logging 다운로드</a:t>
            </a:r>
            <a:endParaRPr sz="1600"/>
          </a:p>
          <a:p>
            <a:pPr marL="685800" lvl="1" indent="-228600" algn="l" rtl="0">
              <a:lnSpc>
                <a:spcPct val="90000"/>
              </a:lnSpc>
              <a:spcBef>
                <a:spcPts val="500"/>
              </a:spcBef>
              <a:spcAft>
                <a:spcPts val="0"/>
              </a:spcAft>
              <a:buClr>
                <a:schemeClr val="dk1"/>
              </a:buClr>
              <a:buSzPts val="1600"/>
              <a:buChar char="•"/>
            </a:pPr>
            <a:r>
              <a:rPr lang="en-US" sz="1600"/>
              <a:t>spring 4.3.30 다운로드</a:t>
            </a:r>
            <a:endParaRPr sz="1600"/>
          </a:p>
          <a:p>
            <a:pPr marL="685800" lvl="1" indent="-228600" algn="l" rtl="0">
              <a:lnSpc>
                <a:spcPct val="90000"/>
              </a:lnSpc>
              <a:spcBef>
                <a:spcPts val="500"/>
              </a:spcBef>
              <a:spcAft>
                <a:spcPts val="0"/>
              </a:spcAft>
              <a:buClr>
                <a:schemeClr val="dk1"/>
              </a:buClr>
              <a:buSzPts val="1600"/>
              <a:buChar char="•"/>
            </a:pPr>
            <a:r>
              <a:rPr lang="en-US" sz="1600"/>
              <a:t>자바 프로젝트 생성</a:t>
            </a:r>
            <a:endParaRPr sz="1600"/>
          </a:p>
          <a:p>
            <a:pPr marL="685800" lvl="1" indent="-228600" algn="l" rtl="0">
              <a:lnSpc>
                <a:spcPct val="90000"/>
              </a:lnSpc>
              <a:spcBef>
                <a:spcPts val="500"/>
              </a:spcBef>
              <a:spcAft>
                <a:spcPts val="0"/>
              </a:spcAft>
              <a:buClr>
                <a:schemeClr val="dk1"/>
              </a:buClr>
              <a:buSzPts val="1600"/>
              <a:buChar char="•"/>
            </a:pPr>
            <a:r>
              <a:rPr lang="en-US" sz="1600"/>
              <a:t>libs폴더 생성</a:t>
            </a:r>
            <a:endParaRPr sz="1600"/>
          </a:p>
          <a:p>
            <a:pPr marL="685800" lvl="1" indent="-228600" algn="l" rtl="0">
              <a:lnSpc>
                <a:spcPct val="90000"/>
              </a:lnSpc>
              <a:spcBef>
                <a:spcPts val="500"/>
              </a:spcBef>
              <a:spcAft>
                <a:spcPts val="0"/>
              </a:spcAft>
              <a:buClr>
                <a:schemeClr val="dk1"/>
              </a:buClr>
              <a:buSzPts val="1600"/>
              <a:buChar char="•"/>
            </a:pPr>
            <a:r>
              <a:rPr lang="en-US" sz="1600"/>
              <a:t>libs폴더안에 commons-loggin내 jar와 spring 4.3.30내 lib에 jar를 복사</a:t>
            </a:r>
            <a:endParaRPr sz="1600"/>
          </a:p>
          <a:p>
            <a:pPr marL="685800" lvl="1" indent="-228600" algn="l" rtl="0">
              <a:lnSpc>
                <a:spcPct val="90000"/>
              </a:lnSpc>
              <a:spcBef>
                <a:spcPts val="500"/>
              </a:spcBef>
              <a:spcAft>
                <a:spcPts val="0"/>
              </a:spcAft>
              <a:buClr>
                <a:schemeClr val="dk1"/>
              </a:buClr>
              <a:buSzPts val="1600"/>
              <a:buChar char="•"/>
            </a:pPr>
            <a:r>
              <a:rPr lang="en-US" sz="1600"/>
              <a:t>libs/*.jar들을 build path에 등록</a:t>
            </a:r>
            <a:endParaRPr sz="1600"/>
          </a:p>
          <a:p>
            <a:pPr marL="685800" lvl="1" indent="-228600" algn="l" rtl="0">
              <a:lnSpc>
                <a:spcPct val="90000"/>
              </a:lnSpc>
              <a:spcBef>
                <a:spcPts val="500"/>
              </a:spcBef>
              <a:spcAft>
                <a:spcPts val="0"/>
              </a:spcAft>
              <a:buClr>
                <a:schemeClr val="dk1"/>
              </a:buClr>
              <a:buSzPts val="1600"/>
              <a:buChar char="•"/>
            </a:pPr>
            <a:r>
              <a:rPr lang="en-US" sz="1600"/>
              <a:t>beans.xml작성</a:t>
            </a:r>
            <a:endParaRPr sz="1600"/>
          </a:p>
          <a:p>
            <a:pPr marL="685800" lvl="1" indent="-228600" algn="l" rtl="0">
              <a:lnSpc>
                <a:spcPct val="90000"/>
              </a:lnSpc>
              <a:spcBef>
                <a:spcPts val="500"/>
              </a:spcBef>
              <a:spcAft>
                <a:spcPts val="0"/>
              </a:spcAft>
              <a:buClr>
                <a:schemeClr val="dk1"/>
              </a:buClr>
              <a:buSzPts val="1600"/>
              <a:buChar char="•"/>
            </a:pPr>
            <a:r>
              <a:rPr lang="en-US" sz="1600"/>
              <a:t>서비스 클래스 작성</a:t>
            </a:r>
            <a:endParaRPr sz="1600"/>
          </a:p>
          <a:p>
            <a:pPr marL="685800" lvl="1" indent="-228600" algn="l" rtl="0">
              <a:lnSpc>
                <a:spcPct val="90000"/>
              </a:lnSpc>
              <a:spcBef>
                <a:spcPts val="500"/>
              </a:spcBef>
              <a:spcAft>
                <a:spcPts val="0"/>
              </a:spcAft>
              <a:buClr>
                <a:schemeClr val="dk1"/>
              </a:buClr>
              <a:buSzPts val="1600"/>
              <a:buChar char="•"/>
            </a:pPr>
            <a:r>
              <a:rPr lang="en-US" sz="1600"/>
              <a:t>메인 클래스 작성</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2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dirty="0" err="1"/>
              <a:t>MyBatis</a:t>
            </a:r>
            <a:endParaRPr dirty="0"/>
          </a:p>
        </p:txBody>
      </p:sp>
      <p:sp>
        <p:nvSpPr>
          <p:cNvPr id="1140" name="Google Shape;1140;p12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MyBatis란 도메인 객체와 테이블 레코드간 변환을 자동화 할 수 있게 한 오픈소스 ORM 이다. 외부 매핑파일에 SQL과 변환을 위한 정보를 기술한다. </a:t>
            </a:r>
            <a:endParaRPr sz="1600"/>
          </a:p>
        </p:txBody>
      </p:sp>
      <p:pic>
        <p:nvPicPr>
          <p:cNvPr id="1141" name="Google Shape;1141;p128" descr="https://docs.altibase.com/download/attachments/7340856/MyBatis_intro.png?version=1&amp;modificationDate=1416808419000&amp;api=v2"/>
          <p:cNvPicPr preferRelativeResize="0"/>
          <p:nvPr/>
        </p:nvPicPr>
        <p:blipFill rotWithShape="1">
          <a:blip r:embed="rId3">
            <a:alphaModFix/>
          </a:blip>
          <a:srcRect/>
          <a:stretch/>
        </p:blipFill>
        <p:spPr>
          <a:xfrm>
            <a:off x="3528607" y="2155099"/>
            <a:ext cx="5134785" cy="4401244"/>
          </a:xfrm>
          <a:prstGeom prst="rect">
            <a:avLst/>
          </a:prstGeom>
          <a:noFill/>
          <a:ln w="9525" cap="flat" cmpd="sng">
            <a:solidFill>
              <a:srgbClr val="0070C0"/>
            </a:solidFill>
            <a:prstDash val="solid"/>
            <a:round/>
            <a:headEnd type="none" w="sm" len="sm"/>
            <a:tailEnd type="none" w="sm" len="sm"/>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2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구성</a:t>
            </a:r>
            <a:endParaRPr/>
          </a:p>
        </p:txBody>
      </p:sp>
      <p:sp>
        <p:nvSpPr>
          <p:cNvPr id="1147" name="Google Shape;1147;p12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mybatis 라이브러리</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config xml : datasource, alias , 외부 설정파일 참조등을 정의하는 파일</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mapper xml : sql을 id로 정의한 파일. 이곳에 사용할 sql을 등록한다. sql등록시 입력 객체 타입이나 반환 타입을 정의하면 자동으로 연결이 된다. </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SqlSessionFactoryBuilder : xml 설정파일을 읽어 등록된 정보를 바탕으로 SqlSessionFactory객체를 생성 반환하는 클래스.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SqlSessionFactory : SqlSesion 객체를 생성해주는 클래스.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SqlSession : sql을 실행하기 위한 모든 메서드를 가지고 있는 클래스. SqlSession객체를 통해 sql문을 실행할 수 있다.</a:t>
            </a:r>
            <a:endParaRPr sz="16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3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구성 - pom.xml</a:t>
            </a:r>
            <a:endParaRPr/>
          </a:p>
        </p:txBody>
      </p:sp>
      <p:sp>
        <p:nvSpPr>
          <p:cNvPr id="1153" name="Google Shape;1153;p13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a:t>spring-context 4.3.30.RELEASE</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a:t>spring-</a:t>
            </a:r>
            <a:r>
              <a:rPr lang="en-US" sz="1600" dirty="0" err="1"/>
              <a:t>jdbc</a:t>
            </a:r>
            <a:r>
              <a:rPr lang="en-US" sz="1600" dirty="0"/>
              <a:t> 4.3.30.RELEASE</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mybatis</a:t>
            </a:r>
            <a:r>
              <a:rPr lang="en-US" sz="1600" dirty="0"/>
              <a:t> 3.5.11</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mysql</a:t>
            </a:r>
            <a:r>
              <a:rPr lang="en-US" sz="1600" dirty="0"/>
              <a:t>-connect-j 8.0.31</a:t>
            </a:r>
          </a:p>
          <a:p>
            <a:pPr marL="228600" marR="0" lvl="0" indent="-228600" algn="l" rtl="0">
              <a:lnSpc>
                <a:spcPct val="120000"/>
              </a:lnSpc>
              <a:spcBef>
                <a:spcPts val="1000"/>
              </a:spcBef>
              <a:spcAft>
                <a:spcPts val="0"/>
              </a:spcAft>
              <a:buClr>
                <a:srgbClr val="4BB0A0"/>
              </a:buClr>
              <a:buSzPts val="1600"/>
              <a:buFont typeface="Arial"/>
              <a:buChar char="◦"/>
            </a:pPr>
            <a:r>
              <a:rPr lang="en-US" sz="1600" dirty="0"/>
              <a:t>ojdbc8 23.2.0.0</a:t>
            </a:r>
            <a:endParaRPr sz="1600" dirty="0"/>
          </a:p>
        </p:txBody>
      </p:sp>
      <p:sp>
        <p:nvSpPr>
          <p:cNvPr id="1154" name="Google Shape;1154;p130"/>
          <p:cNvSpPr/>
          <p:nvPr/>
        </p:nvSpPr>
        <p:spPr>
          <a:xfrm>
            <a:off x="4585132" y="990600"/>
            <a:ext cx="7248727" cy="5478382"/>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a:t>
            </a:r>
            <a:r>
              <a:rPr lang="en-US" dirty="0" err="1">
                <a:solidFill>
                  <a:schemeClr val="dk1"/>
                </a:solidFill>
                <a:latin typeface="Malgun Gothic"/>
                <a:ea typeface="Malgun Gothic"/>
                <a:cs typeface="Malgun Gothic"/>
                <a:sym typeface="Malgun Gothic"/>
              </a:rPr>
              <a:t>groupId</a:t>
            </a:r>
            <a:r>
              <a:rPr lang="en-US" dirty="0">
                <a:solidFill>
                  <a:schemeClr val="dk1"/>
                </a:solidFill>
                <a:latin typeface="Malgun Gothic"/>
                <a:ea typeface="Malgun Gothic"/>
                <a:cs typeface="Malgun Gothic"/>
                <a:sym typeface="Malgun Gothic"/>
              </a:rPr>
              <a:t>&gt;</a:t>
            </a:r>
            <a:r>
              <a:rPr lang="en-US" dirty="0" err="1">
                <a:solidFill>
                  <a:schemeClr val="dk1"/>
                </a:solidFill>
                <a:latin typeface="Malgun Gothic"/>
                <a:ea typeface="Malgun Gothic"/>
                <a:cs typeface="Malgun Gothic"/>
                <a:sym typeface="Malgun Gothic"/>
              </a:rPr>
              <a:t>org.springframework</a:t>
            </a:r>
            <a:r>
              <a:rPr lang="en-US" dirty="0">
                <a:solidFill>
                  <a:schemeClr val="dk1"/>
                </a:solidFill>
                <a:latin typeface="Malgun Gothic"/>
                <a:ea typeface="Malgun Gothic"/>
                <a:cs typeface="Malgun Gothic"/>
                <a:sym typeface="Malgun Gothic"/>
              </a:rPr>
              <a:t>&lt;/</a:t>
            </a:r>
            <a:r>
              <a:rPr lang="en-US" dirty="0" err="1">
                <a:solidFill>
                  <a:schemeClr val="dk1"/>
                </a:solidFill>
                <a:latin typeface="Malgun Gothic"/>
                <a:ea typeface="Malgun Gothic"/>
                <a:cs typeface="Malgun Gothic"/>
                <a:sym typeface="Malgun Gothic"/>
              </a:rPr>
              <a:t>groupId</a:t>
            </a:r>
            <a:r>
              <a:rPr lang="en-US"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a:t>
            </a:r>
            <a:r>
              <a:rPr lang="en-US" dirty="0" err="1">
                <a:solidFill>
                  <a:schemeClr val="dk1"/>
                </a:solidFill>
                <a:latin typeface="Malgun Gothic"/>
                <a:ea typeface="Malgun Gothic"/>
                <a:cs typeface="Malgun Gothic"/>
                <a:sym typeface="Malgun Gothic"/>
              </a:rPr>
              <a:t>artifactId</a:t>
            </a:r>
            <a:r>
              <a:rPr lang="en-US" dirty="0">
                <a:solidFill>
                  <a:schemeClr val="dk1"/>
                </a:solidFill>
                <a:latin typeface="Malgun Gothic"/>
                <a:ea typeface="Malgun Gothic"/>
                <a:cs typeface="Malgun Gothic"/>
                <a:sym typeface="Malgun Gothic"/>
              </a:rPr>
              <a:t>&gt;spring-context&lt;/</a:t>
            </a:r>
            <a:r>
              <a:rPr lang="en-US" dirty="0" err="1">
                <a:solidFill>
                  <a:schemeClr val="dk1"/>
                </a:solidFill>
                <a:latin typeface="Malgun Gothic"/>
                <a:ea typeface="Malgun Gothic"/>
                <a:cs typeface="Malgun Gothic"/>
                <a:sym typeface="Malgun Gothic"/>
              </a:rPr>
              <a:t>artifactId</a:t>
            </a:r>
            <a:r>
              <a:rPr lang="en-US"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&lt;version&gt;4.3.30.RELEASE&lt;/version&gt;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a:t>
            </a:r>
            <a:r>
              <a:rPr lang="en-US" dirty="0" err="1">
                <a:solidFill>
                  <a:schemeClr val="dk1"/>
                </a:solidFill>
                <a:latin typeface="Malgun Gothic"/>
                <a:ea typeface="Malgun Gothic"/>
                <a:cs typeface="Malgun Gothic"/>
                <a:sym typeface="Malgun Gothic"/>
              </a:rPr>
              <a:t>groupId</a:t>
            </a:r>
            <a:r>
              <a:rPr lang="en-US" dirty="0">
                <a:solidFill>
                  <a:schemeClr val="dk1"/>
                </a:solidFill>
                <a:latin typeface="Malgun Gothic"/>
                <a:ea typeface="Malgun Gothic"/>
                <a:cs typeface="Malgun Gothic"/>
                <a:sym typeface="Malgun Gothic"/>
              </a:rPr>
              <a:t>&gt;</a:t>
            </a:r>
            <a:r>
              <a:rPr lang="en-US" dirty="0" err="1">
                <a:solidFill>
                  <a:schemeClr val="dk1"/>
                </a:solidFill>
                <a:latin typeface="Malgun Gothic"/>
                <a:ea typeface="Malgun Gothic"/>
                <a:cs typeface="Malgun Gothic"/>
                <a:sym typeface="Malgun Gothic"/>
              </a:rPr>
              <a:t>org.springframework</a:t>
            </a:r>
            <a:r>
              <a:rPr lang="en-US" dirty="0">
                <a:solidFill>
                  <a:schemeClr val="dk1"/>
                </a:solidFill>
                <a:latin typeface="Malgun Gothic"/>
                <a:ea typeface="Malgun Gothic"/>
                <a:cs typeface="Malgun Gothic"/>
                <a:sym typeface="Malgun Gothic"/>
              </a:rPr>
              <a:t>&lt;/</a:t>
            </a:r>
            <a:r>
              <a:rPr lang="en-US" dirty="0" err="1">
                <a:solidFill>
                  <a:schemeClr val="dk1"/>
                </a:solidFill>
                <a:latin typeface="Malgun Gothic"/>
                <a:ea typeface="Malgun Gothic"/>
                <a:cs typeface="Malgun Gothic"/>
                <a:sym typeface="Malgun Gothic"/>
              </a:rPr>
              <a:t>groupId</a:t>
            </a:r>
            <a:r>
              <a:rPr lang="en-US"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a:t>
            </a:r>
            <a:r>
              <a:rPr lang="en-US" dirty="0" err="1">
                <a:solidFill>
                  <a:schemeClr val="dk1"/>
                </a:solidFill>
                <a:latin typeface="Malgun Gothic"/>
                <a:ea typeface="Malgun Gothic"/>
                <a:cs typeface="Malgun Gothic"/>
                <a:sym typeface="Malgun Gothic"/>
              </a:rPr>
              <a:t>artifactId</a:t>
            </a:r>
            <a:r>
              <a:rPr lang="en-US" dirty="0">
                <a:solidFill>
                  <a:schemeClr val="dk1"/>
                </a:solidFill>
                <a:latin typeface="Malgun Gothic"/>
                <a:ea typeface="Malgun Gothic"/>
                <a:cs typeface="Malgun Gothic"/>
                <a:sym typeface="Malgun Gothic"/>
              </a:rPr>
              <a:t>&gt;spring-</a:t>
            </a:r>
            <a:r>
              <a:rPr lang="en-US" dirty="0" err="1">
                <a:solidFill>
                  <a:schemeClr val="dk1"/>
                </a:solidFill>
                <a:latin typeface="Malgun Gothic"/>
                <a:ea typeface="Malgun Gothic"/>
                <a:cs typeface="Malgun Gothic"/>
                <a:sym typeface="Malgun Gothic"/>
              </a:rPr>
              <a:t>jdbc</a:t>
            </a:r>
            <a:r>
              <a:rPr lang="en-US" dirty="0">
                <a:solidFill>
                  <a:schemeClr val="dk1"/>
                </a:solidFill>
                <a:latin typeface="Malgun Gothic"/>
                <a:ea typeface="Malgun Gothic"/>
                <a:cs typeface="Malgun Gothic"/>
                <a:sym typeface="Malgun Gothic"/>
              </a:rPr>
              <a:t>&lt;/</a:t>
            </a:r>
            <a:r>
              <a:rPr lang="en-US" dirty="0" err="1">
                <a:solidFill>
                  <a:schemeClr val="dk1"/>
                </a:solidFill>
                <a:latin typeface="Malgun Gothic"/>
                <a:ea typeface="Malgun Gothic"/>
                <a:cs typeface="Malgun Gothic"/>
                <a:sym typeface="Malgun Gothic"/>
              </a:rPr>
              <a:t>artifactId</a:t>
            </a:r>
            <a:r>
              <a:rPr lang="en-US"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&lt;version&gt;4.3.30.RELEASE&lt;/version&gt;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a:t>
            </a:r>
            <a:r>
              <a:rPr lang="en-US" dirty="0" err="1">
                <a:solidFill>
                  <a:schemeClr val="dk1"/>
                </a:solidFill>
                <a:latin typeface="Malgun Gothic"/>
                <a:ea typeface="Malgun Gothic"/>
                <a:cs typeface="Malgun Gothic"/>
                <a:sym typeface="Malgun Gothic"/>
              </a:rPr>
              <a:t>groupId</a:t>
            </a:r>
            <a:r>
              <a:rPr lang="en-US" dirty="0">
                <a:solidFill>
                  <a:schemeClr val="dk1"/>
                </a:solidFill>
                <a:latin typeface="Malgun Gothic"/>
                <a:ea typeface="Malgun Gothic"/>
                <a:cs typeface="Malgun Gothic"/>
                <a:sym typeface="Malgun Gothic"/>
              </a:rPr>
              <a:t>&gt;</a:t>
            </a:r>
            <a:r>
              <a:rPr lang="en-US" dirty="0" err="1">
                <a:solidFill>
                  <a:schemeClr val="dk1"/>
                </a:solidFill>
                <a:latin typeface="Malgun Gothic"/>
                <a:ea typeface="Malgun Gothic"/>
                <a:cs typeface="Malgun Gothic"/>
                <a:sym typeface="Malgun Gothic"/>
              </a:rPr>
              <a:t>org.mybatis</a:t>
            </a:r>
            <a:r>
              <a:rPr lang="en-US" dirty="0">
                <a:solidFill>
                  <a:schemeClr val="dk1"/>
                </a:solidFill>
                <a:latin typeface="Malgun Gothic"/>
                <a:ea typeface="Malgun Gothic"/>
                <a:cs typeface="Malgun Gothic"/>
                <a:sym typeface="Malgun Gothic"/>
              </a:rPr>
              <a:t>&lt;/</a:t>
            </a:r>
            <a:r>
              <a:rPr lang="en-US" dirty="0" err="1">
                <a:solidFill>
                  <a:schemeClr val="dk1"/>
                </a:solidFill>
                <a:latin typeface="Malgun Gothic"/>
                <a:ea typeface="Malgun Gothic"/>
                <a:cs typeface="Malgun Gothic"/>
                <a:sym typeface="Malgun Gothic"/>
              </a:rPr>
              <a:t>groupId</a:t>
            </a:r>
            <a:r>
              <a:rPr lang="en-US"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a:t>
            </a:r>
            <a:r>
              <a:rPr lang="en-US" dirty="0" err="1">
                <a:solidFill>
                  <a:schemeClr val="dk1"/>
                </a:solidFill>
                <a:latin typeface="Malgun Gothic"/>
                <a:ea typeface="Malgun Gothic"/>
                <a:cs typeface="Malgun Gothic"/>
                <a:sym typeface="Malgun Gothic"/>
              </a:rPr>
              <a:t>artifactId</a:t>
            </a:r>
            <a:r>
              <a:rPr lang="en-US" dirty="0">
                <a:solidFill>
                  <a:schemeClr val="dk1"/>
                </a:solidFill>
                <a:latin typeface="Malgun Gothic"/>
                <a:ea typeface="Malgun Gothic"/>
                <a:cs typeface="Malgun Gothic"/>
                <a:sym typeface="Malgun Gothic"/>
              </a:rPr>
              <a:t>&gt;</a:t>
            </a:r>
            <a:r>
              <a:rPr lang="en-US" dirty="0" err="1">
                <a:solidFill>
                  <a:schemeClr val="dk1"/>
                </a:solidFill>
                <a:latin typeface="Malgun Gothic"/>
                <a:ea typeface="Malgun Gothic"/>
                <a:cs typeface="Malgun Gothic"/>
                <a:sym typeface="Malgun Gothic"/>
              </a:rPr>
              <a:t>mybatis</a:t>
            </a:r>
            <a:r>
              <a:rPr lang="en-US" dirty="0">
                <a:solidFill>
                  <a:schemeClr val="dk1"/>
                </a:solidFill>
                <a:latin typeface="Malgun Gothic"/>
                <a:ea typeface="Malgun Gothic"/>
                <a:cs typeface="Malgun Gothic"/>
                <a:sym typeface="Malgun Gothic"/>
              </a:rPr>
              <a:t>&lt;/</a:t>
            </a:r>
            <a:r>
              <a:rPr lang="en-US" dirty="0" err="1">
                <a:solidFill>
                  <a:schemeClr val="dk1"/>
                </a:solidFill>
                <a:latin typeface="Malgun Gothic"/>
                <a:ea typeface="Malgun Gothic"/>
                <a:cs typeface="Malgun Gothic"/>
                <a:sym typeface="Malgun Gothic"/>
              </a:rPr>
              <a:t>artifactId</a:t>
            </a:r>
            <a:r>
              <a:rPr lang="en-US"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&lt;version&gt;3.5.11&lt;/version&gt;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a:t>
            </a:r>
            <a:r>
              <a:rPr lang="en-US" dirty="0" err="1">
                <a:solidFill>
                  <a:schemeClr val="dk1"/>
                </a:solidFill>
                <a:latin typeface="Malgun Gothic"/>
                <a:ea typeface="Malgun Gothic"/>
                <a:cs typeface="Malgun Gothic"/>
                <a:sym typeface="Malgun Gothic"/>
              </a:rPr>
              <a:t>groupId</a:t>
            </a:r>
            <a:r>
              <a:rPr lang="en-US" dirty="0">
                <a:solidFill>
                  <a:schemeClr val="dk1"/>
                </a:solidFill>
                <a:latin typeface="Malgun Gothic"/>
                <a:ea typeface="Malgun Gothic"/>
                <a:cs typeface="Malgun Gothic"/>
                <a:sym typeface="Malgun Gothic"/>
              </a:rPr>
              <a:t>&gt;</a:t>
            </a:r>
            <a:r>
              <a:rPr lang="en-US" dirty="0" err="1">
                <a:solidFill>
                  <a:schemeClr val="dk1"/>
                </a:solidFill>
                <a:latin typeface="Malgun Gothic"/>
                <a:ea typeface="Malgun Gothic"/>
                <a:cs typeface="Malgun Gothic"/>
                <a:sym typeface="Malgun Gothic"/>
              </a:rPr>
              <a:t>com.mysql</a:t>
            </a:r>
            <a:r>
              <a:rPr lang="en-US" dirty="0">
                <a:solidFill>
                  <a:schemeClr val="dk1"/>
                </a:solidFill>
                <a:latin typeface="Malgun Gothic"/>
                <a:ea typeface="Malgun Gothic"/>
                <a:cs typeface="Malgun Gothic"/>
                <a:sym typeface="Malgun Gothic"/>
              </a:rPr>
              <a:t>&lt;/</a:t>
            </a:r>
            <a:r>
              <a:rPr lang="en-US" dirty="0" err="1">
                <a:solidFill>
                  <a:schemeClr val="dk1"/>
                </a:solidFill>
                <a:latin typeface="Malgun Gothic"/>
                <a:ea typeface="Malgun Gothic"/>
                <a:cs typeface="Malgun Gothic"/>
                <a:sym typeface="Malgun Gothic"/>
              </a:rPr>
              <a:t>groupId</a:t>
            </a:r>
            <a:r>
              <a:rPr lang="en-US"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a:t>
            </a:r>
            <a:r>
              <a:rPr lang="en-US" dirty="0" err="1">
                <a:solidFill>
                  <a:schemeClr val="dk1"/>
                </a:solidFill>
                <a:latin typeface="Malgun Gothic"/>
                <a:ea typeface="Malgun Gothic"/>
                <a:cs typeface="Malgun Gothic"/>
                <a:sym typeface="Malgun Gothic"/>
              </a:rPr>
              <a:t>artifactId</a:t>
            </a:r>
            <a:r>
              <a:rPr lang="en-US" dirty="0">
                <a:solidFill>
                  <a:schemeClr val="dk1"/>
                </a:solidFill>
                <a:latin typeface="Malgun Gothic"/>
                <a:ea typeface="Malgun Gothic"/>
                <a:cs typeface="Malgun Gothic"/>
                <a:sym typeface="Malgun Gothic"/>
              </a:rPr>
              <a:t>&gt;</a:t>
            </a:r>
            <a:r>
              <a:rPr lang="en-US" dirty="0" err="1">
                <a:solidFill>
                  <a:schemeClr val="dk1"/>
                </a:solidFill>
                <a:latin typeface="Malgun Gothic"/>
                <a:ea typeface="Malgun Gothic"/>
                <a:cs typeface="Malgun Gothic"/>
                <a:sym typeface="Malgun Gothic"/>
              </a:rPr>
              <a:t>mysql</a:t>
            </a:r>
            <a:r>
              <a:rPr lang="en-US" dirty="0">
                <a:solidFill>
                  <a:schemeClr val="dk1"/>
                </a:solidFill>
                <a:latin typeface="Malgun Gothic"/>
                <a:ea typeface="Malgun Gothic"/>
                <a:cs typeface="Malgun Gothic"/>
                <a:sym typeface="Malgun Gothic"/>
              </a:rPr>
              <a:t>-connector-j&lt;/</a:t>
            </a:r>
            <a:r>
              <a:rPr lang="en-US" dirty="0" err="1">
                <a:solidFill>
                  <a:schemeClr val="dk1"/>
                </a:solidFill>
                <a:latin typeface="Malgun Gothic"/>
                <a:ea typeface="Malgun Gothic"/>
                <a:cs typeface="Malgun Gothic"/>
                <a:sym typeface="Malgun Gothic"/>
              </a:rPr>
              <a:t>artifactId</a:t>
            </a:r>
            <a:r>
              <a:rPr lang="en-US"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	&lt;version&gt;8.0.31&lt;/version&gt;</a:t>
            </a:r>
            <a:endParaRPr dirty="0"/>
          </a:p>
          <a:p>
            <a:pPr marL="0" marR="0" lvl="0" indent="0" algn="l" rtl="0">
              <a:spcBef>
                <a:spcPts val="0"/>
              </a:spcBef>
              <a:spcAft>
                <a:spcPts val="0"/>
              </a:spcAft>
              <a:buNone/>
            </a:pPr>
            <a:r>
              <a:rPr lang="en-US" dirty="0">
                <a:solidFill>
                  <a:schemeClr val="dk1"/>
                </a:solidFill>
                <a:latin typeface="Malgun Gothic"/>
                <a:ea typeface="Malgun Gothic"/>
                <a:cs typeface="Malgun Gothic"/>
                <a:sym typeface="Malgun Gothic"/>
              </a:rPr>
              <a:t>&lt;/dependency&gt;</a:t>
            </a:r>
          </a:p>
          <a:p>
            <a:pPr lvl="0"/>
            <a:r>
              <a:rPr lang="en-US" dirty="0">
                <a:latin typeface="맑은 고딕" panose="020B0503020000020004" pitchFamily="50" charset="-127"/>
                <a:ea typeface="맑은 고딕" panose="020B0503020000020004" pitchFamily="50" charset="-127"/>
              </a:rPr>
              <a:t>&lt;dependency&gt;</a:t>
            </a:r>
          </a:p>
          <a:p>
            <a:pPr lvl="0"/>
            <a:r>
              <a:rPr lang="en-US" dirty="0">
                <a:latin typeface="맑은 고딕" panose="020B0503020000020004" pitchFamily="50" charset="-127"/>
                <a:ea typeface="맑은 고딕" panose="020B0503020000020004" pitchFamily="50" charset="-127"/>
              </a:rPr>
              <a:t>    &lt;</a:t>
            </a:r>
            <a:r>
              <a:rPr lang="en-US" dirty="0" err="1">
                <a:latin typeface="맑은 고딕" panose="020B0503020000020004" pitchFamily="50" charset="-127"/>
                <a:ea typeface="맑은 고딕" panose="020B0503020000020004" pitchFamily="50" charset="-127"/>
              </a:rPr>
              <a:t>groupId</a:t>
            </a:r>
            <a:r>
              <a:rPr lang="en-US" dirty="0">
                <a:latin typeface="맑은 고딕" panose="020B0503020000020004" pitchFamily="50" charset="-127"/>
                <a:ea typeface="맑은 고딕" panose="020B0503020000020004" pitchFamily="50" charset="-127"/>
              </a:rPr>
              <a:t>&gt;</a:t>
            </a:r>
            <a:r>
              <a:rPr lang="en-US" dirty="0" err="1">
                <a:latin typeface="맑은 고딕" panose="020B0503020000020004" pitchFamily="50" charset="-127"/>
                <a:ea typeface="맑은 고딕" panose="020B0503020000020004" pitchFamily="50" charset="-127"/>
              </a:rPr>
              <a:t>com.oracle.database.jdbc</a:t>
            </a:r>
            <a:r>
              <a:rPr lang="en-US" dirty="0">
                <a:latin typeface="맑은 고딕" panose="020B0503020000020004" pitchFamily="50" charset="-127"/>
                <a:ea typeface="맑은 고딕" panose="020B0503020000020004" pitchFamily="50" charset="-127"/>
              </a:rPr>
              <a:t>&lt;/</a:t>
            </a:r>
            <a:r>
              <a:rPr lang="en-US" dirty="0" err="1">
                <a:latin typeface="맑은 고딕" panose="020B0503020000020004" pitchFamily="50" charset="-127"/>
                <a:ea typeface="맑은 고딕" panose="020B0503020000020004" pitchFamily="50" charset="-127"/>
              </a:rPr>
              <a:t>groupId</a:t>
            </a:r>
            <a:r>
              <a:rPr lang="en-US" dirty="0">
                <a:latin typeface="맑은 고딕" panose="020B0503020000020004" pitchFamily="50" charset="-127"/>
                <a:ea typeface="맑은 고딕" panose="020B0503020000020004" pitchFamily="50" charset="-127"/>
              </a:rPr>
              <a:t>&gt;</a:t>
            </a:r>
          </a:p>
          <a:p>
            <a:pPr lvl="0"/>
            <a:r>
              <a:rPr lang="en-US" dirty="0">
                <a:latin typeface="맑은 고딕" panose="020B0503020000020004" pitchFamily="50" charset="-127"/>
                <a:ea typeface="맑은 고딕" panose="020B0503020000020004" pitchFamily="50" charset="-127"/>
              </a:rPr>
              <a:t>    &lt;</a:t>
            </a:r>
            <a:r>
              <a:rPr lang="en-US" dirty="0" err="1">
                <a:latin typeface="맑은 고딕" panose="020B0503020000020004" pitchFamily="50" charset="-127"/>
                <a:ea typeface="맑은 고딕" panose="020B0503020000020004" pitchFamily="50" charset="-127"/>
              </a:rPr>
              <a:t>artifactId</a:t>
            </a:r>
            <a:r>
              <a:rPr lang="en-US" dirty="0">
                <a:latin typeface="맑은 고딕" panose="020B0503020000020004" pitchFamily="50" charset="-127"/>
                <a:ea typeface="맑은 고딕" panose="020B0503020000020004" pitchFamily="50" charset="-127"/>
              </a:rPr>
              <a:t>&gt;ojdbc8&lt;/</a:t>
            </a:r>
            <a:r>
              <a:rPr lang="en-US" dirty="0" err="1">
                <a:latin typeface="맑은 고딕" panose="020B0503020000020004" pitchFamily="50" charset="-127"/>
                <a:ea typeface="맑은 고딕" panose="020B0503020000020004" pitchFamily="50" charset="-127"/>
              </a:rPr>
              <a:t>artifactId</a:t>
            </a:r>
            <a:r>
              <a:rPr lang="en-US" dirty="0">
                <a:latin typeface="맑은 고딕" panose="020B0503020000020004" pitchFamily="50" charset="-127"/>
                <a:ea typeface="맑은 고딕" panose="020B0503020000020004" pitchFamily="50" charset="-127"/>
              </a:rPr>
              <a:t>&gt;</a:t>
            </a:r>
          </a:p>
          <a:p>
            <a:pPr lvl="0"/>
            <a:r>
              <a:rPr lang="en-US" dirty="0">
                <a:latin typeface="맑은 고딕" panose="020B0503020000020004" pitchFamily="50" charset="-127"/>
                <a:ea typeface="맑은 고딕" panose="020B0503020000020004" pitchFamily="50" charset="-127"/>
              </a:rPr>
              <a:t>    &lt;version&gt;23.2.0.0&lt;/version&gt;</a:t>
            </a:r>
          </a:p>
          <a:p>
            <a:pPr lvl="0"/>
            <a:r>
              <a:rPr lang="en-US" dirty="0">
                <a:latin typeface="맑은 고딕" panose="020B0503020000020004" pitchFamily="50" charset="-127"/>
                <a:ea typeface="맑은 고딕" panose="020B0503020000020004" pitchFamily="50" charset="-127"/>
              </a:rPr>
              <a:t>&lt;/dependency&gt;</a:t>
            </a:r>
            <a:endParaRPr dirty="0">
              <a:latin typeface="맑은 고딕" panose="020B0503020000020004" pitchFamily="50" charset="-127"/>
              <a:ea typeface="맑은 고딕" panose="020B0503020000020004" pitchFamily="50" charset="-127"/>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3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메인 클래스(등록)</a:t>
            </a:r>
            <a:endParaRPr/>
          </a:p>
        </p:txBody>
      </p:sp>
      <p:sp>
        <p:nvSpPr>
          <p:cNvPr id="1160" name="Google Shape;1160;p13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161" name="Google Shape;1161;p131"/>
          <p:cNvSpPr/>
          <p:nvPr/>
        </p:nvSpPr>
        <p:spPr>
          <a:xfrm>
            <a:off x="838200" y="990599"/>
            <a:ext cx="10515600" cy="452431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mybatis_01.vo.MemberVo;</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org.apache.ibatis.session.*;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org.springframework.context.ApplicationContext;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org.springframework.context.support.ClassPathXmlApplicationContext;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TestInsert_01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throws Exception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String resource = </a:t>
            </a:r>
            <a:r>
              <a:rPr lang="en-US" sz="1600" b="1">
                <a:solidFill>
                  <a:schemeClr val="dk1"/>
                </a:solidFill>
                <a:latin typeface="Malgun Gothic"/>
                <a:ea typeface="Malgun Gothic"/>
                <a:cs typeface="Malgun Gothic"/>
                <a:sym typeface="Malgun Gothic"/>
              </a:rPr>
              <a:t>"mybatis_01/config/mybatis-config.xml";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InputStream inputStream = Resources.getResourceAsStream(resource);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SqlSessionFactory sqlSessionFactory = new SqlSessionFactoryBuilder().build(inputStream);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 openSession(auto_commit여부)</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try (SqlSession session = sqlSessionFactory.openSession(true))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MemberVo mem = new MemberVo("u001","user001","p001","테스트유저001");</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session.insert("insert", mem);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System.out.println("END");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3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메인 클래스(등록)</a:t>
            </a:r>
            <a:endParaRPr/>
          </a:p>
        </p:txBody>
      </p:sp>
      <p:sp>
        <p:nvSpPr>
          <p:cNvPr id="1167" name="Google Shape;1167;p13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mybatis 설정파일을 읽어 SqlSessionFactoryBuilder를 통해 SqlSessionFactory를 만든다.</a:t>
            </a:r>
            <a:endParaRPr/>
          </a:p>
          <a:p>
            <a:pPr marL="0" lvl="0" indent="0" algn="l" rtl="0">
              <a:lnSpc>
                <a:spcPct val="120000"/>
              </a:lnSpc>
              <a:spcBef>
                <a:spcPts val="1000"/>
              </a:spcBef>
              <a:spcAft>
                <a:spcPts val="0"/>
              </a:spcAft>
              <a:buSzPts val="1600"/>
              <a:buNone/>
            </a:pPr>
            <a:r>
              <a:rPr lang="en-US" sz="1600"/>
              <a:t>String resource = "mybatis_01/mybatis/mybatis-config.xml";</a:t>
            </a:r>
            <a:endParaRPr/>
          </a:p>
          <a:p>
            <a:pPr marL="0" lvl="0" indent="0" algn="l" rtl="0">
              <a:lnSpc>
                <a:spcPct val="120000"/>
              </a:lnSpc>
              <a:spcBef>
                <a:spcPts val="1000"/>
              </a:spcBef>
              <a:spcAft>
                <a:spcPts val="0"/>
              </a:spcAft>
              <a:buSzPts val="1600"/>
              <a:buNone/>
            </a:pPr>
            <a:r>
              <a:rPr lang="en-US" sz="1600"/>
              <a:t>InputStream inputStream = Resources.getResourceAsStream(resource);</a:t>
            </a:r>
            <a:endParaRPr/>
          </a:p>
          <a:p>
            <a:pPr marL="0" lvl="0" indent="0" algn="l" rtl="0">
              <a:lnSpc>
                <a:spcPct val="120000"/>
              </a:lnSpc>
              <a:spcBef>
                <a:spcPts val="1000"/>
              </a:spcBef>
              <a:spcAft>
                <a:spcPts val="0"/>
              </a:spcAft>
              <a:buSzPts val="1600"/>
              <a:buNone/>
            </a:pPr>
            <a:r>
              <a:rPr lang="en-US" sz="1600"/>
              <a:t>SqlSessionFactory sqlSessionFactory = new SqlSessionFactoryBuilder().build(inputStream);</a:t>
            </a:r>
            <a:endParaRPr/>
          </a:p>
          <a:p>
            <a:pPr marL="0" lvl="0" indent="0" algn="l" rtl="0">
              <a:lnSpc>
                <a:spcPct val="120000"/>
              </a:lnSpc>
              <a:spcBef>
                <a:spcPts val="1000"/>
              </a:spcBef>
              <a:spcAft>
                <a:spcPts val="0"/>
              </a:spcAft>
              <a:buSzPts val="1600"/>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sqlSessionFactory.openSession()을 통해 sqlSession을 만든다. sqlSession은 연결을 가지면서 sql실행 기능을 제공한다. 수동커밋상태이다. openSession(true)하면 자동커밋이 된다.</a:t>
            </a:r>
            <a:endParaRPr/>
          </a:p>
          <a:p>
            <a:pPr marL="0" lvl="0" indent="0" algn="l" rtl="0">
              <a:lnSpc>
                <a:spcPct val="120000"/>
              </a:lnSpc>
              <a:spcBef>
                <a:spcPts val="1000"/>
              </a:spcBef>
              <a:spcAft>
                <a:spcPts val="0"/>
              </a:spcAft>
              <a:buSzPts val="1600"/>
              <a:buNone/>
            </a:pPr>
            <a:r>
              <a:rPr lang="en-US" sz="1600"/>
              <a:t>try (SqlSession session = sqlSessionFactory.openSession(true)) {</a:t>
            </a:r>
            <a:endParaRPr/>
          </a:p>
          <a:p>
            <a:pPr marL="0" lvl="0" indent="0" algn="l" rtl="0">
              <a:lnSpc>
                <a:spcPct val="120000"/>
              </a:lnSpc>
              <a:spcBef>
                <a:spcPts val="1000"/>
              </a:spcBef>
              <a:spcAft>
                <a:spcPts val="0"/>
              </a:spcAft>
              <a:buSzPts val="1600"/>
              <a:buNone/>
            </a:pPr>
            <a:r>
              <a:rPr lang="en-US" sz="1600"/>
              <a:t>	MemberVo mem = new MemberVo("u001","user001","p001","테스트유저001");</a:t>
            </a:r>
            <a:endParaRPr/>
          </a:p>
          <a:p>
            <a:pPr marL="0" lvl="0" indent="0" algn="l" rtl="0">
              <a:lnSpc>
                <a:spcPct val="120000"/>
              </a:lnSpc>
              <a:spcBef>
                <a:spcPts val="1000"/>
              </a:spcBef>
              <a:spcAft>
                <a:spcPts val="0"/>
              </a:spcAft>
              <a:buSzPts val="1600"/>
              <a:buNone/>
            </a:pPr>
            <a:r>
              <a:rPr lang="en-US" sz="1600"/>
              <a:t>	session.insert("insert", mem);</a:t>
            </a:r>
            <a:endParaRPr/>
          </a:p>
          <a:p>
            <a:pPr marL="0" lvl="0" indent="0" algn="l" rtl="0">
              <a:lnSpc>
                <a:spcPct val="120000"/>
              </a:lnSpc>
              <a:spcBef>
                <a:spcPts val="1000"/>
              </a:spcBef>
              <a:spcAft>
                <a:spcPts val="0"/>
              </a:spcAft>
              <a:buSzPts val="1600"/>
              <a:buNone/>
            </a:pPr>
            <a:r>
              <a:rPr lang="en-US" sz="1600"/>
              <a:t>	System.out.println("END");</a:t>
            </a:r>
            <a:endParaRPr/>
          </a:p>
          <a:p>
            <a:pPr marL="0" lvl="0" indent="0" algn="l" rtl="0">
              <a:lnSpc>
                <a:spcPct val="120000"/>
              </a:lnSpc>
              <a:spcBef>
                <a:spcPts val="1000"/>
              </a:spcBef>
              <a:spcAft>
                <a:spcPts val="0"/>
              </a:spcAft>
              <a:buSzPts val="1600"/>
              <a:buNone/>
            </a:pPr>
            <a:r>
              <a:rPr lang="en-US" sz="1600"/>
              <a:t>}</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SqlSession</a:t>
            </a:r>
            <a:endParaRPr lang="ko-KR" altLang="en-US" dirty="0"/>
          </a:p>
        </p:txBody>
      </p:sp>
      <p:sp>
        <p:nvSpPr>
          <p:cNvPr id="3" name="텍스트 개체 틀 2"/>
          <p:cNvSpPr>
            <a:spLocks noGrp="1"/>
          </p:cNvSpPr>
          <p:nvPr>
            <p:ph type="body" idx="1"/>
          </p:nvPr>
        </p:nvSpPr>
        <p:spPr/>
        <p:txBody>
          <a:bodyPr>
            <a:normAutofit/>
          </a:bodyPr>
          <a:lstStyle/>
          <a:p>
            <a:pPr marL="76200" indent="0">
              <a:buNone/>
            </a:pPr>
            <a:r>
              <a:rPr lang="en-US" altLang="ko-KR" sz="1800" dirty="0" err="1"/>
              <a:t>SqlSession</a:t>
            </a:r>
            <a:r>
              <a:rPr lang="ko-KR" altLang="en-US" sz="1800" dirty="0" err="1"/>
              <a:t>인스턴스는</a:t>
            </a:r>
            <a:r>
              <a:rPr lang="ko-KR" altLang="en-US" sz="1800" dirty="0"/>
              <a:t> </a:t>
            </a:r>
            <a:r>
              <a:rPr lang="ko-KR" altLang="en-US" sz="1800" dirty="0" err="1"/>
              <a:t>마이바티스에서</a:t>
            </a:r>
            <a:r>
              <a:rPr lang="ko-KR" altLang="en-US" sz="1800" dirty="0"/>
              <a:t> 굉장히 강력한 클래스이다</a:t>
            </a:r>
            <a:r>
              <a:rPr lang="en-US" altLang="ko-KR" sz="1800" dirty="0"/>
              <a:t>. </a:t>
            </a:r>
            <a:r>
              <a:rPr lang="ko-KR" altLang="en-US" sz="1800" dirty="0"/>
              <a:t>구문을 실행하고 트랜잭션을 </a:t>
            </a:r>
            <a:r>
              <a:rPr lang="ko-KR" altLang="en-US" sz="1800" dirty="0" err="1"/>
              <a:t>커밋하거나</a:t>
            </a:r>
            <a:r>
              <a:rPr lang="ko-KR" altLang="en-US" sz="1800" dirty="0"/>
              <a:t> </a:t>
            </a:r>
            <a:r>
              <a:rPr lang="ko-KR" altLang="en-US" sz="1800" dirty="0" err="1"/>
              <a:t>롤백하는</a:t>
            </a:r>
            <a:r>
              <a:rPr lang="ko-KR" altLang="en-US" sz="1800" dirty="0"/>
              <a:t> 그리고 </a:t>
            </a:r>
            <a:r>
              <a:rPr lang="en-US" altLang="ko-KR" sz="1800" dirty="0"/>
              <a:t>mapper</a:t>
            </a:r>
            <a:r>
              <a:rPr lang="ko-KR" altLang="en-US" sz="1800" dirty="0" err="1"/>
              <a:t>인스턴스를</a:t>
            </a:r>
            <a:r>
              <a:rPr lang="ko-KR" altLang="en-US" sz="1800" dirty="0"/>
              <a:t> 습득하기 위해 필요한 모든 </a:t>
            </a:r>
            <a:r>
              <a:rPr lang="ko-KR" altLang="en-US" sz="1800" dirty="0" err="1"/>
              <a:t>메소드를</a:t>
            </a:r>
            <a:r>
              <a:rPr lang="ko-KR" altLang="en-US" sz="1800" dirty="0"/>
              <a:t> 찾을 수 있다</a:t>
            </a:r>
            <a:r>
              <a:rPr lang="en-US" altLang="ko-KR" sz="1800" dirty="0"/>
              <a:t>.</a:t>
            </a:r>
          </a:p>
          <a:p>
            <a:pPr marL="76200" indent="0">
              <a:buNone/>
            </a:pPr>
            <a:endParaRPr lang="en-US" altLang="ko-KR" sz="1800" dirty="0"/>
          </a:p>
          <a:p>
            <a:pPr marL="76200" indent="0">
              <a:buNone/>
            </a:pPr>
            <a:r>
              <a:rPr lang="en-US" altLang="ko-KR" sz="1800" dirty="0"/>
              <a:t>T </a:t>
            </a:r>
            <a:r>
              <a:rPr lang="en-US" altLang="ko-KR" sz="1800" dirty="0" err="1"/>
              <a:t>selectOne</a:t>
            </a:r>
            <a:r>
              <a:rPr lang="en-US" altLang="ko-KR" sz="1800" dirty="0"/>
              <a:t>(String statement, Object parameter)</a:t>
            </a:r>
          </a:p>
          <a:p>
            <a:pPr marL="76200" indent="0">
              <a:buNone/>
            </a:pPr>
            <a:r>
              <a:rPr lang="en-US" altLang="ko-KR" sz="1800" dirty="0"/>
              <a:t>List&lt;E&gt; </a:t>
            </a:r>
            <a:r>
              <a:rPr lang="en-US" altLang="ko-KR" sz="1800" dirty="0" err="1"/>
              <a:t>selectList</a:t>
            </a:r>
            <a:r>
              <a:rPr lang="en-US" altLang="ko-KR" sz="1800" dirty="0"/>
              <a:t>(String statement, Object parameter)</a:t>
            </a:r>
          </a:p>
          <a:p>
            <a:pPr marL="76200" indent="0">
              <a:buNone/>
            </a:pPr>
            <a:r>
              <a:rPr lang="en-US" altLang="ko-KR" sz="1800" dirty="0"/>
              <a:t>Map&lt;K,V&gt; </a:t>
            </a:r>
            <a:r>
              <a:rPr lang="en-US" altLang="ko-KR" sz="1800" dirty="0" err="1"/>
              <a:t>selectMap</a:t>
            </a:r>
            <a:r>
              <a:rPr lang="en-US" altLang="ko-KR" sz="1800" dirty="0"/>
              <a:t>(String statement, Object parameter, String </a:t>
            </a:r>
            <a:r>
              <a:rPr lang="en-US" altLang="ko-KR" sz="1800" dirty="0" err="1"/>
              <a:t>mapKey</a:t>
            </a:r>
            <a:r>
              <a:rPr lang="en-US" altLang="ko-KR" sz="1800" dirty="0"/>
              <a:t>)</a:t>
            </a:r>
          </a:p>
          <a:p>
            <a:pPr marL="76200" indent="0">
              <a:buNone/>
            </a:pPr>
            <a:r>
              <a:rPr lang="en-US" altLang="ko-KR" sz="1800" dirty="0" err="1"/>
              <a:t>int</a:t>
            </a:r>
            <a:r>
              <a:rPr lang="en-US" altLang="ko-KR" sz="1800" dirty="0"/>
              <a:t> insert(String statement, Object parameter)</a:t>
            </a:r>
          </a:p>
          <a:p>
            <a:pPr marL="76200" indent="0">
              <a:buNone/>
            </a:pPr>
            <a:r>
              <a:rPr lang="en-US" altLang="ko-KR" sz="1800" dirty="0" err="1"/>
              <a:t>int</a:t>
            </a:r>
            <a:r>
              <a:rPr lang="en-US" altLang="ko-KR" sz="1800" dirty="0"/>
              <a:t> update(String statement, Object parameter)</a:t>
            </a:r>
          </a:p>
          <a:p>
            <a:pPr marL="76200" indent="0">
              <a:buNone/>
            </a:pPr>
            <a:r>
              <a:rPr lang="en-US" altLang="ko-KR" sz="1800" dirty="0" err="1"/>
              <a:t>int</a:t>
            </a:r>
            <a:r>
              <a:rPr lang="en-US" altLang="ko-KR" sz="1800" dirty="0"/>
              <a:t> delete(String statement, Object parameter)</a:t>
            </a:r>
          </a:p>
          <a:p>
            <a:pPr marL="76200" indent="0">
              <a:buNone/>
            </a:pPr>
            <a:r>
              <a:rPr lang="en-US" altLang="ko-KR" sz="1800" dirty="0"/>
              <a:t>commit()</a:t>
            </a:r>
          </a:p>
          <a:p>
            <a:pPr marL="76200" indent="0">
              <a:buNone/>
            </a:pPr>
            <a:r>
              <a:rPr lang="en-US" altLang="ko-KR" sz="1800" dirty="0" err="1"/>
              <a:t>rolback</a:t>
            </a:r>
            <a:r>
              <a:rPr lang="en-US" altLang="ko-KR" sz="1800" dirty="0"/>
              <a:t>()</a:t>
            </a:r>
          </a:p>
          <a:p>
            <a:pPr marL="76200" indent="0">
              <a:buNone/>
            </a:pPr>
            <a:endParaRPr lang="ko-KR" altLang="en-US" sz="1800" dirty="0"/>
          </a:p>
        </p:txBody>
      </p:sp>
    </p:spTree>
    <p:extLst>
      <p:ext uri="{BB962C8B-B14F-4D97-AF65-F5344CB8AC3E}">
        <p14:creationId xmlns:p14="http://schemas.microsoft.com/office/powerpoint/2010/main" val="13532933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도메인 클래스</a:t>
            </a:r>
            <a:endParaRPr/>
          </a:p>
        </p:txBody>
      </p:sp>
      <p:sp>
        <p:nvSpPr>
          <p:cNvPr id="1173" name="Google Shape;1173;p13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레코드를 저장할 도메인 클래스 작성한다.</a:t>
            </a:r>
            <a:endParaRPr sz="1600"/>
          </a:p>
        </p:txBody>
      </p:sp>
      <p:sp>
        <p:nvSpPr>
          <p:cNvPr id="1174" name="Google Shape;1174;p133"/>
          <p:cNvSpPr/>
          <p:nvPr/>
        </p:nvSpPr>
        <p:spPr>
          <a:xfrm>
            <a:off x="770106" y="1432342"/>
            <a:ext cx="10515600" cy="5016758"/>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mybatis_01.vo;</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MemberVo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private String mid, mname, mpwd, mintro;</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MemberVo() {	}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MemberVo(String mid, String mname, String mpwd, String mintro)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super();</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this.mid = mid;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this.mname = mname;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this.mpwd = mpwd;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this.mintro = mintro;</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 getter , setter 메서드들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@Override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String toString()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return "MemberVo [mid=" + mid + ", mname=" + mname + ", mpwd=" + mpwd + ", mintro=" + mintro +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3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설정파일</a:t>
            </a:r>
            <a:endParaRPr/>
          </a:p>
        </p:txBody>
      </p:sp>
      <p:sp>
        <p:nvSpPr>
          <p:cNvPr id="1180" name="Google Shape;1180;p13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properties</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settings</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typeAliases</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typeHandlers</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objectFactory</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plugins</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environments</a:t>
            </a:r>
            <a:endParaRPr/>
          </a:p>
          <a:p>
            <a:pPr marL="685800" lvl="1" indent="-228600" algn="l" rtl="0">
              <a:lnSpc>
                <a:spcPct val="90000"/>
              </a:lnSpc>
              <a:spcBef>
                <a:spcPts val="500"/>
              </a:spcBef>
              <a:spcAft>
                <a:spcPts val="0"/>
              </a:spcAft>
              <a:buClr>
                <a:schemeClr val="dk1"/>
              </a:buClr>
              <a:buSzPts val="1600"/>
              <a:buChar char="•"/>
            </a:pPr>
            <a:r>
              <a:rPr lang="en-US" sz="1600"/>
              <a:t>environment</a:t>
            </a:r>
            <a:endParaRPr/>
          </a:p>
          <a:p>
            <a:pPr marL="1143000" lvl="2" indent="-228600" algn="l" rtl="0">
              <a:lnSpc>
                <a:spcPct val="90000"/>
              </a:lnSpc>
              <a:spcBef>
                <a:spcPts val="500"/>
              </a:spcBef>
              <a:spcAft>
                <a:spcPts val="0"/>
              </a:spcAft>
              <a:buClr>
                <a:schemeClr val="dk1"/>
              </a:buClr>
              <a:buSzPts val="1600"/>
              <a:buChar char="•"/>
            </a:pPr>
            <a:r>
              <a:rPr lang="en-US"/>
              <a:t>transactionManager</a:t>
            </a:r>
            <a:endParaRPr/>
          </a:p>
          <a:p>
            <a:pPr marL="1143000" lvl="2" indent="-228600" algn="l" rtl="0">
              <a:lnSpc>
                <a:spcPct val="90000"/>
              </a:lnSpc>
              <a:spcBef>
                <a:spcPts val="500"/>
              </a:spcBef>
              <a:spcAft>
                <a:spcPts val="0"/>
              </a:spcAft>
              <a:buClr>
                <a:schemeClr val="dk1"/>
              </a:buClr>
              <a:buSzPts val="1600"/>
              <a:buChar char="•"/>
            </a:pPr>
            <a:r>
              <a:rPr lang="en-US"/>
              <a:t>dataSource</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databaseIdProvider</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mappers</a:t>
            </a:r>
            <a:endParaRPr sz="1600"/>
          </a:p>
        </p:txBody>
      </p:sp>
    </p:spTree>
    <p:extLst>
      <p:ext uri="{BB962C8B-B14F-4D97-AF65-F5344CB8AC3E}">
        <p14:creationId xmlns:p14="http://schemas.microsoft.com/office/powerpoint/2010/main" val="36231195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3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설정파일</a:t>
            </a:r>
            <a:endParaRPr/>
          </a:p>
        </p:txBody>
      </p:sp>
      <p:sp>
        <p:nvSpPr>
          <p:cNvPr id="1180" name="Google Shape;1180;p134"/>
          <p:cNvSpPr txBox="1">
            <a:spLocks noGrp="1"/>
          </p:cNvSpPr>
          <p:nvPr>
            <p:ph type="body" idx="1"/>
          </p:nvPr>
        </p:nvSpPr>
        <p:spPr>
          <a:xfrm>
            <a:off x="838200" y="828675"/>
            <a:ext cx="10515600" cy="5186363"/>
          </a:xfrm>
          <a:prstGeom prst="rect">
            <a:avLst/>
          </a:prstGeom>
          <a:noFill/>
          <a:ln>
            <a:noFill/>
          </a:ln>
        </p:spPr>
        <p:txBody>
          <a:bodyPr spcFirstLastPara="1" wrap="square" lIns="91425" tIns="45700" rIns="91425" bIns="45700" anchor="t" anchorCtr="0">
            <a:noAutofit/>
          </a:bodyPr>
          <a:lstStyle/>
          <a:p>
            <a:pPr marL="0" lvl="0" indent="0">
              <a:spcBef>
                <a:spcPts val="0"/>
              </a:spcBef>
              <a:buSzPts val="1600"/>
              <a:buNone/>
            </a:pPr>
            <a:r>
              <a:rPr lang="en-US" sz="1600" dirty="0"/>
              <a:t>&lt;?xml version="1.0" encoding="UTF-8" ?&gt;</a:t>
            </a:r>
          </a:p>
          <a:p>
            <a:pPr marL="0" lvl="0" indent="0">
              <a:spcBef>
                <a:spcPts val="0"/>
              </a:spcBef>
              <a:buSzPts val="1600"/>
              <a:buNone/>
            </a:pPr>
            <a:r>
              <a:rPr lang="en-US" sz="1600" dirty="0"/>
              <a:t>&lt;!DOCTYPE configuration</a:t>
            </a:r>
          </a:p>
          <a:p>
            <a:pPr marL="0" lvl="0" indent="0">
              <a:spcBef>
                <a:spcPts val="0"/>
              </a:spcBef>
              <a:buSzPts val="1600"/>
              <a:buNone/>
            </a:pPr>
            <a:r>
              <a:rPr lang="en-US" sz="1600" dirty="0"/>
              <a:t>  PUBLIC "-//mybatis.org//DTD </a:t>
            </a:r>
            <a:r>
              <a:rPr lang="en-US" sz="1600" dirty="0" err="1"/>
              <a:t>Config</a:t>
            </a:r>
            <a:r>
              <a:rPr lang="en-US" sz="1600" dirty="0"/>
              <a:t> 3.0//EN"</a:t>
            </a:r>
          </a:p>
          <a:p>
            <a:pPr marL="0" lvl="0" indent="0">
              <a:spcBef>
                <a:spcPts val="0"/>
              </a:spcBef>
              <a:buSzPts val="1600"/>
              <a:buNone/>
            </a:pPr>
            <a:r>
              <a:rPr lang="en-US" sz="1600" dirty="0"/>
              <a:t>  "https://mybatis.org/</a:t>
            </a:r>
            <a:r>
              <a:rPr lang="en-US" sz="1600" dirty="0" err="1"/>
              <a:t>dtd</a:t>
            </a:r>
            <a:r>
              <a:rPr lang="en-US" sz="1600" dirty="0"/>
              <a:t>/mybatis-3-config.dtd"&gt;</a:t>
            </a:r>
          </a:p>
          <a:p>
            <a:pPr marL="0" lvl="0" indent="0">
              <a:spcBef>
                <a:spcPts val="0"/>
              </a:spcBef>
              <a:buSzPts val="1600"/>
              <a:buNone/>
            </a:pPr>
            <a:r>
              <a:rPr lang="en-US" sz="1600" dirty="0"/>
              <a:t>&lt;configuration&gt;</a:t>
            </a:r>
          </a:p>
          <a:p>
            <a:pPr marL="0" lvl="0" indent="0">
              <a:spcBef>
                <a:spcPts val="0"/>
              </a:spcBef>
              <a:buSzPts val="1600"/>
              <a:buNone/>
            </a:pPr>
            <a:r>
              <a:rPr lang="en-US" sz="1600" dirty="0"/>
              <a:t>  &lt;environments default="development"&gt;</a:t>
            </a:r>
          </a:p>
          <a:p>
            <a:pPr marL="0" lvl="0" indent="0">
              <a:spcBef>
                <a:spcPts val="0"/>
              </a:spcBef>
              <a:buSzPts val="1600"/>
              <a:buNone/>
            </a:pPr>
            <a:r>
              <a:rPr lang="en-US" sz="1600" dirty="0"/>
              <a:t>    &lt;environment id="development"&gt;</a:t>
            </a:r>
          </a:p>
          <a:p>
            <a:pPr marL="0" lvl="0" indent="0">
              <a:spcBef>
                <a:spcPts val="0"/>
              </a:spcBef>
              <a:buSzPts val="1600"/>
              <a:buNone/>
            </a:pPr>
            <a:r>
              <a:rPr lang="en-US" sz="1600" dirty="0"/>
              <a:t>      &lt;</a:t>
            </a:r>
            <a:r>
              <a:rPr lang="en-US" sz="1600" dirty="0" err="1"/>
              <a:t>transactionManager</a:t>
            </a:r>
            <a:r>
              <a:rPr lang="en-US" sz="1600" dirty="0"/>
              <a:t> type="JDBC"/&gt;</a:t>
            </a:r>
          </a:p>
          <a:p>
            <a:pPr marL="0" lvl="0" indent="0">
              <a:spcBef>
                <a:spcPts val="0"/>
              </a:spcBef>
              <a:buSzPts val="1600"/>
              <a:buNone/>
            </a:pPr>
            <a:r>
              <a:rPr lang="en-US" sz="1600" dirty="0"/>
              <a:t>      &lt;</a:t>
            </a:r>
            <a:r>
              <a:rPr lang="en-US" sz="1600" dirty="0" err="1"/>
              <a:t>dataSource</a:t>
            </a:r>
            <a:r>
              <a:rPr lang="en-US" sz="1600" dirty="0"/>
              <a:t> type="POOLED"&gt;</a:t>
            </a:r>
          </a:p>
          <a:p>
            <a:pPr marL="0" lvl="0" indent="0">
              <a:spcBef>
                <a:spcPts val="0"/>
              </a:spcBef>
              <a:buSzPts val="1600"/>
              <a:buNone/>
            </a:pPr>
            <a:r>
              <a:rPr lang="en-US" sz="1600" dirty="0"/>
              <a:t>        &lt;property name="driver" value="${driver}"/&gt;</a:t>
            </a:r>
          </a:p>
          <a:p>
            <a:pPr marL="0" lvl="0" indent="0">
              <a:spcBef>
                <a:spcPts val="0"/>
              </a:spcBef>
              <a:buSzPts val="1600"/>
              <a:buNone/>
            </a:pPr>
            <a:r>
              <a:rPr lang="en-US" sz="1600" dirty="0"/>
              <a:t>        &lt;property name="</a:t>
            </a:r>
            <a:r>
              <a:rPr lang="en-US" sz="1600" dirty="0" err="1"/>
              <a:t>url</a:t>
            </a:r>
            <a:r>
              <a:rPr lang="en-US" sz="1600" dirty="0"/>
              <a:t>" value="${</a:t>
            </a:r>
            <a:r>
              <a:rPr lang="en-US" sz="1600" dirty="0" err="1"/>
              <a:t>url</a:t>
            </a:r>
            <a:r>
              <a:rPr lang="en-US" sz="1600" dirty="0"/>
              <a:t>}"/&gt;</a:t>
            </a:r>
          </a:p>
          <a:p>
            <a:pPr marL="0" lvl="0" indent="0">
              <a:spcBef>
                <a:spcPts val="0"/>
              </a:spcBef>
              <a:buSzPts val="1600"/>
              <a:buNone/>
            </a:pPr>
            <a:r>
              <a:rPr lang="en-US" sz="1600" dirty="0"/>
              <a:t>        &lt;property name="username" value="${username}"/&gt;</a:t>
            </a:r>
          </a:p>
          <a:p>
            <a:pPr marL="0" lvl="0" indent="0">
              <a:spcBef>
                <a:spcPts val="0"/>
              </a:spcBef>
              <a:buSzPts val="1600"/>
              <a:buNone/>
            </a:pPr>
            <a:r>
              <a:rPr lang="en-US" sz="1600" dirty="0"/>
              <a:t>        &lt;property name="password" value="${password}"/&gt;</a:t>
            </a:r>
          </a:p>
          <a:p>
            <a:pPr marL="0" lvl="0" indent="0">
              <a:spcBef>
                <a:spcPts val="0"/>
              </a:spcBef>
              <a:buSzPts val="1600"/>
              <a:buNone/>
            </a:pPr>
            <a:r>
              <a:rPr lang="en-US" sz="1600" dirty="0"/>
              <a:t>      &lt;/</a:t>
            </a:r>
            <a:r>
              <a:rPr lang="en-US" sz="1600" dirty="0" err="1"/>
              <a:t>dataSource</a:t>
            </a:r>
            <a:r>
              <a:rPr lang="en-US" sz="1600" dirty="0"/>
              <a:t>&gt;</a:t>
            </a:r>
          </a:p>
          <a:p>
            <a:pPr marL="0" lvl="0" indent="0">
              <a:spcBef>
                <a:spcPts val="0"/>
              </a:spcBef>
              <a:buSzPts val="1600"/>
              <a:buNone/>
            </a:pPr>
            <a:r>
              <a:rPr lang="en-US" sz="1600" dirty="0"/>
              <a:t>    &lt;/environment&gt;</a:t>
            </a:r>
          </a:p>
          <a:p>
            <a:pPr marL="0" lvl="0" indent="0">
              <a:spcBef>
                <a:spcPts val="0"/>
              </a:spcBef>
              <a:buSzPts val="1600"/>
              <a:buNone/>
            </a:pPr>
            <a:r>
              <a:rPr lang="en-US" sz="1600" dirty="0"/>
              <a:t>  &lt;/environments&gt;</a:t>
            </a:r>
          </a:p>
          <a:p>
            <a:pPr marL="0" lvl="0" indent="0">
              <a:spcBef>
                <a:spcPts val="0"/>
              </a:spcBef>
              <a:buSzPts val="1600"/>
              <a:buNone/>
            </a:pPr>
            <a:r>
              <a:rPr lang="en-US" sz="1600" dirty="0"/>
              <a:t>  &lt;mappers&gt;</a:t>
            </a:r>
          </a:p>
          <a:p>
            <a:pPr marL="0" lvl="0" indent="0">
              <a:spcBef>
                <a:spcPts val="0"/>
              </a:spcBef>
              <a:buSzPts val="1600"/>
              <a:buNone/>
            </a:pPr>
            <a:r>
              <a:rPr lang="en-US" sz="1600" dirty="0"/>
              <a:t>    &lt;mapper resource="org/</a:t>
            </a:r>
            <a:r>
              <a:rPr lang="en-US" sz="1600" dirty="0" err="1"/>
              <a:t>mybatis</a:t>
            </a:r>
            <a:r>
              <a:rPr lang="en-US" sz="1600" dirty="0"/>
              <a:t>/example/BlogMapper.xml"/&gt;</a:t>
            </a:r>
          </a:p>
          <a:p>
            <a:pPr marL="0" lvl="0" indent="0">
              <a:spcBef>
                <a:spcPts val="0"/>
              </a:spcBef>
              <a:buSzPts val="1600"/>
              <a:buNone/>
            </a:pPr>
            <a:r>
              <a:rPr lang="en-US" sz="1600" dirty="0"/>
              <a:t>  &lt;/mappers&gt;</a:t>
            </a:r>
          </a:p>
          <a:p>
            <a:pPr marL="0" lvl="0" indent="0">
              <a:spcBef>
                <a:spcPts val="0"/>
              </a:spcBef>
              <a:buSzPts val="1600"/>
              <a:buNone/>
            </a:pPr>
            <a:r>
              <a:rPr lang="en-US" sz="1600" dirty="0"/>
              <a:t>&lt;/configuration&gt;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3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설정파일</a:t>
            </a:r>
            <a:endParaRPr/>
          </a:p>
        </p:txBody>
      </p:sp>
      <p:sp>
        <p:nvSpPr>
          <p:cNvPr id="1186" name="Google Shape;1186;p13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properties : 프로퍼티를 설정하여 다른 설정에서 참조할 수 있게 한다.</a:t>
            </a:r>
            <a:endParaRPr/>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datasource</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settings : 런타임시 마이바티스의 행위를 조정하기 위한 중요한 값들이다</a:t>
            </a:r>
            <a:endParaRPr/>
          </a:p>
          <a:p>
            <a:pPr marL="228600" marR="0" lvl="0" indent="-127000" algn="l" rtl="0">
              <a:lnSpc>
                <a:spcPct val="120000"/>
              </a:lnSpc>
              <a:spcBef>
                <a:spcPts val="1000"/>
              </a:spcBef>
              <a:spcAft>
                <a:spcPts val="0"/>
              </a:spcAft>
              <a:buClr>
                <a:srgbClr val="4BB0A0"/>
              </a:buClr>
              <a:buSzPts val="1600"/>
              <a:buFont typeface="Arial"/>
              <a:buNone/>
            </a:pPr>
            <a:endParaRPr sz="1600"/>
          </a:p>
        </p:txBody>
      </p:sp>
      <p:sp>
        <p:nvSpPr>
          <p:cNvPr id="1187" name="Google Shape;1187;p135"/>
          <p:cNvSpPr/>
          <p:nvPr/>
        </p:nvSpPr>
        <p:spPr>
          <a:xfrm>
            <a:off x="838199" y="1381328"/>
            <a:ext cx="10515599" cy="1077218"/>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&lt;properties resource="org/mybatis/example/config.properties"&gt;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name="username" value="dev_user"/&gt;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name="password" value="F2Fa3!33TYyg"/&gt;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&lt;/properties&gt;</a:t>
            </a:r>
            <a:endParaRPr/>
          </a:p>
        </p:txBody>
      </p:sp>
      <p:sp>
        <p:nvSpPr>
          <p:cNvPr id="1188" name="Google Shape;1188;p135"/>
          <p:cNvSpPr/>
          <p:nvPr/>
        </p:nvSpPr>
        <p:spPr>
          <a:xfrm>
            <a:off x="838199" y="3011199"/>
            <a:ext cx="10515599" cy="156966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&lt;dataSource type="POOLED"&gt;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name="driver" value="${driver}"/&gt;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name="url" value="${url}"/&gt;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name="username" value="${username}"/&gt;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&lt;property name="password" value="${password}"/&gt;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&lt;/dataSource&gt;</a:t>
            </a:r>
            <a:endParaRPr/>
          </a:p>
        </p:txBody>
      </p:sp>
      <p:sp>
        <p:nvSpPr>
          <p:cNvPr id="1189" name="Google Shape;1189;p135"/>
          <p:cNvSpPr/>
          <p:nvPr/>
        </p:nvSpPr>
        <p:spPr>
          <a:xfrm>
            <a:off x="838198" y="5133512"/>
            <a:ext cx="10515599" cy="1077218"/>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&lt;settings&gt;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&lt;setting name="cacheEnabled" value="true"/&gt;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&lt;setting name="lazyLoadingEnabled" value="true"/&gt;</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&lt;/settings&gt;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Java Project 생성</a:t>
            </a:r>
            <a:endParaRPr/>
          </a:p>
        </p:txBody>
      </p:sp>
      <p:sp>
        <p:nvSpPr>
          <p:cNvPr id="187" name="Google Shape;187;p1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Create a Java Project</a:t>
            </a:r>
            <a:endParaRPr/>
          </a:p>
          <a:p>
            <a:pPr marL="685800" lvl="1" indent="-228600" algn="l" rtl="0">
              <a:lnSpc>
                <a:spcPct val="90000"/>
              </a:lnSpc>
              <a:spcBef>
                <a:spcPts val="500"/>
              </a:spcBef>
              <a:spcAft>
                <a:spcPts val="0"/>
              </a:spcAft>
              <a:buClr>
                <a:schemeClr val="dk1"/>
              </a:buClr>
              <a:buSzPts val="1600"/>
              <a:buChar char="•"/>
            </a:pPr>
            <a:r>
              <a:rPr lang="en-US" sz="1600"/>
              <a:t>Project name: spring_01_di</a:t>
            </a:r>
            <a:endParaRPr/>
          </a:p>
          <a:p>
            <a:pPr marL="685800" lvl="1" indent="-228600" algn="l" rtl="0">
              <a:lnSpc>
                <a:spcPct val="90000"/>
              </a:lnSpc>
              <a:spcBef>
                <a:spcPts val="500"/>
              </a:spcBef>
              <a:spcAft>
                <a:spcPts val="0"/>
              </a:spcAft>
              <a:buClr>
                <a:schemeClr val="dk1"/>
              </a:buClr>
              <a:buSzPts val="1600"/>
              <a:buChar char="•"/>
            </a:pPr>
            <a:r>
              <a:rPr lang="en-US" sz="1600"/>
              <a:t>JRE: javaSE 1.8</a:t>
            </a:r>
            <a:endParaRPr sz="1600"/>
          </a:p>
        </p:txBody>
      </p:sp>
      <p:grpSp>
        <p:nvGrpSpPr>
          <p:cNvPr id="188" name="Google Shape;188;p14"/>
          <p:cNvGrpSpPr/>
          <p:nvPr/>
        </p:nvGrpSpPr>
        <p:grpSpPr>
          <a:xfrm>
            <a:off x="838200" y="2427514"/>
            <a:ext cx="9227470" cy="3318446"/>
            <a:chOff x="2557037" y="3429000"/>
            <a:chExt cx="9227470" cy="3318446"/>
          </a:xfrm>
        </p:grpSpPr>
        <p:pic>
          <p:nvPicPr>
            <p:cNvPr id="189" name="Google Shape;189;p14"/>
            <p:cNvPicPr preferRelativeResize="0"/>
            <p:nvPr/>
          </p:nvPicPr>
          <p:blipFill rotWithShape="1">
            <a:blip r:embed="rId3">
              <a:alphaModFix/>
            </a:blip>
            <a:srcRect/>
            <a:stretch/>
          </p:blipFill>
          <p:spPr>
            <a:xfrm>
              <a:off x="2557037" y="3429000"/>
              <a:ext cx="9227470" cy="3318446"/>
            </a:xfrm>
            <a:prstGeom prst="rect">
              <a:avLst/>
            </a:prstGeom>
            <a:noFill/>
            <a:ln w="9525" cap="flat" cmpd="sng">
              <a:solidFill>
                <a:schemeClr val="dk1"/>
              </a:solidFill>
              <a:prstDash val="solid"/>
              <a:round/>
              <a:headEnd type="none" w="sm" len="sm"/>
              <a:tailEnd type="none" w="sm" len="sm"/>
            </a:ln>
          </p:spPr>
        </p:pic>
        <p:sp>
          <p:nvSpPr>
            <p:cNvPr id="190" name="Google Shape;190;p14"/>
            <p:cNvSpPr/>
            <p:nvPr/>
          </p:nvSpPr>
          <p:spPr>
            <a:xfrm>
              <a:off x="2712027" y="4696691"/>
              <a:ext cx="1361209" cy="342900"/>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91" name="Google Shape;191;p14"/>
            <p:cNvSpPr/>
            <p:nvPr/>
          </p:nvSpPr>
          <p:spPr>
            <a:xfrm>
              <a:off x="5259531" y="4525241"/>
              <a:ext cx="1775114" cy="342900"/>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92" name="Google Shape;192;p14"/>
            <p:cNvSpPr/>
            <p:nvPr/>
          </p:nvSpPr>
          <p:spPr>
            <a:xfrm>
              <a:off x="8040831" y="5758296"/>
              <a:ext cx="1775114" cy="342900"/>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3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설정파일</a:t>
            </a:r>
            <a:endParaRPr/>
          </a:p>
        </p:txBody>
      </p:sp>
      <p:sp>
        <p:nvSpPr>
          <p:cNvPr id="1195" name="Google Shape;1195;p13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typeAliases : 타입 별칭은 자바 타입에 대한 짧은 이름이다</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p:txBody>
      </p:sp>
      <p:sp>
        <p:nvSpPr>
          <p:cNvPr id="1196" name="Google Shape;1196;p136"/>
          <p:cNvSpPr/>
          <p:nvPr/>
        </p:nvSpPr>
        <p:spPr>
          <a:xfrm>
            <a:off x="838199" y="1381328"/>
            <a:ext cx="10515599" cy="1077218"/>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&lt;typeAliases&gt;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&lt;typeAlias alias="Section" type="domain.blog.Section"/&gt;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&lt;typeAlias alias="Tag" type="domain.blog.Tag"/&gt;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&lt;/typeAliases&gt;</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3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매퍼파일</a:t>
            </a:r>
            <a:endParaRPr/>
          </a:p>
        </p:txBody>
      </p:sp>
      <p:sp>
        <p:nvSpPr>
          <p:cNvPr id="1202" name="Google Shape;1202;p13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사용되는 주요 태그이다.</a:t>
            </a:r>
            <a:endParaRPr/>
          </a:p>
          <a:p>
            <a:pPr marL="685800" lvl="1" indent="-228600" algn="l" rtl="0">
              <a:lnSpc>
                <a:spcPct val="90000"/>
              </a:lnSpc>
              <a:spcBef>
                <a:spcPts val="500"/>
              </a:spcBef>
              <a:spcAft>
                <a:spcPts val="0"/>
              </a:spcAft>
              <a:buClr>
                <a:schemeClr val="dk1"/>
              </a:buClr>
              <a:buSzPts val="1600"/>
              <a:buChar char="•"/>
            </a:pPr>
            <a:r>
              <a:rPr lang="en-US" sz="1600"/>
              <a:t>cache - 해당 네임스페이스을 위한 캐시 설정</a:t>
            </a:r>
            <a:endParaRPr/>
          </a:p>
          <a:p>
            <a:pPr marL="685800" lvl="1" indent="-228600" algn="l" rtl="0">
              <a:lnSpc>
                <a:spcPct val="90000"/>
              </a:lnSpc>
              <a:spcBef>
                <a:spcPts val="500"/>
              </a:spcBef>
              <a:spcAft>
                <a:spcPts val="0"/>
              </a:spcAft>
              <a:buClr>
                <a:schemeClr val="dk1"/>
              </a:buClr>
              <a:buSzPts val="1600"/>
              <a:buChar char="•"/>
            </a:pPr>
            <a:r>
              <a:rPr lang="en-US" sz="1600"/>
              <a:t>cache-ref - 다른 네임스페이스의 캐시 설정에 대한 참조</a:t>
            </a:r>
            <a:endParaRPr/>
          </a:p>
          <a:p>
            <a:pPr marL="685800" lvl="1" indent="-228600" algn="l" rtl="0">
              <a:lnSpc>
                <a:spcPct val="90000"/>
              </a:lnSpc>
              <a:spcBef>
                <a:spcPts val="500"/>
              </a:spcBef>
              <a:spcAft>
                <a:spcPts val="0"/>
              </a:spcAft>
              <a:buClr>
                <a:schemeClr val="dk1"/>
              </a:buClr>
              <a:buSzPts val="1600"/>
              <a:buChar char="•"/>
            </a:pPr>
            <a:r>
              <a:rPr lang="en-US" sz="1600"/>
              <a:t>resultMap - 데이터베이스 결과데이터를 객체에 로드하는 방법을 정의하는 엘리먼트</a:t>
            </a:r>
            <a:endParaRPr sz="1600"/>
          </a:p>
          <a:p>
            <a:pPr marL="685800" lvl="1" indent="-228600" algn="l" rtl="0">
              <a:lnSpc>
                <a:spcPct val="90000"/>
              </a:lnSpc>
              <a:spcBef>
                <a:spcPts val="500"/>
              </a:spcBef>
              <a:spcAft>
                <a:spcPts val="0"/>
              </a:spcAft>
              <a:buClr>
                <a:schemeClr val="dk1"/>
              </a:buClr>
              <a:buSzPts val="1600"/>
              <a:buChar char="•"/>
            </a:pPr>
            <a:r>
              <a:rPr lang="en-US" sz="1600"/>
              <a:t>sql - 다른 구문에서 재사용하기 위한 SQL 조각</a:t>
            </a:r>
            <a:endParaRPr/>
          </a:p>
          <a:p>
            <a:pPr marL="685800" lvl="1" indent="-228600" algn="l" rtl="0">
              <a:lnSpc>
                <a:spcPct val="90000"/>
              </a:lnSpc>
              <a:spcBef>
                <a:spcPts val="500"/>
              </a:spcBef>
              <a:spcAft>
                <a:spcPts val="0"/>
              </a:spcAft>
              <a:buClr>
                <a:schemeClr val="dk1"/>
              </a:buClr>
              <a:buSzPts val="1600"/>
              <a:buChar char="•"/>
            </a:pPr>
            <a:r>
              <a:rPr lang="en-US" sz="1600"/>
              <a:t>insert - 매핑된 INSERT 구문.</a:t>
            </a:r>
            <a:endParaRPr/>
          </a:p>
          <a:p>
            <a:pPr marL="685800" lvl="1" indent="-228600" algn="l" rtl="0">
              <a:lnSpc>
                <a:spcPct val="90000"/>
              </a:lnSpc>
              <a:spcBef>
                <a:spcPts val="500"/>
              </a:spcBef>
              <a:spcAft>
                <a:spcPts val="0"/>
              </a:spcAft>
              <a:buClr>
                <a:schemeClr val="dk1"/>
              </a:buClr>
              <a:buSzPts val="1600"/>
              <a:buChar char="•"/>
            </a:pPr>
            <a:r>
              <a:rPr lang="en-US" sz="1600"/>
              <a:t>update - 매핑된 UPDATE 구문.</a:t>
            </a:r>
            <a:endParaRPr/>
          </a:p>
          <a:p>
            <a:pPr marL="685800" lvl="1" indent="-228600" algn="l" rtl="0">
              <a:lnSpc>
                <a:spcPct val="90000"/>
              </a:lnSpc>
              <a:spcBef>
                <a:spcPts val="500"/>
              </a:spcBef>
              <a:spcAft>
                <a:spcPts val="0"/>
              </a:spcAft>
              <a:buClr>
                <a:schemeClr val="dk1"/>
              </a:buClr>
              <a:buSzPts val="1600"/>
              <a:buChar char="•"/>
            </a:pPr>
            <a:r>
              <a:rPr lang="en-US" sz="1600"/>
              <a:t>delete - 매핑된 DELEETE 구문.</a:t>
            </a:r>
            <a:endParaRPr/>
          </a:p>
          <a:p>
            <a:pPr marL="685800" lvl="1" indent="-228600" algn="l" rtl="0">
              <a:lnSpc>
                <a:spcPct val="90000"/>
              </a:lnSpc>
              <a:spcBef>
                <a:spcPts val="500"/>
              </a:spcBef>
              <a:spcAft>
                <a:spcPts val="0"/>
              </a:spcAft>
              <a:buClr>
                <a:schemeClr val="dk1"/>
              </a:buClr>
              <a:buSzPts val="1600"/>
              <a:buChar char="•"/>
            </a:pPr>
            <a:r>
              <a:rPr lang="en-US" sz="1600"/>
              <a:t>select - 매핑된 SELECT 구문.</a:t>
            </a:r>
            <a:endParaRPr sz="16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3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매퍼파일</a:t>
            </a:r>
            <a:endParaRPr/>
          </a:p>
        </p:txBody>
      </p:sp>
      <p:sp>
        <p:nvSpPr>
          <p:cNvPr id="1208" name="Google Shape;1208;p13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&lt;select&gt; : 가장 흔히 사용할 엘리먼트이다. 데이터베이스에서 데이터를 가져온다. </a:t>
            </a:r>
            <a:endParaRPr/>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r>
              <a:rPr lang="en-US" sz="1600"/>
              <a:t>int타입의 파라미터를 가진다. 그리고 결과 데이터는 HashMap 에 저장된다. #{id}는 파라미터값으로 대체되는 부분이다.</a:t>
            </a:r>
            <a:endParaRPr/>
          </a:p>
          <a:p>
            <a:pPr marL="0" lvl="0" indent="0" algn="l" rtl="0">
              <a:lnSpc>
                <a:spcPct val="120000"/>
              </a:lnSpc>
              <a:spcBef>
                <a:spcPts val="1000"/>
              </a:spcBef>
              <a:spcAft>
                <a:spcPts val="0"/>
              </a:spcAft>
              <a:buSzPts val="1600"/>
              <a:buNone/>
            </a:pPr>
            <a:r>
              <a:rPr lang="en-US" sz="1600"/>
              <a:t>주요 속성</a:t>
            </a:r>
            <a:endParaRPr sz="1600"/>
          </a:p>
          <a:p>
            <a:pPr marL="457200" lvl="1" indent="0" algn="l" rtl="0">
              <a:lnSpc>
                <a:spcPct val="90000"/>
              </a:lnSpc>
              <a:spcBef>
                <a:spcPts val="500"/>
              </a:spcBef>
              <a:spcAft>
                <a:spcPts val="0"/>
              </a:spcAft>
              <a:buClr>
                <a:schemeClr val="dk1"/>
              </a:buClr>
              <a:buSzPts val="1600"/>
              <a:buNone/>
            </a:pPr>
            <a:r>
              <a:rPr lang="en-US" sz="1600"/>
              <a:t>id : 구문을 찾을 때 사용하는 구분자</a:t>
            </a:r>
            <a:endParaRPr sz="1600"/>
          </a:p>
          <a:p>
            <a:pPr marL="457200" lvl="1" indent="0" algn="l" rtl="0">
              <a:lnSpc>
                <a:spcPct val="90000"/>
              </a:lnSpc>
              <a:spcBef>
                <a:spcPts val="500"/>
              </a:spcBef>
              <a:spcAft>
                <a:spcPts val="0"/>
              </a:spcAft>
              <a:buClr>
                <a:schemeClr val="dk1"/>
              </a:buClr>
              <a:buSzPts val="1600"/>
              <a:buNone/>
            </a:pPr>
            <a:r>
              <a:rPr lang="en-US" sz="1600"/>
              <a:t>parameterType : 구문에 전달될 파라미터의 클래스 전체명이나 별명</a:t>
            </a:r>
            <a:endParaRPr sz="1600"/>
          </a:p>
          <a:p>
            <a:pPr marL="457200" lvl="1" indent="0" algn="l" rtl="0">
              <a:lnSpc>
                <a:spcPct val="90000"/>
              </a:lnSpc>
              <a:spcBef>
                <a:spcPts val="500"/>
              </a:spcBef>
              <a:spcAft>
                <a:spcPts val="0"/>
              </a:spcAft>
              <a:buClr>
                <a:schemeClr val="dk1"/>
              </a:buClr>
              <a:buSzPts val="1600"/>
              <a:buNone/>
            </a:pPr>
            <a:r>
              <a:rPr lang="en-US" sz="1600"/>
              <a:t>resultType : 구문에 의해 반환되는 클래스명이나 별명</a:t>
            </a:r>
            <a:endParaRPr sz="1600"/>
          </a:p>
          <a:p>
            <a:pPr marL="457200" lvl="1" indent="0" algn="l" rtl="0">
              <a:lnSpc>
                <a:spcPct val="90000"/>
              </a:lnSpc>
              <a:spcBef>
                <a:spcPts val="500"/>
              </a:spcBef>
              <a:spcAft>
                <a:spcPts val="0"/>
              </a:spcAft>
              <a:buClr>
                <a:schemeClr val="dk1"/>
              </a:buClr>
              <a:buSzPts val="1600"/>
              <a:buNone/>
            </a:pPr>
            <a:r>
              <a:rPr lang="en-US" sz="1600"/>
              <a:t>resultMap : 외부 resultMap의 참조값</a:t>
            </a:r>
            <a:endParaRPr sz="1600"/>
          </a:p>
        </p:txBody>
      </p:sp>
      <p:sp>
        <p:nvSpPr>
          <p:cNvPr id="1209" name="Google Shape;1209;p138"/>
          <p:cNvSpPr/>
          <p:nvPr/>
        </p:nvSpPr>
        <p:spPr>
          <a:xfrm>
            <a:off x="838199" y="1410512"/>
            <a:ext cx="10515599" cy="92333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&lt;select id="selectPerson" parameterType="int" resultType="hashmap"&gt;</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SELECT * FROM PERSON WHERE ID = #{id}</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&lt;/select&gt;</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3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매퍼파일</a:t>
            </a:r>
            <a:endParaRPr/>
          </a:p>
        </p:txBody>
      </p:sp>
      <p:sp>
        <p:nvSpPr>
          <p:cNvPr id="1215" name="Google Shape;1215;p13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&lt;insert&gt;,&lt;update&gt;,&lt;delete&gt; :등록,수정,삭제용 태그이다</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0" lvl="0" indent="0" algn="l" rtl="0">
              <a:lnSpc>
                <a:spcPct val="120000"/>
              </a:lnSpc>
              <a:spcBef>
                <a:spcPts val="1000"/>
              </a:spcBef>
              <a:spcAft>
                <a:spcPts val="0"/>
              </a:spcAft>
              <a:buSzPts val="1600"/>
              <a:buNone/>
            </a:pPr>
            <a:endParaRPr sz="1600"/>
          </a:p>
        </p:txBody>
      </p:sp>
      <p:sp>
        <p:nvSpPr>
          <p:cNvPr id="1216" name="Google Shape;1216;p139"/>
          <p:cNvSpPr/>
          <p:nvPr/>
        </p:nvSpPr>
        <p:spPr>
          <a:xfrm>
            <a:off x="838200" y="1446023"/>
            <a:ext cx="4846466" cy="353943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&lt;insert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id="insertAuthor"</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parameterType="domain.blog.Author"</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keyProperty=""</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keyColumn=""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useGeneratedKeys=""&gt;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&lt;update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id="updateAuthor"</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parameterType="domain.blog.Author"&gt;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&lt;delete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id="deleteAuthor"</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parameterType="domain.blog.Author"&gt;</a:t>
            </a:r>
            <a:endParaRPr sz="1600">
              <a:solidFill>
                <a:schemeClr val="dk1"/>
              </a:solidFill>
              <a:latin typeface="Malgun Gothic"/>
              <a:ea typeface="Malgun Gothic"/>
              <a:cs typeface="Malgun Gothic"/>
              <a:sym typeface="Malgun Gothic"/>
            </a:endParaRPr>
          </a:p>
        </p:txBody>
      </p:sp>
      <p:sp>
        <p:nvSpPr>
          <p:cNvPr id="1217" name="Google Shape;1217;p139"/>
          <p:cNvSpPr/>
          <p:nvPr/>
        </p:nvSpPr>
        <p:spPr>
          <a:xfrm>
            <a:off x="5805995" y="1446023"/>
            <a:ext cx="606344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주요 속성</a:t>
            </a:r>
            <a:endParaRPr sz="1600">
              <a:solidFill>
                <a:schemeClr val="dk1"/>
              </a:solidFill>
              <a:latin typeface="Malgun Gothic"/>
              <a:ea typeface="Malgun Gothic"/>
              <a:cs typeface="Malgun Gothic"/>
              <a:sym typeface="Malgun Gothic"/>
            </a:endParaRPr>
          </a:p>
          <a:p>
            <a:pPr marL="457200" marR="0" lvl="1" indent="0" algn="l" rtl="0">
              <a:spcBef>
                <a:spcPts val="0"/>
              </a:spcBef>
              <a:spcAft>
                <a:spcPts val="0"/>
              </a:spcAft>
              <a:buNone/>
            </a:pPr>
            <a:r>
              <a:rPr lang="en-US" sz="1600" b="0" i="0" u="none" strike="noStrike" cap="none">
                <a:solidFill>
                  <a:schemeClr val="dk1"/>
                </a:solidFill>
                <a:latin typeface="Malgun Gothic"/>
                <a:ea typeface="Malgun Gothic"/>
                <a:cs typeface="Malgun Gothic"/>
                <a:sym typeface="Malgun Gothic"/>
              </a:rPr>
              <a:t>id : 구문을 찾을 때 사용하는 구분자</a:t>
            </a:r>
            <a:endParaRPr sz="1600" b="0" i="0" u="none" strike="noStrike" cap="none">
              <a:solidFill>
                <a:schemeClr val="dk1"/>
              </a:solidFill>
              <a:latin typeface="Malgun Gothic"/>
              <a:ea typeface="Malgun Gothic"/>
              <a:cs typeface="Malgun Gothic"/>
              <a:sym typeface="Malgun Gothic"/>
            </a:endParaRPr>
          </a:p>
          <a:p>
            <a:pPr marL="457200" marR="0" lvl="1" indent="0" algn="l" rtl="0">
              <a:spcBef>
                <a:spcPts val="0"/>
              </a:spcBef>
              <a:spcAft>
                <a:spcPts val="0"/>
              </a:spcAft>
              <a:buNone/>
            </a:pPr>
            <a:r>
              <a:rPr lang="en-US" sz="1600" b="0" i="0" u="none" strike="noStrike" cap="none">
                <a:solidFill>
                  <a:schemeClr val="dk1"/>
                </a:solidFill>
                <a:latin typeface="Malgun Gothic"/>
                <a:ea typeface="Malgun Gothic"/>
                <a:cs typeface="Malgun Gothic"/>
                <a:sym typeface="Malgun Gothic"/>
              </a:rPr>
              <a:t>parameterType : 구문에 전달될 파라미터의 클래스 전체명이나 별명</a:t>
            </a:r>
            <a:endParaRPr sz="1600" b="0" i="0" u="none" strike="noStrike" cap="none">
              <a:solidFill>
                <a:schemeClr val="dk1"/>
              </a:solidFill>
              <a:latin typeface="Malgun Gothic"/>
              <a:ea typeface="Malgun Gothic"/>
              <a:cs typeface="Malgun Gothic"/>
              <a:sym typeface="Malgun Gothic"/>
            </a:endParaRPr>
          </a:p>
          <a:p>
            <a:pPr marL="457200" marR="0" lvl="1" indent="0" algn="l" rtl="0">
              <a:spcBef>
                <a:spcPts val="0"/>
              </a:spcBef>
              <a:spcAft>
                <a:spcPts val="0"/>
              </a:spcAft>
              <a:buNone/>
            </a:pPr>
            <a:r>
              <a:rPr lang="en-US" sz="1600" b="0" i="0" u="none" strike="noStrike" cap="none">
                <a:solidFill>
                  <a:schemeClr val="dk1"/>
                </a:solidFill>
                <a:latin typeface="Malgun Gothic"/>
                <a:ea typeface="Malgun Gothic"/>
                <a:cs typeface="Malgun Gothic"/>
                <a:sym typeface="Malgun Gothic"/>
              </a:rPr>
              <a:t>resultType : 구문에 의해 반환되는 클래스명이나 별명</a:t>
            </a:r>
            <a:endParaRPr sz="1600" b="0" i="0" u="none" strike="noStrike" cap="none">
              <a:solidFill>
                <a:schemeClr val="dk1"/>
              </a:solidFill>
              <a:latin typeface="Malgun Gothic"/>
              <a:ea typeface="Malgun Gothic"/>
              <a:cs typeface="Malgun Gothic"/>
              <a:sym typeface="Malgun Gothic"/>
            </a:endParaRPr>
          </a:p>
          <a:p>
            <a:pPr marL="457200" marR="0" lvl="1" indent="0" algn="l" rtl="0">
              <a:spcBef>
                <a:spcPts val="0"/>
              </a:spcBef>
              <a:spcAft>
                <a:spcPts val="0"/>
              </a:spcAft>
              <a:buNone/>
            </a:pPr>
            <a:r>
              <a:rPr lang="en-US" sz="1600" b="0" i="0" u="none" strike="noStrike" cap="none">
                <a:solidFill>
                  <a:schemeClr val="dk1"/>
                </a:solidFill>
                <a:latin typeface="Malgun Gothic"/>
                <a:ea typeface="Malgun Gothic"/>
                <a:cs typeface="Malgun Gothic"/>
                <a:sym typeface="Malgun Gothic"/>
              </a:rPr>
              <a:t>resultMap : 외부 resultMap의 참조값</a:t>
            </a:r>
            <a:endParaRPr sz="16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4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동적 SQL</a:t>
            </a:r>
            <a:endParaRPr/>
          </a:p>
        </p:txBody>
      </p:sp>
      <p:sp>
        <p:nvSpPr>
          <p:cNvPr id="1223" name="Google Shape;1223;p14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마이바티스의 가장 강력한 기능 중 하나는 동적 SQL을 처리하는 방법이다. 동적으로 SQL 을 구성하는 것은 힘든 작업이다.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지원 구문은 if, choose, trim, foreach이다.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if - 가장 공통적으로 많이 사용한다. title값이 없으면 state값이 'ACTIVE'이 모든 값을 추출한다.</a:t>
            </a:r>
            <a:endParaRPr/>
          </a:p>
          <a:p>
            <a:pPr marL="228600" marR="0" lvl="0" indent="-127000" algn="l" rtl="0">
              <a:lnSpc>
                <a:spcPct val="120000"/>
              </a:lnSpc>
              <a:spcBef>
                <a:spcPts val="1000"/>
              </a:spcBef>
              <a:spcAft>
                <a:spcPts val="0"/>
              </a:spcAft>
              <a:buClr>
                <a:srgbClr val="4BB0A0"/>
              </a:buClr>
              <a:buSzPts val="1600"/>
              <a:buFont typeface="Arial"/>
              <a:buNone/>
            </a:pPr>
            <a:endParaRPr sz="1600"/>
          </a:p>
        </p:txBody>
      </p:sp>
      <p:sp>
        <p:nvSpPr>
          <p:cNvPr id="1224" name="Google Shape;1224;p140"/>
          <p:cNvSpPr/>
          <p:nvPr/>
        </p:nvSpPr>
        <p:spPr>
          <a:xfrm>
            <a:off x="838200" y="2503503"/>
            <a:ext cx="10515600" cy="156966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 id="findActiveBlogLike" resultType="Blog"&gt;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SELECT * FROM BLOG WHERE state = ‘ACTIVE’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 test="title != null"&gt;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AND title like #{title}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&lt;/select&gt;</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4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동적 SQL</a:t>
            </a:r>
            <a:endParaRPr/>
          </a:p>
        </p:txBody>
      </p:sp>
      <p:sp>
        <p:nvSpPr>
          <p:cNvPr id="1230" name="Google Shape;1230;p14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choose, when, otherwise : 다중 분기분을 지원하는 구문이다.</a:t>
            </a:r>
            <a:endParaRPr sz="1600"/>
          </a:p>
        </p:txBody>
      </p:sp>
      <p:sp>
        <p:nvSpPr>
          <p:cNvPr id="1231" name="Google Shape;1231;p141"/>
          <p:cNvSpPr/>
          <p:nvPr/>
        </p:nvSpPr>
        <p:spPr>
          <a:xfrm>
            <a:off x="838199" y="1367161"/>
            <a:ext cx="10515599" cy="3785652"/>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 id="findActiveBlogLike"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resultType="Blog"&gt;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SELECT * FROM BLOG WHERE state = ‘ACTIVE’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&lt;choose&gt;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&lt;when test="title != null"&gt;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AND title like #{title}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&lt;/when&gt;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&lt;when test="author != null and author.name != null"&gt;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AND author_name like #{author.name}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&lt;/when&gt;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&lt;otherwise&gt;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AND featured = 1</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&lt;/otherwise&gt;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&lt;/choose&gt;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&lt;/select&gt;</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4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동적 SQL</a:t>
            </a:r>
            <a:endParaRPr/>
          </a:p>
        </p:txBody>
      </p:sp>
      <p:sp>
        <p:nvSpPr>
          <p:cNvPr id="1237" name="Google Shape;1237;p14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trim, where, set : 분기문에 따라 구문오류가 발생할 경우 구문오류 방지하기 위한 기능 제공한다. 아래코드에서 state값이 없고 title값이 있으면 WHERE AND title like ... 이러한 문장이 만들어진다. WHERE 다음에 바로 AND 오게 되면 구문 오류이다. &lt;where&gt; AND나 OR로 시작하게 되면 AND나 OR를 삭제해준다.</a:t>
            </a:r>
            <a:endParaRPr sz="1600"/>
          </a:p>
        </p:txBody>
      </p:sp>
      <p:sp>
        <p:nvSpPr>
          <p:cNvPr id="1238" name="Google Shape;1238;p142"/>
          <p:cNvSpPr/>
          <p:nvPr/>
        </p:nvSpPr>
        <p:spPr>
          <a:xfrm>
            <a:off x="601464" y="1991815"/>
            <a:ext cx="5109839" cy="353943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 id="findActiveBlogLike"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resultType="Blog"&gt;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SELECT * FROM BLOG</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r>
              <a:rPr lang="en-US" sz="1600" b="1">
                <a:solidFill>
                  <a:schemeClr val="dk1"/>
                </a:solidFill>
                <a:latin typeface="Malgun Gothic"/>
                <a:ea typeface="Malgun Gothic"/>
                <a:cs typeface="Malgun Gothic"/>
                <a:sym typeface="Malgun Gothic"/>
              </a:rPr>
              <a:t>WHERE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 test="state != null"&gt;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state = #{state}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 test="title != null"&gt;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r>
              <a:rPr lang="en-US" sz="1600" b="1">
                <a:solidFill>
                  <a:schemeClr val="dk1"/>
                </a:solidFill>
                <a:latin typeface="Malgun Gothic"/>
                <a:ea typeface="Malgun Gothic"/>
                <a:cs typeface="Malgun Gothic"/>
                <a:sym typeface="Malgun Gothic"/>
              </a:rPr>
              <a:t>AND</a:t>
            </a:r>
            <a:r>
              <a:rPr lang="en-US" sz="1600">
                <a:solidFill>
                  <a:schemeClr val="dk1"/>
                </a:solidFill>
                <a:latin typeface="Malgun Gothic"/>
                <a:ea typeface="Malgun Gothic"/>
                <a:cs typeface="Malgun Gothic"/>
                <a:sym typeface="Malgun Gothic"/>
              </a:rPr>
              <a:t> title like #{title}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 test="author != null and author.name != null"&gt;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r>
              <a:rPr lang="en-US" sz="1600" b="1">
                <a:solidFill>
                  <a:schemeClr val="dk1"/>
                </a:solidFill>
                <a:latin typeface="Malgun Gothic"/>
                <a:ea typeface="Malgun Gothic"/>
                <a:cs typeface="Malgun Gothic"/>
                <a:sym typeface="Malgun Gothic"/>
              </a:rPr>
              <a:t>AND</a:t>
            </a:r>
            <a:r>
              <a:rPr lang="en-US" sz="1600">
                <a:solidFill>
                  <a:schemeClr val="dk1"/>
                </a:solidFill>
                <a:latin typeface="Malgun Gothic"/>
                <a:ea typeface="Malgun Gothic"/>
                <a:cs typeface="Malgun Gothic"/>
                <a:sym typeface="Malgun Gothic"/>
              </a:rPr>
              <a:t> author_name like #{author.name}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&lt;/select&gt;</a:t>
            </a:r>
            <a:endParaRPr/>
          </a:p>
        </p:txBody>
      </p:sp>
      <p:sp>
        <p:nvSpPr>
          <p:cNvPr id="1239" name="Google Shape;1239;p142"/>
          <p:cNvSpPr/>
          <p:nvPr/>
        </p:nvSpPr>
        <p:spPr>
          <a:xfrm>
            <a:off x="6479961" y="1991815"/>
            <a:ext cx="5199355" cy="3785652"/>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 id="findActiveBlogLike"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resultType="Blog"&gt;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SELECT * FROM BLOG</a:t>
            </a:r>
            <a:endParaRPr/>
          </a:p>
          <a:p>
            <a:pPr marL="0" marR="0" lvl="0" indent="0" algn="l" rtl="0">
              <a:spcBef>
                <a:spcPts val="0"/>
              </a:spcBef>
              <a:spcAft>
                <a:spcPts val="0"/>
              </a:spcAft>
              <a:buNone/>
            </a:pPr>
            <a:r>
              <a:rPr lang="en-US" sz="1600" b="1">
                <a:solidFill>
                  <a:schemeClr val="dk1"/>
                </a:solidFill>
                <a:latin typeface="Malgun Gothic"/>
                <a:ea typeface="Malgun Gothic"/>
                <a:cs typeface="Malgun Gothic"/>
                <a:sym typeface="Malgun Gothic"/>
              </a:rPr>
              <a:t>  &lt;where&gt;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 test="state != null"&gt;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state = #{state}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 test="title != null"&gt;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r>
              <a:rPr lang="en-US" sz="1600" b="1">
                <a:solidFill>
                  <a:schemeClr val="dk1"/>
                </a:solidFill>
                <a:latin typeface="Malgun Gothic"/>
                <a:ea typeface="Malgun Gothic"/>
                <a:cs typeface="Malgun Gothic"/>
                <a:sym typeface="Malgun Gothic"/>
              </a:rPr>
              <a:t>AND</a:t>
            </a:r>
            <a:r>
              <a:rPr lang="en-US" sz="1600">
                <a:solidFill>
                  <a:schemeClr val="dk1"/>
                </a:solidFill>
                <a:latin typeface="Malgun Gothic"/>
                <a:ea typeface="Malgun Gothic"/>
                <a:cs typeface="Malgun Gothic"/>
                <a:sym typeface="Malgun Gothic"/>
              </a:rPr>
              <a:t> title like #{title}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 test="author != null and author.name != null"&gt;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r>
              <a:rPr lang="en-US" sz="1600" b="1">
                <a:solidFill>
                  <a:schemeClr val="dk1"/>
                </a:solidFill>
                <a:latin typeface="Malgun Gothic"/>
                <a:ea typeface="Malgun Gothic"/>
                <a:cs typeface="Malgun Gothic"/>
                <a:sym typeface="Malgun Gothic"/>
              </a:rPr>
              <a:t>AND</a:t>
            </a:r>
            <a:r>
              <a:rPr lang="en-US" sz="1600">
                <a:solidFill>
                  <a:schemeClr val="dk1"/>
                </a:solidFill>
                <a:latin typeface="Malgun Gothic"/>
                <a:ea typeface="Malgun Gothic"/>
                <a:cs typeface="Malgun Gothic"/>
                <a:sym typeface="Malgun Gothic"/>
              </a:rPr>
              <a:t> author_name like #{author.name}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&lt;/if&gt;</a:t>
            </a:r>
            <a:endParaRPr/>
          </a:p>
          <a:p>
            <a:pPr marL="0" marR="0" lvl="0" indent="0" algn="l" rtl="0">
              <a:spcBef>
                <a:spcPts val="0"/>
              </a:spcBef>
              <a:spcAft>
                <a:spcPts val="0"/>
              </a:spcAft>
              <a:buNone/>
            </a:pPr>
            <a:r>
              <a:rPr lang="en-US" sz="1600" b="1">
                <a:solidFill>
                  <a:schemeClr val="dk1"/>
                </a:solidFill>
                <a:latin typeface="Malgun Gothic"/>
                <a:ea typeface="Malgun Gothic"/>
                <a:cs typeface="Malgun Gothic"/>
                <a:sym typeface="Malgun Gothic"/>
              </a:rPr>
              <a:t>  &lt;/where&gt;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&lt;/select&gt;</a:t>
            </a:r>
            <a:endParaRPr/>
          </a:p>
        </p:txBody>
      </p:sp>
      <p:sp>
        <p:nvSpPr>
          <p:cNvPr id="1240" name="Google Shape;1240;p142"/>
          <p:cNvSpPr/>
          <p:nvPr/>
        </p:nvSpPr>
        <p:spPr>
          <a:xfrm>
            <a:off x="5896624" y="3423002"/>
            <a:ext cx="487532" cy="46163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241" name="Google Shape;1241;p142"/>
          <p:cNvSpPr/>
          <p:nvPr/>
        </p:nvSpPr>
        <p:spPr>
          <a:xfrm>
            <a:off x="601464" y="5771055"/>
            <a:ext cx="5295160" cy="830997"/>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&lt;trim prefix="WHERE" prefixOverrides="AND |OR "&gt;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&lt;/trim&gt;</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4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동적 SQL</a:t>
            </a:r>
            <a:endParaRPr/>
          </a:p>
        </p:txBody>
      </p:sp>
      <p:sp>
        <p:nvSpPr>
          <p:cNvPr id="1247" name="Google Shape;1247;p14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&lt;set&gt; : &lt;update&gt;에서 update하고자 하는 칼럼을 동적으로 포함시키는 태그이다.</a:t>
            </a:r>
            <a:endParaRPr sz="1600"/>
          </a:p>
        </p:txBody>
      </p:sp>
      <p:sp>
        <p:nvSpPr>
          <p:cNvPr id="1248" name="Google Shape;1248;p143"/>
          <p:cNvSpPr/>
          <p:nvPr/>
        </p:nvSpPr>
        <p:spPr>
          <a:xfrm>
            <a:off x="838200" y="1402672"/>
            <a:ext cx="10515600" cy="2246769"/>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&lt;update id="updateAuthorIfNecessary"&gt;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update Author</a:t>
            </a:r>
            <a:endParaRPr sz="14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&lt;set&gt;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&lt;if test="username != null"&gt;username=#{username},&lt;/if&gt;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&lt;if test="password != null"&gt;password=#{password},&lt;/if&gt;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&lt;if test="email != null"&gt;email=#{email},&lt;/if&gt;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&lt;if test="bio != null"&gt;bio=#{bio}&lt;/if&gt;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&lt;/set&gt;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where id=#{id}</a:t>
            </a:r>
            <a:endParaRPr sz="14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&lt;/update&gt;</a:t>
            </a:r>
            <a:endParaRPr sz="1400">
              <a:solidFill>
                <a:schemeClr val="dk1"/>
              </a:solidFill>
              <a:latin typeface="Malgun Gothic"/>
              <a:ea typeface="Malgun Gothic"/>
              <a:cs typeface="Malgun Gothic"/>
              <a:sym typeface="Malgun Gothic"/>
            </a:endParaRPr>
          </a:p>
        </p:txBody>
      </p:sp>
      <p:sp>
        <p:nvSpPr>
          <p:cNvPr id="1249" name="Google Shape;1249;p143"/>
          <p:cNvSpPr/>
          <p:nvPr/>
        </p:nvSpPr>
        <p:spPr>
          <a:xfrm>
            <a:off x="838200" y="3935653"/>
            <a:ext cx="10515600" cy="830997"/>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&lt;trim prefix="SET" suffixOverrides=","&gt;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&lt;/trim&gt;</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4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동적 SQL</a:t>
            </a:r>
            <a:endParaRPr/>
          </a:p>
        </p:txBody>
      </p:sp>
      <p:sp>
        <p:nvSpPr>
          <p:cNvPr id="1255" name="Google Shape;1255;p14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&lt;foreach&gt; : collection에 대해 반복처리 해준다. 종종 IN 조건을 사용하기도 한다.  내부에서 사용하는 item은 항목값을 저장하는 변수이고 index는 순서값을 저장하는 변수이다.</a:t>
            </a:r>
            <a:endParaRPr sz="1600"/>
          </a:p>
        </p:txBody>
      </p:sp>
      <p:sp>
        <p:nvSpPr>
          <p:cNvPr id="1256" name="Google Shape;1256;p144"/>
          <p:cNvSpPr/>
          <p:nvPr/>
        </p:nvSpPr>
        <p:spPr>
          <a:xfrm>
            <a:off x="838200" y="1734476"/>
            <a:ext cx="10515599" cy="255454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 id="selectPostIn" resultType="domain.blog.Post"&gt;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SELECT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FROM POST P</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&lt;where&gt;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&lt;foreach item="item" index="index" collection="list"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open="ID in (" separator="," close=")" nullable="true"&gt;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#{item}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&lt;/foreach&gt;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&lt;/where&gt;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&lt;/select&gt;</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4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매퍼파일</a:t>
            </a:r>
            <a:endParaRPr/>
          </a:p>
        </p:txBody>
      </p:sp>
      <p:sp>
        <p:nvSpPr>
          <p:cNvPr id="1262" name="Google Shape;1262;p14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263" name="Google Shape;1263;p145"/>
          <p:cNvSpPr/>
          <p:nvPr/>
        </p:nvSpPr>
        <p:spPr>
          <a:xfrm>
            <a:off x="838199" y="990600"/>
            <a:ext cx="10515599" cy="5755422"/>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nsolas"/>
                <a:ea typeface="Consolas"/>
                <a:cs typeface="Consolas"/>
                <a:sym typeface="Consolas"/>
              </a:rPr>
              <a:t>&lt;?xml version=</a:t>
            </a:r>
            <a:r>
              <a:rPr lang="en-US" sz="1600" i="1">
                <a:solidFill>
                  <a:schemeClr val="dk1"/>
                </a:solidFill>
                <a:latin typeface="Consolas"/>
                <a:ea typeface="Consolas"/>
                <a:cs typeface="Consolas"/>
                <a:sym typeface="Consolas"/>
              </a:rPr>
              <a:t>"1.0" encoding="UTF-8" ?&gt;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&lt;!DOCTYPE mapper</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PUBLIC "-//mybatis.org//DTD Mapper 3.0//EN"</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"https://mybatis.org/dtd/mybatis-3-mapper.dtd"&gt;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&lt;mapper namespace=</a:t>
            </a:r>
            <a:r>
              <a:rPr lang="en-US" sz="1600" i="1">
                <a:solidFill>
                  <a:schemeClr val="dk1"/>
                </a:solidFill>
                <a:latin typeface="Consolas"/>
                <a:ea typeface="Consolas"/>
                <a:cs typeface="Consolas"/>
                <a:sym typeface="Consolas"/>
              </a:rPr>
              <a:t>"config.MemberMapper"&gt;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&lt;select id=</a:t>
            </a:r>
            <a:r>
              <a:rPr lang="en-US" sz="1600" i="1">
                <a:solidFill>
                  <a:schemeClr val="dk1"/>
                </a:solidFill>
                <a:latin typeface="Consolas"/>
                <a:ea typeface="Consolas"/>
                <a:cs typeface="Consolas"/>
                <a:sym typeface="Consolas"/>
              </a:rPr>
              <a:t>"selectOne" resultType="mybatis_01.vo.MemberVo"&gt;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select * from Member where mid = #{id}</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&lt;/select&gt;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&lt;select id=</a:t>
            </a:r>
            <a:r>
              <a:rPr lang="en-US" sz="1600" i="1">
                <a:solidFill>
                  <a:schemeClr val="dk1"/>
                </a:solidFill>
                <a:latin typeface="Consolas"/>
                <a:ea typeface="Consolas"/>
                <a:cs typeface="Consolas"/>
                <a:sym typeface="Consolas"/>
              </a:rPr>
              <a:t>"selectAll" resultType="mybatis_01.vo.MemberVo"&gt;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select * from Member ORDER BY mid</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&lt;/select&gt;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&lt;insert id=</a:t>
            </a:r>
            <a:r>
              <a:rPr lang="en-US" sz="1600" i="1">
                <a:solidFill>
                  <a:schemeClr val="dk1"/>
                </a:solidFill>
                <a:latin typeface="Consolas"/>
                <a:ea typeface="Consolas"/>
                <a:cs typeface="Consolas"/>
                <a:sym typeface="Consolas"/>
              </a:rPr>
              <a:t>"insert"&gt;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insert into member(mid, </a:t>
            </a:r>
            <a:r>
              <a:rPr lang="en-US" sz="1600" u="sng">
                <a:solidFill>
                  <a:schemeClr val="dk1"/>
                </a:solidFill>
                <a:latin typeface="Consolas"/>
                <a:ea typeface="Consolas"/>
                <a:cs typeface="Consolas"/>
                <a:sym typeface="Consolas"/>
              </a:rPr>
              <a:t>mname, mpwd, mintro)</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values(#{mid}, #{</a:t>
            </a:r>
            <a:r>
              <a:rPr lang="en-US" sz="1600" u="sng">
                <a:solidFill>
                  <a:schemeClr val="dk1"/>
                </a:solidFill>
                <a:latin typeface="Consolas"/>
                <a:ea typeface="Consolas"/>
                <a:cs typeface="Consolas"/>
                <a:sym typeface="Consolas"/>
              </a:rPr>
              <a:t>mname}, #{mpwd}, #{mintro})</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&lt;/insert&gt;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&lt;update id=</a:t>
            </a:r>
            <a:r>
              <a:rPr lang="en-US" sz="1600" i="1">
                <a:solidFill>
                  <a:schemeClr val="dk1"/>
                </a:solidFill>
                <a:latin typeface="Consolas"/>
                <a:ea typeface="Consolas"/>
                <a:cs typeface="Consolas"/>
                <a:sym typeface="Consolas"/>
              </a:rPr>
              <a:t>"update"&gt;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update member set mid=#{mid}, </a:t>
            </a:r>
            <a:r>
              <a:rPr lang="en-US" sz="1600" u="sng">
                <a:solidFill>
                  <a:schemeClr val="dk1"/>
                </a:solidFill>
                <a:latin typeface="Consolas"/>
                <a:ea typeface="Consolas"/>
                <a:cs typeface="Consolas"/>
                <a:sym typeface="Consolas"/>
              </a:rPr>
              <a:t>mname=#{mname}, mpwd=#{mpwd}, mintro=#{mintro}</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where mid=#{mid}</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&lt;/update&gt;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&lt;delete id=</a:t>
            </a:r>
            <a:r>
              <a:rPr lang="en-US" sz="1600" i="1">
                <a:solidFill>
                  <a:schemeClr val="dk1"/>
                </a:solidFill>
                <a:latin typeface="Consolas"/>
                <a:ea typeface="Consolas"/>
                <a:cs typeface="Consolas"/>
                <a:sym typeface="Consolas"/>
              </a:rPr>
              <a:t>"delete"&gt;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delete from member where mid=#{mid}</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&lt;/delete&gt;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&lt;/mapper&gt;</a:t>
            </a: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필수 라이브러리 다운로드</a:t>
            </a:r>
            <a:endParaRPr/>
          </a:p>
        </p:txBody>
      </p:sp>
      <p:sp>
        <p:nvSpPr>
          <p:cNvPr id="198" name="Google Shape;198;p1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https://commons.apache.org/logging/ </a:t>
            </a:r>
            <a:endParaRPr/>
          </a:p>
          <a:p>
            <a:pPr marL="685800" lvl="1" indent="-228600" algn="l" rtl="0">
              <a:lnSpc>
                <a:spcPct val="90000"/>
              </a:lnSpc>
              <a:spcBef>
                <a:spcPts val="500"/>
              </a:spcBef>
              <a:spcAft>
                <a:spcPts val="0"/>
              </a:spcAft>
              <a:buClr>
                <a:schemeClr val="dk1"/>
              </a:buClr>
              <a:buSzPts val="1600"/>
              <a:buChar char="•"/>
            </a:pPr>
            <a:r>
              <a:rPr lang="en-US" sz="1600"/>
              <a:t>로깅은 필수</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https://repo.spring.io/ui/native/release/org/springframework/spring/4.3.9.RELEASE/</a:t>
            </a:r>
            <a:endParaRPr/>
          </a:p>
          <a:p>
            <a:pPr marL="685800" lvl="1" indent="-228600" algn="l" rtl="0">
              <a:lnSpc>
                <a:spcPct val="90000"/>
              </a:lnSpc>
              <a:spcBef>
                <a:spcPts val="500"/>
              </a:spcBef>
              <a:spcAft>
                <a:spcPts val="0"/>
              </a:spcAft>
              <a:buClr>
                <a:schemeClr val="dk1"/>
              </a:buClr>
              <a:buSzPts val="1600"/>
              <a:buChar char="•"/>
            </a:pPr>
            <a:r>
              <a:rPr lang="en-US" sz="1600" b="0"/>
              <a:t>버전은 4.x </a:t>
            </a:r>
            <a:r>
              <a:rPr lang="en-US" sz="1600"/>
              <a:t>/</a:t>
            </a:r>
            <a:r>
              <a:rPr lang="en-US" sz="1600" b="0"/>
              <a:t> 5.x 무관</a:t>
            </a:r>
            <a:endParaRPr sz="1600" b="0"/>
          </a:p>
        </p:txBody>
      </p:sp>
      <p:pic>
        <p:nvPicPr>
          <p:cNvPr id="199" name="Google Shape;199;p15" descr="https://lh5.googleusercontent.com/PupswLpDlGu_Ip0Nv6P7NiGauwvfTiYDJYDyPby0SgvVn0yQr--5VCbtXCEzSVhptQG70GA9tknWSzaELQTr2_cPeDw44Al4Ovqcjs1K4RORU1HpwrMttyinhfp08p7gsDhhI6LrO78zEe8CIOZrAsSGdQ"/>
          <p:cNvPicPr preferRelativeResize="0"/>
          <p:nvPr/>
        </p:nvPicPr>
        <p:blipFill rotWithShape="1">
          <a:blip r:embed="rId3">
            <a:alphaModFix/>
          </a:blip>
          <a:srcRect/>
          <a:stretch/>
        </p:blipFill>
        <p:spPr>
          <a:xfrm>
            <a:off x="838200" y="3304608"/>
            <a:ext cx="5295900" cy="2657475"/>
          </a:xfrm>
          <a:prstGeom prst="rect">
            <a:avLst/>
          </a:prstGeom>
          <a:noFill/>
          <a:ln w="9525" cap="flat" cmpd="sng">
            <a:solidFill>
              <a:schemeClr val="dk1"/>
            </a:solidFill>
            <a:prstDash val="solid"/>
            <a:round/>
            <a:headEnd type="none" w="sm" len="sm"/>
            <a:tailEnd type="none" w="sm" len="sm"/>
          </a:ln>
        </p:spPr>
      </p:pic>
      <p:pic>
        <p:nvPicPr>
          <p:cNvPr id="200" name="Google Shape;200;p15" descr="https://lh6.googleusercontent.com/qBWxRQHDbRziS0q8N3gWRfyVhWbcZZTTAEB_cD-Tzx7sIrR9jmWkyckvm-nystmntj0K6CwjMpFZNCBmb3uEP5_vB3xQkiQcKBgR_4vC0rZBHm-1mHB9ujZjw1cZAfm0LlIy4r7v3qvrkTbGyyX0yzRYGw"/>
          <p:cNvPicPr preferRelativeResize="0"/>
          <p:nvPr/>
        </p:nvPicPr>
        <p:blipFill rotWithShape="1">
          <a:blip r:embed="rId4">
            <a:alphaModFix/>
          </a:blip>
          <a:srcRect/>
          <a:stretch/>
        </p:blipFill>
        <p:spPr>
          <a:xfrm>
            <a:off x="6485752" y="3152207"/>
            <a:ext cx="4324350" cy="280987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14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메인 클래스(목록)</a:t>
            </a:r>
            <a:endParaRPr/>
          </a:p>
        </p:txBody>
      </p:sp>
      <p:sp>
        <p:nvSpPr>
          <p:cNvPr id="1269" name="Google Shape;1269;p14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270" name="Google Shape;1270;p146"/>
          <p:cNvSpPr/>
          <p:nvPr/>
        </p:nvSpPr>
        <p:spPr>
          <a:xfrm>
            <a:off x="838200" y="828674"/>
            <a:ext cx="10515600" cy="5755422"/>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mybatis_01;</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java.io.IOException;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java.io.InputStream;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java.util.List;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org.apache.ibatis.io.Resources;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org.apache.ibatis.session.*;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mybatis_01.vo.MemberVo;</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TestSelectAll_01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throws Exception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String resource = "mybatis_01/config/mybatis-config.xml";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InputStream inputStream = Resources.getResourceAsStream(resource);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SqlSessionFactory sqlSessionFactory = new SqlSessionFactoryBuilder().build(inputStream);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try (SqlSession session = sqlSessionFactory.openSession())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List&lt;MemberVo&gt; list = session.selectList("selectAll");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for (MemberVo m : list)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 END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4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메인 클래스(검색)</a:t>
            </a:r>
            <a:endParaRPr/>
          </a:p>
        </p:txBody>
      </p:sp>
      <p:sp>
        <p:nvSpPr>
          <p:cNvPr id="1276" name="Google Shape;1276;p14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277" name="Google Shape;1277;p147"/>
          <p:cNvSpPr/>
          <p:nvPr/>
        </p:nvSpPr>
        <p:spPr>
          <a:xfrm>
            <a:off x="838200" y="828674"/>
            <a:ext cx="10515600" cy="550920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mybatis_01;</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java.io.IOException;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java.io.InputStream;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java.util.List;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org.apache.ibatis.io.Resources;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org.apache.ibatis.session.*;</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mybatis_01.vo.MemberVo;</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TestSelectOne_01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throws Exception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String resource = "mybatis_01/config/mybatis-config.xml";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InputStream inputStream = Resources.getResourceAsStream(resource);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SqlSessionFactory sqlSessionFactory = new SqlSessionFactoryBuilder().build(inputStream);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try (SqlSession session = sqlSessionFactory.openSession())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MemberVo mem = session.selectOne("selectOne", "u01");</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System.out.println(mem);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14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Spring 연동 - pom.xml</a:t>
            </a:r>
            <a:endParaRPr/>
          </a:p>
        </p:txBody>
      </p:sp>
      <p:sp>
        <p:nvSpPr>
          <p:cNvPr id="1283" name="Google Shape;1283;p14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284" name="Google Shape;1284;p148"/>
          <p:cNvSpPr/>
          <p:nvPr/>
        </p:nvSpPr>
        <p:spPr>
          <a:xfrm>
            <a:off x="838199" y="990600"/>
            <a:ext cx="5257801" cy="5262979"/>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&lt;dependency&gt;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a:t>
            </a:r>
            <a:r>
              <a:rPr lang="en-US" sz="1600" dirty="0" err="1">
                <a:solidFill>
                  <a:schemeClr val="dk1"/>
                </a:solidFill>
                <a:latin typeface="Consolas"/>
                <a:ea typeface="Consolas"/>
                <a:cs typeface="Consolas"/>
                <a:sym typeface="Consolas"/>
              </a:rPr>
              <a:t>groupId</a:t>
            </a:r>
            <a:r>
              <a:rPr lang="en-US" sz="1600" dirty="0">
                <a:solidFill>
                  <a:schemeClr val="dk1"/>
                </a:solidFill>
                <a:latin typeface="Consolas"/>
                <a:ea typeface="Consolas"/>
                <a:cs typeface="Consolas"/>
                <a:sym typeface="Consolas"/>
              </a:rPr>
              <a:t>&gt;</a:t>
            </a:r>
            <a:r>
              <a:rPr lang="en-US" sz="1600" dirty="0" err="1">
                <a:solidFill>
                  <a:schemeClr val="dk1"/>
                </a:solidFill>
                <a:latin typeface="Consolas"/>
                <a:ea typeface="Consolas"/>
                <a:cs typeface="Consolas"/>
                <a:sym typeface="Consolas"/>
              </a:rPr>
              <a:t>org.springframework</a:t>
            </a:r>
            <a:r>
              <a:rPr lang="en-US" sz="1600" dirty="0">
                <a:solidFill>
                  <a:schemeClr val="dk1"/>
                </a:solidFill>
                <a:latin typeface="Consolas"/>
                <a:ea typeface="Consolas"/>
                <a:cs typeface="Consolas"/>
                <a:sym typeface="Consolas"/>
              </a:rPr>
              <a:t>&lt;/</a:t>
            </a:r>
            <a:r>
              <a:rPr lang="en-US" sz="1600" dirty="0" err="1">
                <a:solidFill>
                  <a:schemeClr val="dk1"/>
                </a:solidFill>
                <a:latin typeface="Consolas"/>
                <a:ea typeface="Consolas"/>
                <a:cs typeface="Consolas"/>
                <a:sym typeface="Consolas"/>
              </a:rPr>
              <a:t>groupId</a:t>
            </a:r>
            <a:r>
              <a:rPr lang="en-US" sz="16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a:t>
            </a:r>
            <a:r>
              <a:rPr lang="en-US" sz="1600" dirty="0" err="1">
                <a:solidFill>
                  <a:schemeClr val="dk1"/>
                </a:solidFill>
                <a:latin typeface="Consolas"/>
                <a:ea typeface="Consolas"/>
                <a:cs typeface="Consolas"/>
                <a:sym typeface="Consolas"/>
              </a:rPr>
              <a:t>artifactId</a:t>
            </a:r>
            <a:r>
              <a:rPr lang="en-US" sz="1600" dirty="0">
                <a:solidFill>
                  <a:schemeClr val="dk1"/>
                </a:solidFill>
                <a:latin typeface="Consolas"/>
                <a:ea typeface="Consolas"/>
                <a:cs typeface="Consolas"/>
                <a:sym typeface="Consolas"/>
              </a:rPr>
              <a:t>&gt;spring-context&lt;/</a:t>
            </a:r>
            <a:r>
              <a:rPr lang="en-US" sz="1600" dirty="0" err="1">
                <a:solidFill>
                  <a:schemeClr val="dk1"/>
                </a:solidFill>
                <a:latin typeface="Consolas"/>
                <a:ea typeface="Consolas"/>
                <a:cs typeface="Consolas"/>
                <a:sym typeface="Consolas"/>
              </a:rPr>
              <a:t>artifactId</a:t>
            </a:r>
            <a:r>
              <a:rPr lang="en-US" sz="16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&lt;version&gt;4.3.30.RELEASE&lt;/version&gt;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&lt;/dependency&gt;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&lt;dependency&gt;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a:t>
            </a:r>
            <a:r>
              <a:rPr lang="en-US" sz="1600" dirty="0" err="1">
                <a:solidFill>
                  <a:schemeClr val="dk1"/>
                </a:solidFill>
                <a:latin typeface="Consolas"/>
                <a:ea typeface="Consolas"/>
                <a:cs typeface="Consolas"/>
                <a:sym typeface="Consolas"/>
              </a:rPr>
              <a:t>groupId</a:t>
            </a:r>
            <a:r>
              <a:rPr lang="en-US" sz="1600" dirty="0">
                <a:solidFill>
                  <a:schemeClr val="dk1"/>
                </a:solidFill>
                <a:latin typeface="Consolas"/>
                <a:ea typeface="Consolas"/>
                <a:cs typeface="Consolas"/>
                <a:sym typeface="Consolas"/>
              </a:rPr>
              <a:t>&gt;</a:t>
            </a:r>
            <a:r>
              <a:rPr lang="en-US" sz="1600" dirty="0" err="1">
                <a:solidFill>
                  <a:schemeClr val="dk1"/>
                </a:solidFill>
                <a:latin typeface="Consolas"/>
                <a:ea typeface="Consolas"/>
                <a:cs typeface="Consolas"/>
                <a:sym typeface="Consolas"/>
              </a:rPr>
              <a:t>org.springframework</a:t>
            </a:r>
            <a:r>
              <a:rPr lang="en-US" sz="1600" dirty="0">
                <a:solidFill>
                  <a:schemeClr val="dk1"/>
                </a:solidFill>
                <a:latin typeface="Consolas"/>
                <a:ea typeface="Consolas"/>
                <a:cs typeface="Consolas"/>
                <a:sym typeface="Consolas"/>
              </a:rPr>
              <a:t>&lt;/</a:t>
            </a:r>
            <a:r>
              <a:rPr lang="en-US" sz="1600" dirty="0" err="1">
                <a:solidFill>
                  <a:schemeClr val="dk1"/>
                </a:solidFill>
                <a:latin typeface="Consolas"/>
                <a:ea typeface="Consolas"/>
                <a:cs typeface="Consolas"/>
                <a:sym typeface="Consolas"/>
              </a:rPr>
              <a:t>groupId</a:t>
            </a:r>
            <a:r>
              <a:rPr lang="en-US" sz="16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a:t>
            </a:r>
            <a:r>
              <a:rPr lang="en-US" sz="1600" dirty="0" err="1">
                <a:solidFill>
                  <a:schemeClr val="dk1"/>
                </a:solidFill>
                <a:latin typeface="Consolas"/>
                <a:ea typeface="Consolas"/>
                <a:cs typeface="Consolas"/>
                <a:sym typeface="Consolas"/>
              </a:rPr>
              <a:t>artifactId</a:t>
            </a:r>
            <a:r>
              <a:rPr lang="en-US" sz="1600" dirty="0">
                <a:solidFill>
                  <a:schemeClr val="dk1"/>
                </a:solidFill>
                <a:latin typeface="Consolas"/>
                <a:ea typeface="Consolas"/>
                <a:cs typeface="Consolas"/>
                <a:sym typeface="Consolas"/>
              </a:rPr>
              <a:t>&gt;spring-</a:t>
            </a:r>
            <a:r>
              <a:rPr lang="en-US" sz="1600" dirty="0" err="1">
                <a:solidFill>
                  <a:schemeClr val="dk1"/>
                </a:solidFill>
                <a:latin typeface="Consolas"/>
                <a:ea typeface="Consolas"/>
                <a:cs typeface="Consolas"/>
                <a:sym typeface="Consolas"/>
              </a:rPr>
              <a:t>jdbc</a:t>
            </a:r>
            <a:r>
              <a:rPr lang="en-US" sz="1600" dirty="0">
                <a:solidFill>
                  <a:schemeClr val="dk1"/>
                </a:solidFill>
                <a:latin typeface="Consolas"/>
                <a:ea typeface="Consolas"/>
                <a:cs typeface="Consolas"/>
                <a:sym typeface="Consolas"/>
              </a:rPr>
              <a:t>&lt;/</a:t>
            </a:r>
            <a:r>
              <a:rPr lang="en-US" sz="1600" dirty="0" err="1">
                <a:solidFill>
                  <a:schemeClr val="dk1"/>
                </a:solidFill>
                <a:latin typeface="Consolas"/>
                <a:ea typeface="Consolas"/>
                <a:cs typeface="Consolas"/>
                <a:sym typeface="Consolas"/>
              </a:rPr>
              <a:t>artifactId</a:t>
            </a:r>
            <a:r>
              <a:rPr lang="en-US" sz="16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&lt;version&gt;4.3.30.RELEASE&lt;/version&gt;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&lt;/dependency&gt;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&lt;dependency&gt;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a:t>
            </a:r>
            <a:r>
              <a:rPr lang="en-US" sz="1600" dirty="0" err="1">
                <a:solidFill>
                  <a:schemeClr val="dk1"/>
                </a:solidFill>
                <a:latin typeface="Consolas"/>
                <a:ea typeface="Consolas"/>
                <a:cs typeface="Consolas"/>
                <a:sym typeface="Consolas"/>
              </a:rPr>
              <a:t>groupId</a:t>
            </a:r>
            <a:r>
              <a:rPr lang="en-US" sz="1600" dirty="0">
                <a:solidFill>
                  <a:schemeClr val="dk1"/>
                </a:solidFill>
                <a:latin typeface="Consolas"/>
                <a:ea typeface="Consolas"/>
                <a:cs typeface="Consolas"/>
                <a:sym typeface="Consolas"/>
              </a:rPr>
              <a:t>&gt;</a:t>
            </a:r>
            <a:r>
              <a:rPr lang="en-US" sz="1600" dirty="0" err="1">
                <a:solidFill>
                  <a:schemeClr val="dk1"/>
                </a:solidFill>
                <a:latin typeface="Consolas"/>
                <a:ea typeface="Consolas"/>
                <a:cs typeface="Consolas"/>
                <a:sym typeface="Consolas"/>
              </a:rPr>
              <a:t>org.mybatis</a:t>
            </a:r>
            <a:r>
              <a:rPr lang="en-US" sz="1600" dirty="0">
                <a:solidFill>
                  <a:schemeClr val="dk1"/>
                </a:solidFill>
                <a:latin typeface="Consolas"/>
                <a:ea typeface="Consolas"/>
                <a:cs typeface="Consolas"/>
                <a:sym typeface="Consolas"/>
              </a:rPr>
              <a:t>&lt;/</a:t>
            </a:r>
            <a:r>
              <a:rPr lang="en-US" sz="1600" dirty="0" err="1">
                <a:solidFill>
                  <a:schemeClr val="dk1"/>
                </a:solidFill>
                <a:latin typeface="Consolas"/>
                <a:ea typeface="Consolas"/>
                <a:cs typeface="Consolas"/>
                <a:sym typeface="Consolas"/>
              </a:rPr>
              <a:t>groupId</a:t>
            </a:r>
            <a:r>
              <a:rPr lang="en-US" sz="16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a:t>
            </a:r>
            <a:r>
              <a:rPr lang="en-US" sz="1600" dirty="0" err="1">
                <a:solidFill>
                  <a:schemeClr val="dk1"/>
                </a:solidFill>
                <a:latin typeface="Consolas"/>
                <a:ea typeface="Consolas"/>
                <a:cs typeface="Consolas"/>
                <a:sym typeface="Consolas"/>
              </a:rPr>
              <a:t>artifactId</a:t>
            </a:r>
            <a:r>
              <a:rPr lang="en-US" sz="1600" dirty="0">
                <a:solidFill>
                  <a:schemeClr val="dk1"/>
                </a:solidFill>
                <a:latin typeface="Consolas"/>
                <a:ea typeface="Consolas"/>
                <a:cs typeface="Consolas"/>
                <a:sym typeface="Consolas"/>
              </a:rPr>
              <a:t>&gt;</a:t>
            </a:r>
            <a:r>
              <a:rPr lang="en-US" sz="1600" dirty="0" err="1">
                <a:solidFill>
                  <a:schemeClr val="dk1"/>
                </a:solidFill>
                <a:latin typeface="Consolas"/>
                <a:ea typeface="Consolas"/>
                <a:cs typeface="Consolas"/>
                <a:sym typeface="Consolas"/>
              </a:rPr>
              <a:t>mybatis</a:t>
            </a:r>
            <a:r>
              <a:rPr lang="en-US" sz="1600" dirty="0">
                <a:solidFill>
                  <a:schemeClr val="dk1"/>
                </a:solidFill>
                <a:latin typeface="Consolas"/>
                <a:ea typeface="Consolas"/>
                <a:cs typeface="Consolas"/>
                <a:sym typeface="Consolas"/>
              </a:rPr>
              <a:t>&lt;/</a:t>
            </a:r>
            <a:r>
              <a:rPr lang="en-US" sz="1600" dirty="0" err="1">
                <a:solidFill>
                  <a:schemeClr val="dk1"/>
                </a:solidFill>
                <a:latin typeface="Consolas"/>
                <a:ea typeface="Consolas"/>
                <a:cs typeface="Consolas"/>
                <a:sym typeface="Consolas"/>
              </a:rPr>
              <a:t>artifactId</a:t>
            </a:r>
            <a:r>
              <a:rPr lang="en-US" sz="16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&lt;version&gt;3.5.11&lt;/version&gt;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&lt;/dependency&gt;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&lt;dependency&gt;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a:t>
            </a:r>
            <a:r>
              <a:rPr lang="en-US" sz="1600" dirty="0" err="1">
                <a:solidFill>
                  <a:schemeClr val="dk1"/>
                </a:solidFill>
                <a:latin typeface="Consolas"/>
                <a:ea typeface="Consolas"/>
                <a:cs typeface="Consolas"/>
                <a:sym typeface="Consolas"/>
              </a:rPr>
              <a:t>groupId</a:t>
            </a:r>
            <a:r>
              <a:rPr lang="en-US" sz="1600" dirty="0">
                <a:solidFill>
                  <a:schemeClr val="dk1"/>
                </a:solidFill>
                <a:latin typeface="Consolas"/>
                <a:ea typeface="Consolas"/>
                <a:cs typeface="Consolas"/>
                <a:sym typeface="Consolas"/>
              </a:rPr>
              <a:t>&gt;</a:t>
            </a:r>
            <a:r>
              <a:rPr lang="en-US" sz="1600" dirty="0" err="1">
                <a:solidFill>
                  <a:schemeClr val="dk1"/>
                </a:solidFill>
                <a:latin typeface="Consolas"/>
                <a:ea typeface="Consolas"/>
                <a:cs typeface="Consolas"/>
                <a:sym typeface="Consolas"/>
              </a:rPr>
              <a:t>com.mysql</a:t>
            </a:r>
            <a:r>
              <a:rPr lang="en-US" sz="1600" dirty="0">
                <a:solidFill>
                  <a:schemeClr val="dk1"/>
                </a:solidFill>
                <a:latin typeface="Consolas"/>
                <a:ea typeface="Consolas"/>
                <a:cs typeface="Consolas"/>
                <a:sym typeface="Consolas"/>
              </a:rPr>
              <a:t>&lt;/</a:t>
            </a:r>
            <a:r>
              <a:rPr lang="en-US" sz="1600" dirty="0" err="1">
                <a:solidFill>
                  <a:schemeClr val="dk1"/>
                </a:solidFill>
                <a:latin typeface="Consolas"/>
                <a:ea typeface="Consolas"/>
                <a:cs typeface="Consolas"/>
                <a:sym typeface="Consolas"/>
              </a:rPr>
              <a:t>groupId</a:t>
            </a:r>
            <a:r>
              <a:rPr lang="en-US" sz="16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a:t>
            </a:r>
            <a:r>
              <a:rPr lang="en-US" sz="1600" dirty="0" err="1">
                <a:solidFill>
                  <a:schemeClr val="dk1"/>
                </a:solidFill>
                <a:latin typeface="Consolas"/>
                <a:ea typeface="Consolas"/>
                <a:cs typeface="Consolas"/>
                <a:sym typeface="Consolas"/>
              </a:rPr>
              <a:t>artifactId</a:t>
            </a:r>
            <a:r>
              <a:rPr lang="en-US" sz="1600" dirty="0">
                <a:solidFill>
                  <a:schemeClr val="dk1"/>
                </a:solidFill>
                <a:latin typeface="Consolas"/>
                <a:ea typeface="Consolas"/>
                <a:cs typeface="Consolas"/>
                <a:sym typeface="Consolas"/>
              </a:rPr>
              <a:t>&gt;</a:t>
            </a:r>
            <a:r>
              <a:rPr lang="en-US" sz="1600" dirty="0" err="1">
                <a:solidFill>
                  <a:schemeClr val="dk1"/>
                </a:solidFill>
                <a:latin typeface="Consolas"/>
                <a:ea typeface="Consolas"/>
                <a:cs typeface="Consolas"/>
                <a:sym typeface="Consolas"/>
              </a:rPr>
              <a:t>mysql</a:t>
            </a:r>
            <a:r>
              <a:rPr lang="en-US" sz="1600" dirty="0">
                <a:solidFill>
                  <a:schemeClr val="dk1"/>
                </a:solidFill>
                <a:latin typeface="Consolas"/>
                <a:ea typeface="Consolas"/>
                <a:cs typeface="Consolas"/>
                <a:sym typeface="Consolas"/>
              </a:rPr>
              <a:t>-connector-j&lt;/</a:t>
            </a:r>
            <a:r>
              <a:rPr lang="en-US" sz="1600" dirty="0" err="1">
                <a:solidFill>
                  <a:schemeClr val="dk1"/>
                </a:solidFill>
                <a:latin typeface="Consolas"/>
                <a:ea typeface="Consolas"/>
                <a:cs typeface="Consolas"/>
                <a:sym typeface="Consolas"/>
              </a:rPr>
              <a:t>artifactId</a:t>
            </a:r>
            <a:r>
              <a:rPr lang="en-US" sz="16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    &lt;version&gt;8.0.31&lt;/version&gt;</a:t>
            </a:r>
            <a:endParaRPr dirty="0"/>
          </a:p>
          <a:p>
            <a:pPr marL="0" marR="0" lvl="0" indent="0" algn="l" rtl="0">
              <a:spcBef>
                <a:spcPts val="0"/>
              </a:spcBef>
              <a:spcAft>
                <a:spcPts val="0"/>
              </a:spcAft>
              <a:buNone/>
            </a:pPr>
            <a:r>
              <a:rPr lang="en-US" sz="1600" dirty="0">
                <a:solidFill>
                  <a:schemeClr val="dk1"/>
                </a:solidFill>
                <a:latin typeface="Consolas"/>
                <a:ea typeface="Consolas"/>
                <a:cs typeface="Consolas"/>
                <a:sym typeface="Consolas"/>
              </a:rPr>
              <a:t>&lt;/dependency&gt;</a:t>
            </a:r>
            <a:endParaRPr dirty="0"/>
          </a:p>
        </p:txBody>
      </p:sp>
      <p:sp>
        <p:nvSpPr>
          <p:cNvPr id="1285" name="Google Shape;1285;p148"/>
          <p:cNvSpPr/>
          <p:nvPr/>
        </p:nvSpPr>
        <p:spPr>
          <a:xfrm>
            <a:off x="6095999" y="990599"/>
            <a:ext cx="5257801" cy="255454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nsolas"/>
                <a:ea typeface="Consolas"/>
                <a:cs typeface="Consolas"/>
                <a:sym typeface="Consolas"/>
              </a:rPr>
              <a:t>&lt;dependency&gt;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&lt;groupId&gt;org.mybatis&lt;/groupId&gt;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&lt;artifactId&gt;mybatis-spring&lt;/artifactId&gt;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&lt;version&gt;1.3.3&lt;/version&gt;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&lt;/dependency&gt;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&lt;dependency&gt;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&lt;groupId&gt;commons-dbcp&lt;/groupId&gt;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&lt;artifactId&gt;commons-dbcp&lt;/artifactId&gt;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  &lt;version&gt;1.4&lt;/version&gt;</a:t>
            </a:r>
            <a:endParaRPr/>
          </a:p>
          <a:p>
            <a:pPr marL="0" marR="0" lvl="0" indent="0" algn="l" rtl="0">
              <a:spcBef>
                <a:spcPts val="0"/>
              </a:spcBef>
              <a:spcAft>
                <a:spcPts val="0"/>
              </a:spcAft>
              <a:buNone/>
            </a:pPr>
            <a:r>
              <a:rPr lang="en-US" sz="1600">
                <a:solidFill>
                  <a:schemeClr val="dk1"/>
                </a:solidFill>
                <a:latin typeface="Consolas"/>
                <a:ea typeface="Consolas"/>
                <a:cs typeface="Consolas"/>
                <a:sym typeface="Consolas"/>
              </a:rPr>
              <a:t>&lt;/dependency&gt;</a:t>
            </a: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4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Spring 연동 - 메인 클래스(등록)</a:t>
            </a:r>
            <a:endParaRPr/>
          </a:p>
        </p:txBody>
      </p:sp>
      <p:sp>
        <p:nvSpPr>
          <p:cNvPr id="1291" name="Google Shape;1291;p14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292" name="Google Shape;1292;p149"/>
          <p:cNvSpPr/>
          <p:nvPr/>
        </p:nvSpPr>
        <p:spPr>
          <a:xfrm>
            <a:off x="838200" y="990600"/>
            <a:ext cx="10515600" cy="550920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spring_mybatis_01;</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java.util.List;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org.apache.ibatis.session.SqlSession;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org.apache.ibatis.session.SqlSessionFactory;</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org.springframework.context.ApplicationContext;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org.springframework.context.support.ClassPathXmlApplicationContext;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mybatis.vo.MemberVo;</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TestInsert_01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SqlSessionFactory sqlSessionFactory = context.getBean(SqlSessionFactory.class);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try (SqlSession session = sqlSessionFactory.openSession(true))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MemberVo mem = new MemberVo("u002","user002","p002","테스트유저002");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session.insert("insert", mem);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System.out.println("END");</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5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Spring 연동 - beans.xml</a:t>
            </a:r>
            <a:endParaRPr/>
          </a:p>
        </p:txBody>
      </p:sp>
      <p:sp>
        <p:nvSpPr>
          <p:cNvPr id="1298" name="Google Shape;1298;p15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299" name="Google Shape;1299;p150"/>
          <p:cNvSpPr/>
          <p:nvPr/>
        </p:nvSpPr>
        <p:spPr>
          <a:xfrm>
            <a:off x="838199" y="990600"/>
            <a:ext cx="10515599" cy="4616648"/>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&lt;?xml version="1.0" encoding="UTF-8"?&gt;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&lt;beans </a:t>
            </a:r>
            <a:r>
              <a:rPr lang="en-US" sz="1400" dirty="0" err="1">
                <a:solidFill>
                  <a:schemeClr val="dk1"/>
                </a:solidFill>
                <a:latin typeface="Consolas"/>
                <a:ea typeface="Consolas"/>
                <a:cs typeface="Consolas"/>
                <a:sym typeface="Consolas"/>
              </a:rPr>
              <a:t>xmlns</a:t>
            </a:r>
            <a:r>
              <a:rPr lang="en-US" sz="1400" dirty="0">
                <a:solidFill>
                  <a:schemeClr val="dk1"/>
                </a:solidFill>
                <a:latin typeface="Consolas"/>
                <a:ea typeface="Consolas"/>
                <a:cs typeface="Consolas"/>
                <a:sym typeface="Consolas"/>
              </a:rPr>
              <a:t>="http://www.springframework.org/schema/beans"</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xmlns:xsi</a:t>
            </a:r>
            <a:r>
              <a:rPr lang="en-US" sz="1400" dirty="0">
                <a:solidFill>
                  <a:schemeClr val="dk1"/>
                </a:solidFill>
                <a:latin typeface="Consolas"/>
                <a:ea typeface="Consolas"/>
                <a:cs typeface="Consolas"/>
                <a:sym typeface="Consolas"/>
              </a:rPr>
              <a:t>="http://www.w3.org/2001/XMLSchema-instance"</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xsi:schemaLocation</a:t>
            </a:r>
            <a:r>
              <a:rPr lang="en-US" sz="1400" dirty="0">
                <a:solidFill>
                  <a:schemeClr val="dk1"/>
                </a:solidFill>
                <a:latin typeface="Consolas"/>
                <a:ea typeface="Consolas"/>
                <a:cs typeface="Consolas"/>
                <a:sym typeface="Consolas"/>
              </a:rPr>
              <a:t>="http://www.springframework.org/schema/beans http://www.springframework.org/schema/beans/spring-beans.xsd"&gt;</a:t>
            </a:r>
            <a:endParaRPr dirty="0"/>
          </a:p>
          <a:p>
            <a:pPr marL="0" marR="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&lt;bean id="</a:t>
            </a:r>
            <a:r>
              <a:rPr lang="en-US" sz="1400" dirty="0" err="1">
                <a:solidFill>
                  <a:schemeClr val="dk1"/>
                </a:solidFill>
                <a:latin typeface="Consolas"/>
                <a:ea typeface="Consolas"/>
                <a:cs typeface="Consolas"/>
                <a:sym typeface="Consolas"/>
              </a:rPr>
              <a:t>dataSource</a:t>
            </a:r>
            <a:r>
              <a:rPr lang="en-US" sz="1400" dirty="0">
                <a:solidFill>
                  <a:schemeClr val="dk1"/>
                </a:solidFill>
                <a:latin typeface="Consolas"/>
                <a:ea typeface="Consolas"/>
                <a:cs typeface="Consolas"/>
                <a:sym typeface="Consolas"/>
              </a:rPr>
              <a:t>" class="</a:t>
            </a:r>
            <a:r>
              <a:rPr lang="en-US" sz="1400" dirty="0" err="1">
                <a:solidFill>
                  <a:schemeClr val="dk1"/>
                </a:solidFill>
                <a:latin typeface="Consolas"/>
                <a:ea typeface="Consolas"/>
                <a:cs typeface="Consolas"/>
                <a:sym typeface="Consolas"/>
              </a:rPr>
              <a:t>org.apache.commons.dbcp.BasicDataSource</a:t>
            </a:r>
            <a:r>
              <a:rPr lang="en-US" sz="14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&lt;property name="</a:t>
            </a:r>
            <a:r>
              <a:rPr lang="en-US" sz="1400" dirty="0" err="1">
                <a:solidFill>
                  <a:schemeClr val="dk1"/>
                </a:solidFill>
                <a:latin typeface="Consolas"/>
                <a:ea typeface="Consolas"/>
                <a:cs typeface="Consolas"/>
                <a:sym typeface="Consolas"/>
              </a:rPr>
              <a:t>driverClassName</a:t>
            </a:r>
            <a:r>
              <a:rPr lang="en-US" sz="1400" dirty="0">
                <a:solidFill>
                  <a:schemeClr val="dk1"/>
                </a:solidFill>
                <a:latin typeface="Consolas"/>
                <a:ea typeface="Consolas"/>
                <a:cs typeface="Consolas"/>
                <a:sym typeface="Consolas"/>
              </a:rPr>
              <a:t>" value="</a:t>
            </a:r>
            <a:r>
              <a:rPr lang="en-US" sz="1400" dirty="0" err="1">
                <a:solidFill>
                  <a:schemeClr val="dk1"/>
                </a:solidFill>
                <a:latin typeface="Consolas"/>
                <a:ea typeface="Consolas"/>
                <a:cs typeface="Consolas"/>
                <a:sym typeface="Consolas"/>
              </a:rPr>
              <a:t>com.mysql.jdbc.Driver</a:t>
            </a:r>
            <a:r>
              <a:rPr lang="en-US" sz="1400" dirty="0">
                <a:solidFill>
                  <a:schemeClr val="dk1"/>
                </a:solidFill>
                <a:latin typeface="Consolas"/>
                <a:ea typeface="Consolas"/>
                <a:cs typeface="Consolas"/>
                <a:sym typeface="Consolas"/>
              </a:rPr>
              <a:t>" /&gt;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&lt;property name="</a:t>
            </a:r>
            <a:r>
              <a:rPr lang="en-US" sz="1400" dirty="0" err="1">
                <a:solidFill>
                  <a:schemeClr val="dk1"/>
                </a:solidFill>
                <a:latin typeface="Consolas"/>
                <a:ea typeface="Consolas"/>
                <a:cs typeface="Consolas"/>
                <a:sym typeface="Consolas"/>
              </a:rPr>
              <a:t>url</a:t>
            </a:r>
            <a:r>
              <a:rPr lang="en-US" sz="1400" dirty="0">
                <a:solidFill>
                  <a:schemeClr val="dk1"/>
                </a:solidFill>
                <a:latin typeface="Consolas"/>
                <a:ea typeface="Consolas"/>
                <a:cs typeface="Consolas"/>
                <a:sym typeface="Consolas"/>
              </a:rPr>
              <a:t>" value="</a:t>
            </a:r>
            <a:r>
              <a:rPr lang="en-US" sz="1400" dirty="0" err="1">
                <a:solidFill>
                  <a:schemeClr val="dk1"/>
                </a:solidFill>
                <a:latin typeface="Consolas"/>
                <a:ea typeface="Consolas"/>
                <a:cs typeface="Consolas"/>
                <a:sym typeface="Consolas"/>
              </a:rPr>
              <a:t>jdbc:mysql</a:t>
            </a:r>
            <a:r>
              <a:rPr lang="en-US" sz="1400" dirty="0">
                <a:solidFill>
                  <a:schemeClr val="dk1"/>
                </a:solidFill>
                <a:latin typeface="Consolas"/>
                <a:ea typeface="Consolas"/>
                <a:cs typeface="Consolas"/>
                <a:sym typeface="Consolas"/>
              </a:rPr>
              <a:t>://localhost:3306/world"/&gt; </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&lt;property name="username" value="spring01" /&gt;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&lt;property name="password" value="1234" /&gt;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&lt;/bean&gt;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&lt;bean id="</a:t>
            </a:r>
            <a:r>
              <a:rPr lang="en-US" sz="1400" dirty="0" err="1">
                <a:solidFill>
                  <a:schemeClr val="dk1"/>
                </a:solidFill>
                <a:latin typeface="Consolas"/>
                <a:ea typeface="Consolas"/>
                <a:cs typeface="Consolas"/>
                <a:sym typeface="Consolas"/>
              </a:rPr>
              <a:t>sqlSessionFactory</a:t>
            </a:r>
            <a:r>
              <a:rPr lang="en-US" sz="1400" dirty="0">
                <a:solidFill>
                  <a:schemeClr val="dk1"/>
                </a:solidFill>
                <a:latin typeface="Consolas"/>
                <a:ea typeface="Consolas"/>
                <a:cs typeface="Consolas"/>
                <a:sym typeface="Consolas"/>
              </a:rPr>
              <a:t>" class="</a:t>
            </a:r>
            <a:r>
              <a:rPr lang="en-US" sz="1400" dirty="0" err="1">
                <a:solidFill>
                  <a:schemeClr val="dk1"/>
                </a:solidFill>
                <a:latin typeface="Consolas"/>
                <a:ea typeface="Consolas"/>
                <a:cs typeface="Consolas"/>
                <a:sym typeface="Consolas"/>
              </a:rPr>
              <a:t>org.mybatis.spring.SqlSessionFactoryBean</a:t>
            </a:r>
            <a:r>
              <a:rPr lang="en-US" sz="14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&lt;property name="</a:t>
            </a:r>
            <a:r>
              <a:rPr lang="en-US" sz="1400" dirty="0" err="1">
                <a:solidFill>
                  <a:schemeClr val="dk1"/>
                </a:solidFill>
                <a:latin typeface="Consolas"/>
                <a:ea typeface="Consolas"/>
                <a:cs typeface="Consolas"/>
                <a:sym typeface="Consolas"/>
              </a:rPr>
              <a:t>dataSource</a:t>
            </a:r>
            <a:r>
              <a:rPr lang="en-US" sz="1400" dirty="0">
                <a:solidFill>
                  <a:schemeClr val="dk1"/>
                </a:solidFill>
                <a:latin typeface="Consolas"/>
                <a:ea typeface="Consolas"/>
                <a:cs typeface="Consolas"/>
                <a:sym typeface="Consolas"/>
              </a:rPr>
              <a:t>" ref="</a:t>
            </a:r>
            <a:r>
              <a:rPr lang="en-US" sz="1400" dirty="0" err="1">
                <a:solidFill>
                  <a:schemeClr val="dk1"/>
                </a:solidFill>
                <a:latin typeface="Consolas"/>
                <a:ea typeface="Consolas"/>
                <a:cs typeface="Consolas"/>
                <a:sym typeface="Consolas"/>
              </a:rPr>
              <a:t>dataSource</a:t>
            </a:r>
            <a:r>
              <a:rPr lang="en-US" sz="1400" dirty="0">
                <a:solidFill>
                  <a:schemeClr val="dk1"/>
                </a:solidFill>
                <a:latin typeface="Consolas"/>
                <a:ea typeface="Consolas"/>
                <a:cs typeface="Consolas"/>
                <a:sym typeface="Consolas"/>
              </a:rPr>
              <a:t>" /&gt;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&lt;property name="</a:t>
            </a:r>
            <a:r>
              <a:rPr lang="en-US" sz="1400" dirty="0" err="1">
                <a:solidFill>
                  <a:schemeClr val="dk1"/>
                </a:solidFill>
                <a:latin typeface="Consolas"/>
                <a:ea typeface="Consolas"/>
                <a:cs typeface="Consolas"/>
                <a:sym typeface="Consolas"/>
              </a:rPr>
              <a:t>configLocation</a:t>
            </a:r>
            <a:r>
              <a:rPr lang="en-US" sz="1400" dirty="0">
                <a:solidFill>
                  <a:schemeClr val="dk1"/>
                </a:solidFill>
                <a:latin typeface="Consolas"/>
                <a:ea typeface="Consolas"/>
                <a:cs typeface="Consolas"/>
                <a:sym typeface="Consolas"/>
              </a:rPr>
              <a:t>" value="</a:t>
            </a:r>
            <a:r>
              <a:rPr lang="en-US" sz="1400" dirty="0" err="1">
                <a:solidFill>
                  <a:schemeClr val="dk1"/>
                </a:solidFill>
                <a:latin typeface="Consolas"/>
                <a:ea typeface="Consolas"/>
                <a:cs typeface="Consolas"/>
                <a:sym typeface="Consolas"/>
              </a:rPr>
              <a:t>classpath</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mybatis</a:t>
            </a:r>
            <a:r>
              <a:rPr lang="en-US" sz="1400" dirty="0">
                <a:solidFill>
                  <a:schemeClr val="dk1"/>
                </a:solidFill>
                <a:latin typeface="Consolas"/>
                <a:ea typeface="Consolas"/>
                <a:cs typeface="Consolas"/>
                <a:sym typeface="Consolas"/>
              </a:rPr>
              <a:t>/mybatis-config.xml" /&gt;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&lt;property name="</a:t>
            </a:r>
            <a:r>
              <a:rPr lang="en-US" sz="1400" dirty="0" err="1">
                <a:solidFill>
                  <a:schemeClr val="dk1"/>
                </a:solidFill>
                <a:latin typeface="Consolas"/>
                <a:ea typeface="Consolas"/>
                <a:cs typeface="Consolas"/>
                <a:sym typeface="Consolas"/>
              </a:rPr>
              <a:t>mapperLocations</a:t>
            </a:r>
            <a:r>
              <a:rPr lang="en-US" sz="1400" dirty="0">
                <a:solidFill>
                  <a:schemeClr val="dk1"/>
                </a:solidFill>
                <a:latin typeface="Consolas"/>
                <a:ea typeface="Consolas"/>
                <a:cs typeface="Consolas"/>
                <a:sym typeface="Consolas"/>
              </a:rPr>
              <a:t>" value="</a:t>
            </a:r>
            <a:r>
              <a:rPr lang="en-US" sz="1400" dirty="0" err="1">
                <a:solidFill>
                  <a:schemeClr val="dk1"/>
                </a:solidFill>
                <a:latin typeface="Consolas"/>
                <a:ea typeface="Consolas"/>
                <a:cs typeface="Consolas"/>
                <a:sym typeface="Consolas"/>
              </a:rPr>
              <a:t>classpath</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mybatis</a:t>
            </a:r>
            <a:r>
              <a:rPr lang="en-US" sz="1400" dirty="0">
                <a:solidFill>
                  <a:schemeClr val="dk1"/>
                </a:solidFill>
                <a:latin typeface="Consolas"/>
                <a:ea typeface="Consolas"/>
                <a:cs typeface="Consolas"/>
                <a:sym typeface="Consolas"/>
              </a:rPr>
              <a:t>/mybatis-mapper.xml" /&gt;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&lt;/bean&gt;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&lt;bean id="</a:t>
            </a:r>
            <a:r>
              <a:rPr lang="en-US" sz="1400" dirty="0" err="1">
                <a:solidFill>
                  <a:schemeClr val="dk1"/>
                </a:solidFill>
                <a:latin typeface="Consolas"/>
                <a:ea typeface="Consolas"/>
                <a:cs typeface="Consolas"/>
                <a:sym typeface="Consolas"/>
              </a:rPr>
              <a:t>sqlSessoinTemplate</a:t>
            </a:r>
            <a:r>
              <a:rPr lang="en-US" sz="1400" dirty="0">
                <a:solidFill>
                  <a:schemeClr val="dk1"/>
                </a:solidFill>
                <a:latin typeface="Consolas"/>
                <a:ea typeface="Consolas"/>
                <a:cs typeface="Consolas"/>
                <a:sym typeface="Consolas"/>
              </a:rPr>
              <a:t>" class="</a:t>
            </a:r>
            <a:r>
              <a:rPr lang="en-US" sz="1400" dirty="0" err="1">
                <a:solidFill>
                  <a:schemeClr val="dk1"/>
                </a:solidFill>
                <a:latin typeface="Consolas"/>
                <a:ea typeface="Consolas"/>
                <a:cs typeface="Consolas"/>
                <a:sym typeface="Consolas"/>
              </a:rPr>
              <a:t>org.mybatis.spring.SqlSessionTemplate</a:t>
            </a:r>
            <a:r>
              <a:rPr lang="en-US" sz="14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&lt;constructor-</a:t>
            </a:r>
            <a:r>
              <a:rPr lang="en-US" sz="1400" dirty="0" err="1">
                <a:solidFill>
                  <a:schemeClr val="dk1"/>
                </a:solidFill>
                <a:latin typeface="Consolas"/>
                <a:ea typeface="Consolas"/>
                <a:cs typeface="Consolas"/>
                <a:sym typeface="Consolas"/>
              </a:rPr>
              <a:t>arg</a:t>
            </a:r>
            <a:r>
              <a:rPr lang="en-US" sz="1400" dirty="0">
                <a:solidFill>
                  <a:schemeClr val="dk1"/>
                </a:solidFill>
                <a:latin typeface="Consolas"/>
                <a:ea typeface="Consolas"/>
                <a:cs typeface="Consolas"/>
                <a:sym typeface="Consolas"/>
              </a:rPr>
              <a:t> name="</a:t>
            </a:r>
            <a:r>
              <a:rPr lang="en-US" sz="1400" dirty="0" err="1">
                <a:solidFill>
                  <a:schemeClr val="dk1"/>
                </a:solidFill>
                <a:latin typeface="Consolas"/>
                <a:ea typeface="Consolas"/>
                <a:cs typeface="Consolas"/>
                <a:sym typeface="Consolas"/>
              </a:rPr>
              <a:t>sqlSessionFactory</a:t>
            </a:r>
            <a:r>
              <a:rPr lang="en-US" sz="1400" dirty="0">
                <a:solidFill>
                  <a:schemeClr val="dk1"/>
                </a:solidFill>
                <a:latin typeface="Consolas"/>
                <a:ea typeface="Consolas"/>
                <a:cs typeface="Consolas"/>
                <a:sym typeface="Consolas"/>
              </a:rPr>
              <a:t>" ref="</a:t>
            </a:r>
            <a:r>
              <a:rPr lang="en-US" sz="1400" dirty="0" err="1">
                <a:solidFill>
                  <a:schemeClr val="dk1"/>
                </a:solidFill>
                <a:latin typeface="Consolas"/>
                <a:ea typeface="Consolas"/>
                <a:cs typeface="Consolas"/>
                <a:sym typeface="Consolas"/>
              </a:rPr>
              <a:t>sqlSessionFactory</a:t>
            </a:r>
            <a:r>
              <a:rPr lang="en-US" sz="1400" dirty="0">
                <a:solidFill>
                  <a:schemeClr val="dk1"/>
                </a:solidFill>
                <a:latin typeface="Consolas"/>
                <a:ea typeface="Consolas"/>
                <a:cs typeface="Consolas"/>
                <a:sym typeface="Consolas"/>
              </a:rPr>
              <a:t>" /&gt;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&lt;/bean&gt;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&lt;/beans&gt;</a:t>
            </a:r>
            <a:endParaRP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5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Spring 연동 - mybatis-config.xml</a:t>
            </a:r>
            <a:endParaRPr/>
          </a:p>
        </p:txBody>
      </p:sp>
      <p:sp>
        <p:nvSpPr>
          <p:cNvPr id="1305" name="Google Shape;1305;p15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306" name="Google Shape;1306;p151"/>
          <p:cNvSpPr/>
          <p:nvPr/>
        </p:nvSpPr>
        <p:spPr>
          <a:xfrm>
            <a:off x="838199" y="990600"/>
            <a:ext cx="10515599" cy="1815882"/>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onsolas"/>
                <a:ea typeface="Consolas"/>
                <a:cs typeface="Consolas"/>
                <a:sym typeface="Consolas"/>
              </a:rPr>
              <a:t>&lt;?xml version="1.0" encoding="UTF-8" ?&gt;</a:t>
            </a:r>
            <a:endParaRPr/>
          </a:p>
          <a:p>
            <a:pPr marL="0" marR="0" lvl="0" indent="0" algn="l" rtl="0">
              <a:spcBef>
                <a:spcPts val="0"/>
              </a:spcBef>
              <a:spcAft>
                <a:spcPts val="0"/>
              </a:spcAft>
              <a:buNone/>
            </a:pPr>
            <a:r>
              <a:rPr lang="en-US" sz="1400">
                <a:solidFill>
                  <a:schemeClr val="dk1"/>
                </a:solidFill>
                <a:latin typeface="Consolas"/>
                <a:ea typeface="Consolas"/>
                <a:cs typeface="Consolas"/>
                <a:sym typeface="Consolas"/>
              </a:rPr>
              <a:t>&lt;!DOCTYPE configuration PUBLIC "-//mybatis.org//DTD Config 3.0//EN" </a:t>
            </a:r>
            <a:endParaRPr/>
          </a:p>
          <a:p>
            <a:pPr marL="0" marR="0" lvl="0" indent="0" algn="l" rtl="0">
              <a:spcBef>
                <a:spcPts val="0"/>
              </a:spcBef>
              <a:spcAft>
                <a:spcPts val="0"/>
              </a:spcAft>
              <a:buNone/>
            </a:pPr>
            <a:r>
              <a:rPr lang="en-US" sz="1400">
                <a:solidFill>
                  <a:schemeClr val="dk1"/>
                </a:solidFill>
                <a:latin typeface="Consolas"/>
                <a:ea typeface="Consolas"/>
                <a:cs typeface="Consolas"/>
                <a:sym typeface="Consolas"/>
              </a:rPr>
              <a:t>"http://mybatis.org/dtd/mybatis-3-config.dtd"&gt; </a:t>
            </a:r>
            <a:endParaRPr/>
          </a:p>
          <a:p>
            <a:pPr marL="0" marR="0" lvl="0" indent="0" algn="l" rtl="0">
              <a:spcBef>
                <a:spcPts val="0"/>
              </a:spcBef>
              <a:spcAft>
                <a:spcPts val="0"/>
              </a:spcAft>
              <a:buNone/>
            </a:pPr>
            <a:endParaRPr sz="1400">
              <a:solidFill>
                <a:schemeClr val="dk1"/>
              </a:solidFill>
              <a:latin typeface="Consolas"/>
              <a:ea typeface="Consolas"/>
              <a:cs typeface="Consolas"/>
              <a:sym typeface="Consolas"/>
            </a:endParaRPr>
          </a:p>
          <a:p>
            <a:pPr marL="0" marR="0" lvl="0" indent="0" algn="l" rtl="0">
              <a:spcBef>
                <a:spcPts val="0"/>
              </a:spcBef>
              <a:spcAft>
                <a:spcPts val="0"/>
              </a:spcAft>
              <a:buNone/>
            </a:pPr>
            <a:r>
              <a:rPr lang="en-US" sz="1400">
                <a:solidFill>
                  <a:schemeClr val="dk1"/>
                </a:solidFill>
                <a:latin typeface="Consolas"/>
                <a:ea typeface="Consolas"/>
                <a:cs typeface="Consolas"/>
                <a:sym typeface="Consolas"/>
              </a:rPr>
              <a:t>&lt;configuration&gt; </a:t>
            </a:r>
            <a:endParaRPr/>
          </a:p>
          <a:p>
            <a:pPr marL="0" marR="0" lvl="0" indent="0" algn="l" rtl="0">
              <a:spcBef>
                <a:spcPts val="0"/>
              </a:spcBef>
              <a:spcAft>
                <a:spcPts val="0"/>
              </a:spcAft>
              <a:buNone/>
            </a:pPr>
            <a:endParaRPr sz="1400">
              <a:solidFill>
                <a:schemeClr val="dk1"/>
              </a:solidFill>
              <a:latin typeface="Consolas"/>
              <a:ea typeface="Consolas"/>
              <a:cs typeface="Consolas"/>
              <a:sym typeface="Consolas"/>
            </a:endParaRPr>
          </a:p>
          <a:p>
            <a:pPr marL="0" marR="0" lvl="0" indent="0" algn="l" rtl="0">
              <a:spcBef>
                <a:spcPts val="0"/>
              </a:spcBef>
              <a:spcAft>
                <a:spcPts val="0"/>
              </a:spcAft>
              <a:buNone/>
            </a:pPr>
            <a:endParaRPr sz="1400">
              <a:solidFill>
                <a:schemeClr val="dk1"/>
              </a:solidFill>
              <a:latin typeface="Consolas"/>
              <a:ea typeface="Consolas"/>
              <a:cs typeface="Consolas"/>
              <a:sym typeface="Consolas"/>
            </a:endParaRPr>
          </a:p>
          <a:p>
            <a:pPr marL="0" marR="0" lvl="0" indent="0" algn="l" rtl="0">
              <a:spcBef>
                <a:spcPts val="0"/>
              </a:spcBef>
              <a:spcAft>
                <a:spcPts val="0"/>
              </a:spcAft>
              <a:buNone/>
            </a:pPr>
            <a:r>
              <a:rPr lang="en-US" sz="1400">
                <a:solidFill>
                  <a:schemeClr val="dk1"/>
                </a:solidFill>
                <a:latin typeface="Consolas"/>
                <a:ea typeface="Consolas"/>
                <a:cs typeface="Consolas"/>
                <a:sym typeface="Consolas"/>
              </a:rPr>
              <a:t>&lt;/configuration&gt;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5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Spring 연동 - mybatis-mapper.xml</a:t>
            </a:r>
            <a:endParaRPr/>
          </a:p>
        </p:txBody>
      </p:sp>
      <p:sp>
        <p:nvSpPr>
          <p:cNvPr id="1312" name="Google Shape;1312;p15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313" name="Google Shape;1313;p152"/>
          <p:cNvSpPr/>
          <p:nvPr/>
        </p:nvSpPr>
        <p:spPr>
          <a:xfrm>
            <a:off x="838199" y="990600"/>
            <a:ext cx="10515599" cy="5047536"/>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&lt;?xml version="1.0" encoding="UTF-8" ?&gt;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&lt;!DOCTYPE mapper</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PUBLIC "-//mybatis.org//DTD Mapper 3.0//EN"</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"https://mybatis.org/</a:t>
            </a:r>
            <a:r>
              <a:rPr lang="en-US" sz="1400" dirty="0" err="1">
                <a:solidFill>
                  <a:schemeClr val="dk1"/>
                </a:solidFill>
                <a:latin typeface="Consolas"/>
                <a:ea typeface="Consolas"/>
                <a:cs typeface="Consolas"/>
                <a:sym typeface="Consolas"/>
              </a:rPr>
              <a:t>dtd</a:t>
            </a:r>
            <a:r>
              <a:rPr lang="en-US" sz="1400" dirty="0">
                <a:solidFill>
                  <a:schemeClr val="dk1"/>
                </a:solidFill>
                <a:latin typeface="Consolas"/>
                <a:ea typeface="Consolas"/>
                <a:cs typeface="Consolas"/>
                <a:sym typeface="Consolas"/>
              </a:rPr>
              <a:t>/mybatis-3-mapper.dtd"&gt;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&lt;mapper namespace="</a:t>
            </a:r>
            <a:r>
              <a:rPr lang="en-US" sz="1400" dirty="0" err="1">
                <a:solidFill>
                  <a:schemeClr val="dk1"/>
                </a:solidFill>
                <a:latin typeface="Consolas"/>
                <a:ea typeface="Consolas"/>
                <a:cs typeface="Consolas"/>
                <a:sym typeface="Consolas"/>
              </a:rPr>
              <a:t>config.MemberMapper</a:t>
            </a:r>
            <a:r>
              <a:rPr lang="en-US" sz="14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&lt;select id="</a:t>
            </a:r>
            <a:r>
              <a:rPr lang="en-US" sz="1400" dirty="0" err="1">
                <a:solidFill>
                  <a:schemeClr val="dk1"/>
                </a:solidFill>
                <a:latin typeface="Consolas"/>
                <a:ea typeface="Consolas"/>
                <a:cs typeface="Consolas"/>
                <a:sym typeface="Consolas"/>
              </a:rPr>
              <a:t>selectOne</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resultType</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mybatis.vo.MemberVo</a:t>
            </a:r>
            <a:r>
              <a:rPr lang="en-US" sz="14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select * from Member where mid = #{id}</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&lt;/select&gt;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&lt;select id="</a:t>
            </a:r>
            <a:r>
              <a:rPr lang="en-US" sz="1400" dirty="0" err="1">
                <a:solidFill>
                  <a:schemeClr val="dk1"/>
                </a:solidFill>
                <a:latin typeface="Consolas"/>
                <a:ea typeface="Consolas"/>
                <a:cs typeface="Consolas"/>
                <a:sym typeface="Consolas"/>
              </a:rPr>
              <a:t>selectAll</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resultType</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mybatis.vo.MemberVo</a:t>
            </a:r>
            <a:r>
              <a:rPr lang="en-US" sz="1400" dirty="0">
                <a:solidFill>
                  <a:schemeClr val="dk1"/>
                </a:solidFill>
                <a:latin typeface="Consolas"/>
                <a:ea typeface="Consolas"/>
                <a:cs typeface="Consolas"/>
                <a:sym typeface="Consolas"/>
              </a:rPr>
              <a: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select * from Member ORDER BY mid</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&lt;/select&gt;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&lt;insert id="insert"&gt;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insert into member(mid, </a:t>
            </a:r>
            <a:r>
              <a:rPr lang="en-US" sz="1400" dirty="0" err="1">
                <a:solidFill>
                  <a:schemeClr val="dk1"/>
                </a:solidFill>
                <a:latin typeface="Consolas"/>
                <a:ea typeface="Consolas"/>
                <a:cs typeface="Consolas"/>
                <a:sym typeface="Consolas"/>
              </a:rPr>
              <a:t>mname</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mpwd</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mintro</a:t>
            </a:r>
            <a:r>
              <a:rPr lang="en-US" sz="1400" dirty="0">
                <a:solidFill>
                  <a:schemeClr val="dk1"/>
                </a:solidFill>
                <a:latin typeface="Consolas"/>
                <a:ea typeface="Consolas"/>
                <a:cs typeface="Consolas"/>
                <a:sym typeface="Consolas"/>
              </a:rPr>
              <a: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values(#{mid}, #{</a:t>
            </a:r>
            <a:r>
              <a:rPr lang="en-US" sz="1400" dirty="0" err="1">
                <a:solidFill>
                  <a:schemeClr val="dk1"/>
                </a:solidFill>
                <a:latin typeface="Consolas"/>
                <a:ea typeface="Consolas"/>
                <a:cs typeface="Consolas"/>
                <a:sym typeface="Consolas"/>
              </a:rPr>
              <a:t>mname</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mpwd</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mintro</a:t>
            </a:r>
            <a:r>
              <a:rPr lang="en-US" sz="1400" dirty="0">
                <a:solidFill>
                  <a:schemeClr val="dk1"/>
                </a:solidFill>
                <a:latin typeface="Consolas"/>
                <a:ea typeface="Consolas"/>
                <a:cs typeface="Consolas"/>
                <a:sym typeface="Consolas"/>
              </a:rPr>
              <a: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&lt;/insert&gt;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&lt;update id="update"&gt;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update member set mid=#{mid}, </a:t>
            </a:r>
            <a:r>
              <a:rPr lang="en-US" sz="1400" dirty="0" err="1">
                <a:solidFill>
                  <a:schemeClr val="dk1"/>
                </a:solidFill>
                <a:latin typeface="Consolas"/>
                <a:ea typeface="Consolas"/>
                <a:cs typeface="Consolas"/>
                <a:sym typeface="Consolas"/>
              </a:rPr>
              <a:t>mname</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mname</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mpwd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mpwd</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mintro</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mintro</a:t>
            </a:r>
            <a:r>
              <a:rPr lang="en-US" sz="1400" dirty="0">
                <a:solidFill>
                  <a:schemeClr val="dk1"/>
                </a:solidFill>
                <a:latin typeface="Consolas"/>
                <a:ea typeface="Consolas"/>
                <a:cs typeface="Consolas"/>
                <a:sym typeface="Consolas"/>
              </a:rPr>
              <a: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where mid=#{mid}</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&lt;/update&gt;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&lt;delete id="delete"&gt;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delete from member where mid=#{mid}</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  &lt;/delete&gt;</a:t>
            </a:r>
            <a:endParaRPr dirty="0"/>
          </a:p>
          <a:p>
            <a:pPr marL="0" marR="0" lvl="0" indent="0" algn="l" rtl="0">
              <a:spcBef>
                <a:spcPts val="0"/>
              </a:spcBef>
              <a:spcAft>
                <a:spcPts val="0"/>
              </a:spcAft>
              <a:buNone/>
            </a:pPr>
            <a:r>
              <a:rPr lang="en-US" sz="1400" dirty="0">
                <a:solidFill>
                  <a:schemeClr val="dk1"/>
                </a:solidFill>
                <a:latin typeface="Consolas"/>
                <a:ea typeface="Consolas"/>
                <a:cs typeface="Consolas"/>
                <a:sym typeface="Consolas"/>
              </a:rPr>
              <a:t>&lt;/mapper&gt;</a:t>
            </a:r>
            <a:endParaRP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5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Spring 연동 - 메인 클래스(목록)</a:t>
            </a:r>
            <a:endParaRPr/>
          </a:p>
        </p:txBody>
      </p:sp>
      <p:sp>
        <p:nvSpPr>
          <p:cNvPr id="1319" name="Google Shape;1319;p15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320" name="Google Shape;1320;p153"/>
          <p:cNvSpPr/>
          <p:nvPr/>
        </p:nvSpPr>
        <p:spPr>
          <a:xfrm>
            <a:off x="838200" y="990600"/>
            <a:ext cx="10515600" cy="5755422"/>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spring_mybatis_01;</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java.util.List;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org.apache.ibatis.session.*;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org.springframework.context.ApplicationContext;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org.springframework.context.support.ClassPathXmlApplicationContext;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mybatis.vo.MemberVo;</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TestSelectAll_01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SqlSessionFactory sqlSessionFactory = context.getBean(SqlSessionFactory.class);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try (SqlSession session = sqlSessionFactory.openSession())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List&lt;MemberVo&gt; list = session.selectList("selectAll");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for (MemberVo m : list)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 END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5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MyBatis Spring 연동 - 메인 클래스(검색)</a:t>
            </a:r>
            <a:endParaRPr/>
          </a:p>
        </p:txBody>
      </p:sp>
      <p:sp>
        <p:nvSpPr>
          <p:cNvPr id="1326" name="Google Shape;1326;p15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327" name="Google Shape;1327;p154"/>
          <p:cNvSpPr/>
          <p:nvPr/>
        </p:nvSpPr>
        <p:spPr>
          <a:xfrm>
            <a:off x="838200" y="990600"/>
            <a:ext cx="10515600" cy="5262979"/>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spring_mybatis_01;</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java.util.List;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org.apache.ibatis.session.SqlSession;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org.apache.ibatis.session.SqlSessionFactory;</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org.springframework.context.ApplicationContext;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org.springframework.context.support.ClassPathXmlApplicationContext;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mybatis.vo.MemberVo;</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TestSelectOne_01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SqlSessionFactory sqlSessionFactory = context.getBean(SqlSessionFactory.class);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try (SqlSession session = sqlSessionFactory.openSession())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MemberVo mem = session.selectOne("selectOne", "u01");</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System.out.println(mem);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5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1333" name="Google Shape;1333;p15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라이브러리 등록</a:t>
            </a:r>
            <a:endParaRPr/>
          </a:p>
        </p:txBody>
      </p:sp>
      <p:sp>
        <p:nvSpPr>
          <p:cNvPr id="206" name="Google Shape;206;p1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jar를 libs에 모두 복사</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libs의 jar를 build path에 등록</a:t>
            </a:r>
            <a:endParaRPr/>
          </a:p>
        </p:txBody>
      </p:sp>
      <p:pic>
        <p:nvPicPr>
          <p:cNvPr id="207" name="Google Shape;207;p16" descr="https://lh4.googleusercontent.com/yOZDiQcLPDF0-iVEumd2tU67kHVh9jxzN4o4xK-vjDer8C4sszmkAVSahpQQWtxdRy0CM6pb9AWIfHflghpjfpNugmC8GVOVSHaxFl4iWoLLzlmSwPMS84xSZ7Z8sd-7fYe1j3fpUxzbrYcSt-OVnM9t8w"/>
          <p:cNvPicPr preferRelativeResize="0"/>
          <p:nvPr/>
        </p:nvPicPr>
        <p:blipFill rotWithShape="1">
          <a:blip r:embed="rId3">
            <a:alphaModFix/>
          </a:blip>
          <a:srcRect/>
          <a:stretch/>
        </p:blipFill>
        <p:spPr>
          <a:xfrm>
            <a:off x="838200" y="2281456"/>
            <a:ext cx="4102275" cy="3585944"/>
          </a:xfrm>
          <a:prstGeom prst="rect">
            <a:avLst/>
          </a:prstGeom>
          <a:noFill/>
          <a:ln w="9525" cap="flat" cmpd="sng">
            <a:solidFill>
              <a:schemeClr val="dk1"/>
            </a:solidFill>
            <a:prstDash val="solid"/>
            <a:round/>
            <a:headEnd type="none" w="sm" len="sm"/>
            <a:tailEnd type="none" w="sm" len="sm"/>
          </a:ln>
        </p:spPr>
      </p:pic>
      <p:pic>
        <p:nvPicPr>
          <p:cNvPr id="208" name="Google Shape;208;p16" descr="https://lh5.googleusercontent.com/xcBUXDCUEnBmpp4jkpY8ZZCwtGPV6q0h0QXdraMcnXRAXnDOp-7yK1vdaojTpDhpJDr7W0xHs86i7hiDd6HWkAdAYwgz68cwgbWLA3sYHgJSmimDdJzHV_so8UyGsxkH8xUgax3Bje3HDDCDBmvoREaOgQ"/>
          <p:cNvPicPr preferRelativeResize="0"/>
          <p:nvPr/>
        </p:nvPicPr>
        <p:blipFill rotWithShape="1">
          <a:blip r:embed="rId4">
            <a:alphaModFix/>
          </a:blip>
          <a:srcRect/>
          <a:stretch/>
        </p:blipFill>
        <p:spPr>
          <a:xfrm>
            <a:off x="5749635" y="2309090"/>
            <a:ext cx="2708154" cy="3558310"/>
          </a:xfrm>
          <a:prstGeom prst="rect">
            <a:avLst/>
          </a:prstGeom>
          <a:noFill/>
          <a:ln w="9525" cap="flat" cmpd="sng">
            <a:solidFill>
              <a:schemeClr val="dk1"/>
            </a:solidFill>
            <a:prstDash val="solid"/>
            <a:round/>
            <a:headEnd type="none" w="sm" len="sm"/>
            <a:tailEnd type="none" w="sm" len="sm"/>
          </a:ln>
        </p:spPr>
      </p:pic>
      <p:sp>
        <p:nvSpPr>
          <p:cNvPr id="209" name="Google Shape;209;p16"/>
          <p:cNvSpPr/>
          <p:nvPr/>
        </p:nvSpPr>
        <p:spPr>
          <a:xfrm>
            <a:off x="1452557" y="5217996"/>
            <a:ext cx="3638052" cy="342900"/>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10" name="Google Shape;210;p16"/>
          <p:cNvSpPr/>
          <p:nvPr/>
        </p:nvSpPr>
        <p:spPr>
          <a:xfrm>
            <a:off x="4972583" y="3846847"/>
            <a:ext cx="777052" cy="45516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11" name="Google Shape;211;p16"/>
          <p:cNvSpPr/>
          <p:nvPr/>
        </p:nvSpPr>
        <p:spPr>
          <a:xfrm>
            <a:off x="8080943" y="3081552"/>
            <a:ext cx="3272857" cy="765295"/>
          </a:xfrm>
          <a:prstGeom prst="wedgeRectCallout">
            <a:avLst>
              <a:gd name="adj1" fmla="val -57957"/>
              <a:gd name="adj2" fmla="val 35051"/>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build path등록 후 Referenced Libraries에 표시</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5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Malgun Gothic"/>
              <a:buNone/>
            </a:pPr>
            <a:r>
              <a:rPr lang="en-US"/>
              <a:t>Servlet</a:t>
            </a:r>
            <a:endParaRPr/>
          </a:p>
        </p:txBody>
      </p:sp>
      <p:sp>
        <p:nvSpPr>
          <p:cNvPr id="1339" name="Google Shape;1339;p15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5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Web 처리 흐름</a:t>
            </a:r>
            <a:endParaRPr/>
          </a:p>
        </p:txBody>
      </p:sp>
      <p:sp>
        <p:nvSpPr>
          <p:cNvPr id="1345" name="Google Shape;1345;p15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pic>
        <p:nvPicPr>
          <p:cNvPr id="1346" name="Google Shape;1346;p157" descr="HTTP_ClientServerSystem.png"/>
          <p:cNvPicPr preferRelativeResize="0"/>
          <p:nvPr/>
        </p:nvPicPr>
        <p:blipFill rotWithShape="1">
          <a:blip r:embed="rId3">
            <a:alphaModFix/>
          </a:blip>
          <a:srcRect/>
          <a:stretch/>
        </p:blipFill>
        <p:spPr>
          <a:xfrm>
            <a:off x="1820731" y="990600"/>
            <a:ext cx="8550538" cy="52672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5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자바 웹 애플케이션의 구조</a:t>
            </a:r>
            <a:endParaRPr/>
          </a:p>
        </p:txBody>
      </p:sp>
      <p:sp>
        <p:nvSpPr>
          <p:cNvPr id="1352" name="Google Shape;1352;p15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127000" algn="l" rtl="0">
              <a:lnSpc>
                <a:spcPct val="120000"/>
              </a:lnSpc>
              <a:spcBef>
                <a:spcPts val="0"/>
              </a:spcBef>
              <a:spcAft>
                <a:spcPts val="0"/>
              </a:spcAft>
              <a:buClr>
                <a:srgbClr val="4BB0A0"/>
              </a:buClr>
              <a:buSzPts val="1600"/>
              <a:buFont typeface="Arial"/>
              <a:buNone/>
            </a:pPr>
            <a:endParaRPr sz="1600"/>
          </a:p>
        </p:txBody>
      </p:sp>
      <p:pic>
        <p:nvPicPr>
          <p:cNvPr id="1353" name="Google Shape;1353;p158" descr="Servlet_HelloServletURL.png"/>
          <p:cNvPicPr preferRelativeResize="0"/>
          <p:nvPr/>
        </p:nvPicPr>
        <p:blipFill rotWithShape="1">
          <a:blip r:embed="rId3">
            <a:alphaModFix/>
          </a:blip>
          <a:srcRect/>
          <a:stretch/>
        </p:blipFill>
        <p:spPr>
          <a:xfrm>
            <a:off x="2143125" y="1536947"/>
            <a:ext cx="7905750" cy="34290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5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Servlet</a:t>
            </a:r>
            <a:endParaRPr/>
          </a:p>
        </p:txBody>
      </p:sp>
      <p:sp>
        <p:nvSpPr>
          <p:cNvPr id="1359" name="Google Shape;1359;p15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클라이언트의 요청을 받아, 이를 처리하고 결과(응답)를 반환하는 자바의 웹프로그래밍 기술</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서블릿 컨테이너 : 서블릿 관리해주는 모듈. 서블릿의 생명주기를 관리, 요청에 따른 스레드 생성한다. 클라이언트의 Request를 받아주고 Response를 보낼 수 있는 웹서버와 웹 소켓을 만들어 통신해준다.</a:t>
            </a:r>
            <a:endParaRPr/>
          </a:p>
          <a:p>
            <a:pPr marL="685800" lvl="1" indent="-228600" algn="l" rtl="0">
              <a:lnSpc>
                <a:spcPct val="90000"/>
              </a:lnSpc>
              <a:spcBef>
                <a:spcPts val="500"/>
              </a:spcBef>
              <a:spcAft>
                <a:spcPts val="0"/>
              </a:spcAft>
              <a:buClr>
                <a:schemeClr val="dk1"/>
              </a:buClr>
              <a:buSzPts val="1600"/>
              <a:buChar char="•"/>
            </a:pPr>
            <a:r>
              <a:rPr lang="en-US" sz="1600"/>
              <a:t>통신지원</a:t>
            </a:r>
            <a:endParaRPr sz="1600"/>
          </a:p>
          <a:p>
            <a:pPr marL="685800" lvl="1" indent="-228600" algn="l" rtl="0">
              <a:lnSpc>
                <a:spcPct val="90000"/>
              </a:lnSpc>
              <a:spcBef>
                <a:spcPts val="500"/>
              </a:spcBef>
              <a:spcAft>
                <a:spcPts val="0"/>
              </a:spcAft>
              <a:buClr>
                <a:schemeClr val="dk1"/>
              </a:buClr>
              <a:buSzPts val="1600"/>
              <a:buChar char="•"/>
            </a:pPr>
            <a:r>
              <a:rPr lang="en-US" sz="1600"/>
              <a:t>생명주기관리</a:t>
            </a:r>
            <a:endParaRPr sz="1600"/>
          </a:p>
          <a:p>
            <a:pPr marL="685800" lvl="1" indent="-228600" algn="l" rtl="0">
              <a:lnSpc>
                <a:spcPct val="90000"/>
              </a:lnSpc>
              <a:spcBef>
                <a:spcPts val="500"/>
              </a:spcBef>
              <a:spcAft>
                <a:spcPts val="0"/>
              </a:spcAft>
              <a:buClr>
                <a:schemeClr val="dk1"/>
              </a:buClr>
              <a:buSzPts val="1600"/>
              <a:buChar char="•"/>
            </a:pPr>
            <a:r>
              <a:rPr lang="en-US" sz="1600"/>
              <a:t>멀티스레드 관리</a:t>
            </a:r>
            <a:endParaRPr sz="1600"/>
          </a:p>
          <a:p>
            <a:pPr marL="685800" lvl="1" indent="-228600" algn="l" rtl="0">
              <a:lnSpc>
                <a:spcPct val="90000"/>
              </a:lnSpc>
              <a:spcBef>
                <a:spcPts val="500"/>
              </a:spcBef>
              <a:spcAft>
                <a:spcPts val="0"/>
              </a:spcAft>
              <a:buClr>
                <a:schemeClr val="dk1"/>
              </a:buClr>
              <a:buSzPts val="1600"/>
              <a:buChar char="•"/>
            </a:pPr>
            <a:r>
              <a:rPr lang="en-US" sz="1600"/>
              <a:t>선언적인 보안관리</a:t>
            </a:r>
            <a:endParaRPr sz="1600"/>
          </a:p>
          <a:p>
            <a:pPr marL="685800" lvl="1" indent="-228600" algn="l" rtl="0">
              <a:lnSpc>
                <a:spcPct val="90000"/>
              </a:lnSpc>
              <a:spcBef>
                <a:spcPts val="500"/>
              </a:spcBef>
              <a:spcAft>
                <a:spcPts val="0"/>
              </a:spcAft>
              <a:buClr>
                <a:schemeClr val="dk1"/>
              </a:buClr>
              <a:buSzPts val="1600"/>
              <a:buChar char="•"/>
            </a:pPr>
            <a:r>
              <a:rPr lang="en-US" sz="1600"/>
              <a:t>JSP 지원</a:t>
            </a:r>
            <a:endParaRPr/>
          </a:p>
        </p:txBody>
      </p:sp>
      <p:pic>
        <p:nvPicPr>
          <p:cNvPr id="1360" name="Google Shape;1360;p159" descr="https://t1.daumcdn.net/cfile/tistory/2445804457382D9145"/>
          <p:cNvPicPr preferRelativeResize="0"/>
          <p:nvPr/>
        </p:nvPicPr>
        <p:blipFill rotWithShape="1">
          <a:blip r:embed="rId3">
            <a:alphaModFix/>
          </a:blip>
          <a:srcRect/>
          <a:stretch/>
        </p:blipFill>
        <p:spPr>
          <a:xfrm>
            <a:off x="3746375" y="2376466"/>
            <a:ext cx="7387221" cy="4153059"/>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6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Servlet</a:t>
            </a:r>
            <a:endParaRPr/>
          </a:p>
        </p:txBody>
      </p:sp>
      <p:graphicFrame>
        <p:nvGraphicFramePr>
          <p:cNvPr id="1366" name="Google Shape;1366;p160"/>
          <p:cNvGraphicFramePr/>
          <p:nvPr/>
        </p:nvGraphicFramePr>
        <p:xfrm>
          <a:off x="838200" y="923278"/>
          <a:ext cx="10515600" cy="5501930"/>
        </p:xfrm>
        <a:graphic>
          <a:graphicData uri="http://schemas.openxmlformats.org/drawingml/2006/table">
            <a:tbl>
              <a:tblPr>
                <a:noFill/>
                <a:tableStyleId>{356C56E0-969A-4C60-9EED-0EE17C578FE1}</a:tableStyleId>
              </a:tblPr>
              <a:tblGrid>
                <a:gridCol w="1514375">
                  <a:extLst>
                    <a:ext uri="{9D8B030D-6E8A-4147-A177-3AD203B41FA5}">
                      <a16:colId xmlns:a16="http://schemas.microsoft.com/office/drawing/2014/main" val="20000"/>
                    </a:ext>
                  </a:extLst>
                </a:gridCol>
                <a:gridCol w="1429300">
                  <a:extLst>
                    <a:ext uri="{9D8B030D-6E8A-4147-A177-3AD203B41FA5}">
                      <a16:colId xmlns:a16="http://schemas.microsoft.com/office/drawing/2014/main" val="20001"/>
                    </a:ext>
                  </a:extLst>
                </a:gridCol>
                <a:gridCol w="1970850">
                  <a:extLst>
                    <a:ext uri="{9D8B030D-6E8A-4147-A177-3AD203B41FA5}">
                      <a16:colId xmlns:a16="http://schemas.microsoft.com/office/drawing/2014/main" val="20002"/>
                    </a:ext>
                  </a:extLst>
                </a:gridCol>
                <a:gridCol w="5601075">
                  <a:extLst>
                    <a:ext uri="{9D8B030D-6E8A-4147-A177-3AD203B41FA5}">
                      <a16:colId xmlns:a16="http://schemas.microsoft.com/office/drawing/2014/main" val="20003"/>
                    </a:ext>
                  </a:extLst>
                </a:gridCol>
              </a:tblGrid>
              <a:tr h="158175">
                <a:tc>
                  <a:txBody>
                    <a:bodyPr/>
                    <a:lstStyle/>
                    <a:p>
                      <a:pPr marL="0" marR="0" lvl="0" indent="0" algn="ctr" rtl="0">
                        <a:spcBef>
                          <a:spcPts val="0"/>
                        </a:spcBef>
                        <a:spcAft>
                          <a:spcPts val="0"/>
                        </a:spcAft>
                        <a:buNone/>
                      </a:pPr>
                      <a:r>
                        <a:rPr lang="en-US" sz="1600" u="none" strike="noStrike">
                          <a:solidFill>
                            <a:schemeClr val="dk1"/>
                          </a:solidFill>
                        </a:rPr>
                        <a:t>서블릿 API 버전</a:t>
                      </a:r>
                      <a:endParaRPr sz="1600" b="1"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ctr" rtl="0">
                        <a:spcBef>
                          <a:spcPts val="0"/>
                        </a:spcBef>
                        <a:spcAft>
                          <a:spcPts val="0"/>
                        </a:spcAft>
                        <a:buNone/>
                      </a:pPr>
                      <a:r>
                        <a:rPr lang="en-US" sz="1600" u="none" strike="noStrike">
                          <a:solidFill>
                            <a:schemeClr val="dk1"/>
                          </a:solidFill>
                        </a:rPr>
                        <a:t>발표</a:t>
                      </a:r>
                      <a:endParaRPr sz="1600" b="1"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ctr" rtl="0">
                        <a:spcBef>
                          <a:spcPts val="0"/>
                        </a:spcBef>
                        <a:spcAft>
                          <a:spcPts val="0"/>
                        </a:spcAft>
                        <a:buNone/>
                      </a:pPr>
                      <a:r>
                        <a:rPr lang="en-US" sz="1600" u="none" strike="noStrike">
                          <a:solidFill>
                            <a:schemeClr val="dk1"/>
                          </a:solidFill>
                        </a:rPr>
                        <a:t>자바 플랫폼</a:t>
                      </a:r>
                      <a:endParaRPr sz="1600" b="1"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ctr" rtl="0">
                        <a:spcBef>
                          <a:spcPts val="0"/>
                        </a:spcBef>
                        <a:spcAft>
                          <a:spcPts val="0"/>
                        </a:spcAft>
                        <a:buNone/>
                      </a:pPr>
                      <a:r>
                        <a:rPr lang="en-US" sz="1600" u="none" strike="noStrike">
                          <a:solidFill>
                            <a:schemeClr val="dk1"/>
                          </a:solidFill>
                        </a:rPr>
                        <a:t>중요한 변화</a:t>
                      </a:r>
                      <a:endParaRPr sz="1600" b="1" i="0" u="none" strike="noStrike">
                        <a:solidFill>
                          <a:schemeClr val="dk1"/>
                        </a:solidFill>
                        <a:latin typeface="Arial"/>
                        <a:ea typeface="Arial"/>
                        <a:cs typeface="Arial"/>
                        <a:sym typeface="Arial"/>
                      </a:endParaRPr>
                    </a:p>
                  </a:txBody>
                  <a:tcPr marL="4300" marR="4300" marT="4300" marB="0" anchor="ctr"/>
                </a:tc>
                <a:extLst>
                  <a:ext uri="{0D108BD9-81ED-4DB2-BD59-A6C34878D82A}">
                    <a16:rowId xmlns:a16="http://schemas.microsoft.com/office/drawing/2014/main" val="10000"/>
                  </a:ext>
                </a:extLst>
              </a:tr>
              <a:tr h="255700">
                <a:tc>
                  <a:txBody>
                    <a:bodyPr/>
                    <a:lstStyle/>
                    <a:p>
                      <a:pPr marL="0" marR="0" lvl="0" indent="0" algn="l" rtl="0">
                        <a:spcBef>
                          <a:spcPts val="0"/>
                        </a:spcBef>
                        <a:spcAft>
                          <a:spcPts val="0"/>
                        </a:spcAft>
                        <a:buNone/>
                      </a:pPr>
                      <a:r>
                        <a:rPr lang="en-US" sz="1600" u="none" strike="noStrike">
                          <a:solidFill>
                            <a:schemeClr val="dk1"/>
                          </a:solidFill>
                        </a:rPr>
                        <a:t>서블릿 4.0</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3">
                            <a:extLst>
                              <a:ext uri="{A12FA001-AC4F-418D-AE19-62706E023703}">
                                <ahyp:hlinkClr xmlns:ahyp="http://schemas.microsoft.com/office/drawing/2018/hyperlinkcolor" val="tx"/>
                              </a:ext>
                            </a:extLst>
                          </a:hlinkClick>
                        </a:rPr>
                        <a:t>2017년 9월</a:t>
                      </a:r>
                      <a:endParaRPr sz="1600" b="0" i="0" u="sng" strike="noStrike">
                        <a:solidFill>
                          <a:schemeClr val="dk1"/>
                        </a:solidFill>
                        <a:latin typeface="Malgun Gothic"/>
                        <a:ea typeface="Malgun Gothic"/>
                        <a:cs typeface="Malgun Gothic"/>
                        <a:sym typeface="Malgun Gothic"/>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JavaEE 8</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4">
                            <a:extLst>
                              <a:ext uri="{A12FA001-AC4F-418D-AE19-62706E023703}">
                                <ahyp:hlinkClr xmlns:ahyp="http://schemas.microsoft.com/office/drawing/2018/hyperlinkcolor" val="tx"/>
                              </a:ext>
                            </a:extLst>
                          </a:hlinkClick>
                        </a:rPr>
                        <a:t>HTTP/2</a:t>
                      </a:r>
                      <a:endParaRPr sz="1600" b="0" i="0" u="sng" strike="noStrike">
                        <a:solidFill>
                          <a:schemeClr val="dk1"/>
                        </a:solidFill>
                        <a:latin typeface="Malgun Gothic"/>
                        <a:ea typeface="Malgun Gothic"/>
                        <a:cs typeface="Malgun Gothic"/>
                        <a:sym typeface="Malgun Gothic"/>
                      </a:endParaRPr>
                    </a:p>
                  </a:txBody>
                  <a:tcPr marL="4300" marR="4300" marT="4300" marB="0" anchor="ctr"/>
                </a:tc>
                <a:extLst>
                  <a:ext uri="{0D108BD9-81ED-4DB2-BD59-A6C34878D82A}">
                    <a16:rowId xmlns:a16="http://schemas.microsoft.com/office/drawing/2014/main" val="10001"/>
                  </a:ext>
                </a:extLst>
              </a:tr>
              <a:tr h="388950">
                <a:tc>
                  <a:txBody>
                    <a:bodyPr/>
                    <a:lstStyle/>
                    <a:p>
                      <a:pPr marL="0" marR="0" lvl="0" indent="0" algn="l" rtl="0">
                        <a:spcBef>
                          <a:spcPts val="0"/>
                        </a:spcBef>
                        <a:spcAft>
                          <a:spcPts val="0"/>
                        </a:spcAft>
                        <a:buNone/>
                      </a:pPr>
                      <a:r>
                        <a:rPr lang="en-US" sz="1600" u="none" strike="noStrike">
                          <a:solidFill>
                            <a:schemeClr val="dk1"/>
                          </a:solidFill>
                        </a:rPr>
                        <a:t>서블릿 3.1</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5">
                            <a:extLst>
                              <a:ext uri="{A12FA001-AC4F-418D-AE19-62706E023703}">
                                <ahyp:hlinkClr xmlns:ahyp="http://schemas.microsoft.com/office/drawing/2018/hyperlinkcolor" val="tx"/>
                              </a:ext>
                            </a:extLst>
                          </a:hlinkClick>
                        </a:rPr>
                        <a:t>2013년 5월</a:t>
                      </a:r>
                      <a:endParaRPr sz="1600" b="0" i="0" u="sng" strike="noStrike">
                        <a:solidFill>
                          <a:schemeClr val="dk1"/>
                        </a:solidFill>
                        <a:latin typeface="Malgun Gothic"/>
                        <a:ea typeface="Malgun Gothic"/>
                        <a:cs typeface="Malgun Gothic"/>
                        <a:sym typeface="Malgun Gothic"/>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JavaEE 7</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비차단 방식의 I/O, HTTP 프로토콜 업그레이드 구조</a:t>
                      </a:r>
                      <a:endParaRPr sz="1600" b="0" i="0" u="none" strike="noStrike">
                        <a:solidFill>
                          <a:schemeClr val="dk1"/>
                        </a:solidFill>
                        <a:latin typeface="Arial"/>
                        <a:ea typeface="Arial"/>
                        <a:cs typeface="Arial"/>
                        <a:sym typeface="Arial"/>
                      </a:endParaRPr>
                    </a:p>
                  </a:txBody>
                  <a:tcPr marL="4300" marR="4300" marT="4300" marB="0" anchor="ctr"/>
                </a:tc>
                <a:extLst>
                  <a:ext uri="{0D108BD9-81ED-4DB2-BD59-A6C34878D82A}">
                    <a16:rowId xmlns:a16="http://schemas.microsoft.com/office/drawing/2014/main" val="10002"/>
                  </a:ext>
                </a:extLst>
              </a:tr>
              <a:tr h="1261200">
                <a:tc>
                  <a:txBody>
                    <a:bodyPr/>
                    <a:lstStyle/>
                    <a:p>
                      <a:pPr marL="0" marR="0" lvl="0" indent="0" algn="l" rtl="0">
                        <a:spcBef>
                          <a:spcPts val="0"/>
                        </a:spcBef>
                        <a:spcAft>
                          <a:spcPts val="0"/>
                        </a:spcAft>
                        <a:buNone/>
                      </a:pPr>
                      <a:r>
                        <a:rPr lang="en-US" sz="1600" u="none" strike="noStrike">
                          <a:solidFill>
                            <a:schemeClr val="dk1"/>
                          </a:solidFill>
                        </a:rPr>
                        <a:t>서블릿 3.0</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6">
                            <a:extLst>
                              <a:ext uri="{A12FA001-AC4F-418D-AE19-62706E023703}">
                                <ahyp:hlinkClr xmlns:ahyp="http://schemas.microsoft.com/office/drawing/2018/hyperlinkcolor" val="tx"/>
                              </a:ext>
                            </a:extLst>
                          </a:hlinkClick>
                        </a:rPr>
                        <a:t>2009년 1월</a:t>
                      </a:r>
                      <a:endParaRPr sz="1600" b="0" i="0" u="sng" strike="noStrike">
                        <a:solidFill>
                          <a:schemeClr val="dk1"/>
                        </a:solidFill>
                        <a:latin typeface="Malgun Gothic"/>
                        <a:ea typeface="Malgun Gothic"/>
                        <a:cs typeface="Malgun Gothic"/>
                        <a:sym typeface="Malgun Gothic"/>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JavaEE 6, JavaSE 6</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7">
                            <a:extLst>
                              <a:ext uri="{A12FA001-AC4F-418D-AE19-62706E023703}">
                                <ahyp:hlinkClr xmlns:ahyp="http://schemas.microsoft.com/office/drawing/2018/hyperlinkcolor" val="tx"/>
                              </a:ext>
                            </a:extLst>
                          </a:hlinkClick>
                        </a:rPr>
                        <a:t>JSR 315, Ajax 대응 비동기 지원, 어노테이션에 의한 개발편의성, web.xml 없는 개발 및 배포</a:t>
                      </a:r>
                      <a:endParaRPr sz="1600" b="0" i="0" u="sng" strike="noStrike">
                        <a:solidFill>
                          <a:schemeClr val="dk1"/>
                        </a:solidFill>
                        <a:latin typeface="Malgun Gothic"/>
                        <a:ea typeface="Malgun Gothic"/>
                        <a:cs typeface="Malgun Gothic"/>
                        <a:sym typeface="Malgun Gothic"/>
                      </a:endParaRPr>
                    </a:p>
                  </a:txBody>
                  <a:tcPr marL="4300" marR="4300" marT="4300" marB="0" anchor="ctr"/>
                </a:tc>
                <a:extLst>
                  <a:ext uri="{0D108BD9-81ED-4DB2-BD59-A6C34878D82A}">
                    <a16:rowId xmlns:a16="http://schemas.microsoft.com/office/drawing/2014/main" val="10003"/>
                  </a:ext>
                </a:extLst>
              </a:tr>
              <a:tr h="758450">
                <a:tc>
                  <a:txBody>
                    <a:bodyPr/>
                    <a:lstStyle/>
                    <a:p>
                      <a:pPr marL="0" marR="0" lvl="0" indent="0" algn="l" rtl="0">
                        <a:spcBef>
                          <a:spcPts val="0"/>
                        </a:spcBef>
                        <a:spcAft>
                          <a:spcPts val="0"/>
                        </a:spcAft>
                        <a:buNone/>
                      </a:pPr>
                      <a:r>
                        <a:rPr lang="en-US" sz="1600" u="none" strike="noStrike">
                          <a:solidFill>
                            <a:schemeClr val="dk1"/>
                          </a:solidFill>
                        </a:rPr>
                        <a:t>서블릿 2.5</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8">
                            <a:extLst>
                              <a:ext uri="{A12FA001-AC4F-418D-AE19-62706E023703}">
                                <ahyp:hlinkClr xmlns:ahyp="http://schemas.microsoft.com/office/drawing/2018/hyperlinkcolor" val="tx"/>
                              </a:ext>
                            </a:extLst>
                          </a:hlinkClick>
                        </a:rPr>
                        <a:t>2005년 9월</a:t>
                      </a:r>
                      <a:endParaRPr sz="1600" b="0" i="0" u="sng" strike="noStrike">
                        <a:solidFill>
                          <a:schemeClr val="dk1"/>
                        </a:solidFill>
                        <a:latin typeface="Malgun Gothic"/>
                        <a:ea typeface="Malgun Gothic"/>
                        <a:cs typeface="Malgun Gothic"/>
                        <a:sym typeface="Malgun Gothic"/>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JavaEE 5 , J2SE 5.0</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7">
                            <a:extLst>
                              <a:ext uri="{A12FA001-AC4F-418D-AE19-62706E023703}">
                                <ahyp:hlinkClr xmlns:ahyp="http://schemas.microsoft.com/office/drawing/2018/hyperlinkcolor" val="tx"/>
                              </a:ext>
                            </a:extLst>
                          </a:hlinkClick>
                        </a:rPr>
                        <a:t>JSR 154, Requires J2SE 5.0, supports annotations</a:t>
                      </a:r>
                      <a:endParaRPr sz="1600" b="0" i="0" u="sng" strike="noStrike">
                        <a:solidFill>
                          <a:schemeClr val="dk1"/>
                        </a:solidFill>
                        <a:latin typeface="Malgun Gothic"/>
                        <a:ea typeface="Malgun Gothic"/>
                        <a:cs typeface="Malgun Gothic"/>
                        <a:sym typeface="Malgun Gothic"/>
                      </a:endParaRPr>
                    </a:p>
                  </a:txBody>
                  <a:tcPr marL="4300" marR="4300" marT="4300" marB="0" anchor="ctr"/>
                </a:tc>
                <a:extLst>
                  <a:ext uri="{0D108BD9-81ED-4DB2-BD59-A6C34878D82A}">
                    <a16:rowId xmlns:a16="http://schemas.microsoft.com/office/drawing/2014/main" val="10004"/>
                  </a:ext>
                </a:extLst>
              </a:tr>
              <a:tr h="507075">
                <a:tc>
                  <a:txBody>
                    <a:bodyPr/>
                    <a:lstStyle/>
                    <a:p>
                      <a:pPr marL="0" marR="0" lvl="0" indent="0" algn="l" rtl="0">
                        <a:spcBef>
                          <a:spcPts val="0"/>
                        </a:spcBef>
                        <a:spcAft>
                          <a:spcPts val="0"/>
                        </a:spcAft>
                        <a:buNone/>
                      </a:pPr>
                      <a:r>
                        <a:rPr lang="en-US" sz="1600" u="none" strike="noStrike">
                          <a:solidFill>
                            <a:schemeClr val="dk1"/>
                          </a:solidFill>
                        </a:rPr>
                        <a:t>서블릿 2.4</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9">
                            <a:extLst>
                              <a:ext uri="{A12FA001-AC4F-418D-AE19-62706E023703}">
                                <ahyp:hlinkClr xmlns:ahyp="http://schemas.microsoft.com/office/drawing/2018/hyperlinkcolor" val="tx"/>
                              </a:ext>
                            </a:extLst>
                          </a:hlinkClick>
                        </a:rPr>
                        <a:t>2003년 11월</a:t>
                      </a:r>
                      <a:endParaRPr sz="1600" b="0" i="0" u="sng" strike="noStrike">
                        <a:solidFill>
                          <a:schemeClr val="dk1"/>
                        </a:solidFill>
                        <a:latin typeface="Malgun Gothic"/>
                        <a:ea typeface="Malgun Gothic"/>
                        <a:cs typeface="Malgun Gothic"/>
                        <a:sym typeface="Malgun Gothic"/>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J2EE 1.4, J2SE 1.3</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7">
                            <a:extLst>
                              <a:ext uri="{A12FA001-AC4F-418D-AE19-62706E023703}">
                                <ahyp:hlinkClr xmlns:ahyp="http://schemas.microsoft.com/office/drawing/2018/hyperlinkcolor" val="tx"/>
                              </a:ext>
                            </a:extLst>
                          </a:hlinkClick>
                        </a:rPr>
                        <a:t>JSR 154, web.xml uses XML Schema</a:t>
                      </a:r>
                      <a:endParaRPr sz="1600" b="0" i="0" u="sng" strike="noStrike">
                        <a:solidFill>
                          <a:schemeClr val="dk1"/>
                        </a:solidFill>
                        <a:latin typeface="Malgun Gothic"/>
                        <a:ea typeface="Malgun Gothic"/>
                        <a:cs typeface="Malgun Gothic"/>
                        <a:sym typeface="Malgun Gothic"/>
                      </a:endParaRPr>
                    </a:p>
                  </a:txBody>
                  <a:tcPr marL="4300" marR="4300" marT="4300" marB="0" anchor="ctr"/>
                </a:tc>
                <a:extLst>
                  <a:ext uri="{0D108BD9-81ED-4DB2-BD59-A6C34878D82A}">
                    <a16:rowId xmlns:a16="http://schemas.microsoft.com/office/drawing/2014/main" val="10005"/>
                  </a:ext>
                </a:extLst>
              </a:tr>
              <a:tr h="255700">
                <a:tc>
                  <a:txBody>
                    <a:bodyPr/>
                    <a:lstStyle/>
                    <a:p>
                      <a:pPr marL="0" marR="0" lvl="0" indent="0" algn="l" rtl="0">
                        <a:spcBef>
                          <a:spcPts val="0"/>
                        </a:spcBef>
                        <a:spcAft>
                          <a:spcPts val="0"/>
                        </a:spcAft>
                        <a:buNone/>
                      </a:pPr>
                      <a:r>
                        <a:rPr lang="en-US" sz="1600" u="none" strike="noStrike">
                          <a:solidFill>
                            <a:schemeClr val="dk1"/>
                          </a:solidFill>
                        </a:rPr>
                        <a:t>서블릿 2.3</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10">
                            <a:extLst>
                              <a:ext uri="{A12FA001-AC4F-418D-AE19-62706E023703}">
                                <ahyp:hlinkClr xmlns:ahyp="http://schemas.microsoft.com/office/drawing/2018/hyperlinkcolor" val="tx"/>
                              </a:ext>
                            </a:extLst>
                          </a:hlinkClick>
                        </a:rPr>
                        <a:t>2001년 8월</a:t>
                      </a:r>
                      <a:endParaRPr sz="1600" b="0" i="0" u="sng" strike="noStrike">
                        <a:solidFill>
                          <a:schemeClr val="dk1"/>
                        </a:solidFill>
                        <a:latin typeface="Malgun Gothic"/>
                        <a:ea typeface="Malgun Gothic"/>
                        <a:cs typeface="Malgun Gothic"/>
                        <a:sym typeface="Malgun Gothic"/>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J2EE 1.3, J2SE 1.2</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Addition of Filters</a:t>
                      </a:r>
                      <a:endParaRPr sz="1600" b="0" i="0" u="none" strike="noStrike">
                        <a:solidFill>
                          <a:schemeClr val="dk1"/>
                        </a:solidFill>
                        <a:latin typeface="Arial"/>
                        <a:ea typeface="Arial"/>
                        <a:cs typeface="Arial"/>
                        <a:sym typeface="Arial"/>
                      </a:endParaRPr>
                    </a:p>
                  </a:txBody>
                  <a:tcPr marL="4300" marR="4300" marT="4300" marB="0" anchor="ctr"/>
                </a:tc>
                <a:extLst>
                  <a:ext uri="{0D108BD9-81ED-4DB2-BD59-A6C34878D82A}">
                    <a16:rowId xmlns:a16="http://schemas.microsoft.com/office/drawing/2014/main" val="10006"/>
                  </a:ext>
                </a:extLst>
              </a:tr>
              <a:tr h="542775">
                <a:tc>
                  <a:txBody>
                    <a:bodyPr/>
                    <a:lstStyle/>
                    <a:p>
                      <a:pPr marL="0" marR="0" lvl="0" indent="0" algn="l" rtl="0">
                        <a:spcBef>
                          <a:spcPts val="0"/>
                        </a:spcBef>
                        <a:spcAft>
                          <a:spcPts val="0"/>
                        </a:spcAft>
                        <a:buNone/>
                      </a:pPr>
                      <a:r>
                        <a:rPr lang="en-US" sz="1600" u="none" strike="noStrike">
                          <a:solidFill>
                            <a:schemeClr val="dk1"/>
                          </a:solidFill>
                        </a:rPr>
                        <a:t>서블릿 2.2</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11">
                            <a:extLst>
                              <a:ext uri="{A12FA001-AC4F-418D-AE19-62706E023703}">
                                <ahyp:hlinkClr xmlns:ahyp="http://schemas.microsoft.com/office/drawing/2018/hyperlinkcolor" val="tx"/>
                              </a:ext>
                            </a:extLst>
                          </a:hlinkClick>
                        </a:rPr>
                        <a:t>1999년 8월</a:t>
                      </a:r>
                      <a:endParaRPr sz="1600" b="0" i="0" u="sng" strike="noStrike">
                        <a:solidFill>
                          <a:schemeClr val="dk1"/>
                        </a:solidFill>
                        <a:latin typeface="Malgun Gothic"/>
                        <a:ea typeface="Malgun Gothic"/>
                        <a:cs typeface="Malgun Gothic"/>
                        <a:sym typeface="Malgun Gothic"/>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J2EE 1.2, J2SE 1.2</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Becomes part of J2EE, introduced independent web applications in .war files</a:t>
                      </a:r>
                      <a:endParaRPr sz="1600" b="0" i="0" u="none" strike="noStrike">
                        <a:solidFill>
                          <a:schemeClr val="dk1"/>
                        </a:solidFill>
                        <a:latin typeface="Arial"/>
                        <a:ea typeface="Arial"/>
                        <a:cs typeface="Arial"/>
                        <a:sym typeface="Arial"/>
                      </a:endParaRPr>
                    </a:p>
                  </a:txBody>
                  <a:tcPr marL="4300" marR="4300" marT="4300" marB="0" anchor="ctr"/>
                </a:tc>
                <a:extLst>
                  <a:ext uri="{0D108BD9-81ED-4DB2-BD59-A6C34878D82A}">
                    <a16:rowId xmlns:a16="http://schemas.microsoft.com/office/drawing/2014/main" val="10007"/>
                  </a:ext>
                </a:extLst>
              </a:tr>
              <a:tr h="723775">
                <a:tc>
                  <a:txBody>
                    <a:bodyPr/>
                    <a:lstStyle/>
                    <a:p>
                      <a:pPr marL="0" marR="0" lvl="0" indent="0" algn="l" rtl="0">
                        <a:spcBef>
                          <a:spcPts val="0"/>
                        </a:spcBef>
                        <a:spcAft>
                          <a:spcPts val="0"/>
                        </a:spcAft>
                        <a:buNone/>
                      </a:pPr>
                      <a:r>
                        <a:rPr lang="en-US" sz="1600" u="none" strike="noStrike">
                          <a:solidFill>
                            <a:schemeClr val="dk1"/>
                          </a:solidFill>
                        </a:rPr>
                        <a:t>서블릿 2.1</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sng" strike="noStrike">
                          <a:solidFill>
                            <a:schemeClr val="dk1"/>
                          </a:solidFill>
                          <a:hlinkClick r:id="rId12">
                            <a:extLst>
                              <a:ext uri="{A12FA001-AC4F-418D-AE19-62706E023703}">
                                <ahyp:hlinkClr xmlns:ahyp="http://schemas.microsoft.com/office/drawing/2018/hyperlinkcolor" val="tx"/>
                              </a:ext>
                            </a:extLst>
                          </a:hlinkClick>
                        </a:rPr>
                        <a:t>1998년 11월</a:t>
                      </a:r>
                      <a:endParaRPr sz="1600" b="0" i="0" u="sng" strike="noStrike">
                        <a:solidFill>
                          <a:schemeClr val="dk1"/>
                        </a:solidFill>
                        <a:latin typeface="Malgun Gothic"/>
                        <a:ea typeface="Malgun Gothic"/>
                        <a:cs typeface="Malgun Gothic"/>
                        <a:sym typeface="Malgun Gothic"/>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미규정</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First official specification, added RequestDispatcher, ServletContext</a:t>
                      </a:r>
                      <a:endParaRPr sz="1600" b="0" i="0" u="none" strike="noStrike">
                        <a:solidFill>
                          <a:schemeClr val="dk1"/>
                        </a:solidFill>
                        <a:latin typeface="Arial"/>
                        <a:ea typeface="Arial"/>
                        <a:cs typeface="Arial"/>
                        <a:sym typeface="Arial"/>
                      </a:endParaRPr>
                    </a:p>
                  </a:txBody>
                  <a:tcPr marL="4300" marR="4300" marT="4300" marB="0" anchor="ctr"/>
                </a:tc>
                <a:extLst>
                  <a:ext uri="{0D108BD9-81ED-4DB2-BD59-A6C34878D82A}">
                    <a16:rowId xmlns:a16="http://schemas.microsoft.com/office/drawing/2014/main" val="10008"/>
                  </a:ext>
                </a:extLst>
              </a:tr>
              <a:tr h="312025">
                <a:tc>
                  <a:txBody>
                    <a:bodyPr/>
                    <a:lstStyle/>
                    <a:p>
                      <a:pPr marL="0" marR="0" lvl="0" indent="0" algn="l" rtl="0">
                        <a:spcBef>
                          <a:spcPts val="0"/>
                        </a:spcBef>
                        <a:spcAft>
                          <a:spcPts val="0"/>
                        </a:spcAft>
                        <a:buNone/>
                      </a:pPr>
                      <a:r>
                        <a:rPr lang="en-US" sz="1600" u="none" strike="noStrike">
                          <a:solidFill>
                            <a:schemeClr val="dk1"/>
                          </a:solidFill>
                        </a:rPr>
                        <a:t>서블릿 2.0</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　</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JDK 1.1</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Part of Java Servlet Development Kit 2.0</a:t>
                      </a:r>
                      <a:endParaRPr sz="1600" b="0" i="0" u="none" strike="noStrike">
                        <a:solidFill>
                          <a:schemeClr val="dk1"/>
                        </a:solidFill>
                        <a:latin typeface="Arial"/>
                        <a:ea typeface="Arial"/>
                        <a:cs typeface="Arial"/>
                        <a:sym typeface="Arial"/>
                      </a:endParaRPr>
                    </a:p>
                  </a:txBody>
                  <a:tcPr marL="4300" marR="4300" marT="4300" marB="0" anchor="ctr"/>
                </a:tc>
                <a:extLst>
                  <a:ext uri="{0D108BD9-81ED-4DB2-BD59-A6C34878D82A}">
                    <a16:rowId xmlns:a16="http://schemas.microsoft.com/office/drawing/2014/main" val="10009"/>
                  </a:ext>
                </a:extLst>
              </a:tr>
              <a:tr h="130025">
                <a:tc>
                  <a:txBody>
                    <a:bodyPr/>
                    <a:lstStyle/>
                    <a:p>
                      <a:pPr marL="0" marR="0" lvl="0" indent="0" algn="l" rtl="0">
                        <a:spcBef>
                          <a:spcPts val="0"/>
                        </a:spcBef>
                        <a:spcAft>
                          <a:spcPts val="0"/>
                        </a:spcAft>
                        <a:buNone/>
                      </a:pPr>
                      <a:r>
                        <a:rPr lang="en-US" sz="1600" u="none" strike="noStrike">
                          <a:solidFill>
                            <a:schemeClr val="dk1"/>
                          </a:solidFill>
                        </a:rPr>
                        <a:t>서블릿 1.0</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1997년 6월</a:t>
                      </a:r>
                      <a:endParaRPr sz="1600" b="0" i="0" u="none" strike="noStrike">
                        <a:solidFill>
                          <a:schemeClr val="dk1"/>
                        </a:solidFill>
                        <a:latin typeface="Arial"/>
                        <a:ea typeface="Arial"/>
                        <a:cs typeface="Arial"/>
                        <a:sym typeface="Arial"/>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　</a:t>
                      </a:r>
                      <a:endParaRPr sz="1600" b="0" i="0" u="none" strike="noStrike">
                        <a:solidFill>
                          <a:schemeClr val="dk1"/>
                        </a:solidFill>
                        <a:latin typeface="Malgun Gothic"/>
                        <a:ea typeface="Malgun Gothic"/>
                        <a:cs typeface="Malgun Gothic"/>
                        <a:sym typeface="Malgun Gothic"/>
                      </a:endParaRPr>
                    </a:p>
                  </a:txBody>
                  <a:tcPr marL="4300" marR="4300" marT="4300" marB="0" anchor="ctr"/>
                </a:tc>
                <a:tc>
                  <a:txBody>
                    <a:bodyPr/>
                    <a:lstStyle/>
                    <a:p>
                      <a:pPr marL="0" marR="0" lvl="0" indent="0" algn="l" rtl="0">
                        <a:spcBef>
                          <a:spcPts val="0"/>
                        </a:spcBef>
                        <a:spcAft>
                          <a:spcPts val="0"/>
                        </a:spcAft>
                        <a:buNone/>
                      </a:pPr>
                      <a:r>
                        <a:rPr lang="en-US" sz="1600" u="none" strike="noStrike">
                          <a:solidFill>
                            <a:schemeClr val="dk1"/>
                          </a:solidFill>
                        </a:rPr>
                        <a:t>　</a:t>
                      </a:r>
                      <a:endParaRPr sz="1600" b="0" i="0" u="none" strike="noStrike">
                        <a:solidFill>
                          <a:schemeClr val="dk1"/>
                        </a:solidFill>
                        <a:latin typeface="Malgun Gothic"/>
                        <a:ea typeface="Malgun Gothic"/>
                        <a:cs typeface="Malgun Gothic"/>
                        <a:sym typeface="Malgun Gothic"/>
                      </a:endParaRPr>
                    </a:p>
                  </a:txBody>
                  <a:tcPr marL="4300" marR="4300" marT="4300" marB="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16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HttpServlet 클래스</a:t>
            </a:r>
            <a:endParaRPr/>
          </a:p>
        </p:txBody>
      </p:sp>
      <p:sp>
        <p:nvSpPr>
          <p:cNvPr id="1372" name="Google Shape;1372;p16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서블릿 컨테이너의 service() 호출 후, 요청을 처리할 Servlet 클래스는 HttpServlet 클래스를 상속받아 요청 처리 로직을 직접 구현함</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HttpServlet 은 내부적으로 Servlet 인터페이스가 구현된 GenericServlet abstract class를 상속받은 클래스로 service() 메소드를 통해 원하는 방식으로 요청을 처리</a:t>
            </a:r>
            <a:endParaRPr/>
          </a:p>
        </p:txBody>
      </p:sp>
      <p:pic>
        <p:nvPicPr>
          <p:cNvPr id="1373" name="Google Shape;1373;p161" descr="img"/>
          <p:cNvPicPr preferRelativeResize="0"/>
          <p:nvPr/>
        </p:nvPicPr>
        <p:blipFill rotWithShape="1">
          <a:blip r:embed="rId3">
            <a:alphaModFix/>
          </a:blip>
          <a:srcRect/>
          <a:stretch/>
        </p:blipFill>
        <p:spPr>
          <a:xfrm>
            <a:off x="2900362" y="2447925"/>
            <a:ext cx="6391275" cy="34194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6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HttpServlet 클래스</a:t>
            </a:r>
            <a:endParaRPr/>
          </a:p>
        </p:txBody>
      </p:sp>
      <p:sp>
        <p:nvSpPr>
          <p:cNvPr id="1379" name="Google Shape;1379;p16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Servlet : 서블릿 기반 어플리케이션 구현에 반드시 필요한 메소드가 명시된 인터페이스</a:t>
            </a:r>
            <a:endParaRPr/>
          </a:p>
          <a:p>
            <a:pPr marL="685800" lvl="1" indent="-228600" algn="l" rtl="0">
              <a:lnSpc>
                <a:spcPct val="90000"/>
              </a:lnSpc>
              <a:spcBef>
                <a:spcPts val="500"/>
              </a:spcBef>
              <a:spcAft>
                <a:spcPts val="0"/>
              </a:spcAft>
              <a:buClr>
                <a:schemeClr val="dk1"/>
              </a:buClr>
              <a:buSzPts val="1600"/>
              <a:buChar char="•"/>
            </a:pPr>
            <a:r>
              <a:rPr lang="en-US" sz="1600"/>
              <a:t>init() , service() , destroy() , getServletConfig() , getServletInfo() 등 서블릿 생명주기에 꼭 필요한 메소드들이 정의되어 있다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GenericServlet : Servlet 인터페이스를 상속받아 클라이언트-서버 환경에서, 서버 어플리케이션으로서 필요한 기능이 명시된 클래스로 service() 를 제외한 필요한 메소드들을 재정의하여 적절한 기능을 구현한다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HttpServlet 은 내부적으로 Servlet 인터페이스가 구현된 GenericServlet abstract class를 상속받은 클래스로 service() 메소드를 통해 원하는 방식으로 요청을 처리한다.</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HttpServlet에는 각 요청에 맞는 추상 메소드를 구현하여 요청 처리</a:t>
            </a:r>
            <a:endParaRPr/>
          </a:p>
          <a:p>
            <a:pPr marL="685800" lvl="1" indent="-228600" algn="l" rtl="0">
              <a:lnSpc>
                <a:spcPct val="90000"/>
              </a:lnSpc>
              <a:spcBef>
                <a:spcPts val="500"/>
              </a:spcBef>
              <a:spcAft>
                <a:spcPts val="0"/>
              </a:spcAft>
              <a:buClr>
                <a:schemeClr val="dk1"/>
              </a:buClr>
              <a:buSzPts val="1600"/>
              <a:buChar char="•"/>
            </a:pPr>
            <a:r>
              <a:rPr lang="en-US" sz="1600"/>
              <a:t>protected void doDelete(HttpServletRequest request, HttpServletResponse response);</a:t>
            </a:r>
            <a:endParaRPr/>
          </a:p>
          <a:p>
            <a:pPr marL="685800" lvl="1" indent="-228600" algn="l" rtl="0">
              <a:lnSpc>
                <a:spcPct val="90000"/>
              </a:lnSpc>
              <a:spcBef>
                <a:spcPts val="500"/>
              </a:spcBef>
              <a:spcAft>
                <a:spcPts val="0"/>
              </a:spcAft>
              <a:buClr>
                <a:schemeClr val="dk1"/>
              </a:buClr>
              <a:buSzPts val="1600"/>
              <a:buChar char="•"/>
            </a:pPr>
            <a:r>
              <a:rPr lang="en-US" sz="1600"/>
              <a:t>protected void doGet(HttpServletRequest request, HttpServletResponse response);</a:t>
            </a:r>
            <a:endParaRPr/>
          </a:p>
          <a:p>
            <a:pPr marL="685800" lvl="1" indent="-228600" algn="l" rtl="0">
              <a:lnSpc>
                <a:spcPct val="90000"/>
              </a:lnSpc>
              <a:spcBef>
                <a:spcPts val="500"/>
              </a:spcBef>
              <a:spcAft>
                <a:spcPts val="0"/>
              </a:spcAft>
              <a:buClr>
                <a:schemeClr val="dk1"/>
              </a:buClr>
              <a:buSzPts val="1600"/>
              <a:buChar char="•"/>
            </a:pPr>
            <a:r>
              <a:rPr lang="en-US" sz="1600"/>
              <a:t>protected void doPost(HttpServletRequest request, HttpServletResponse response);</a:t>
            </a:r>
            <a:endParaRPr/>
          </a:p>
          <a:p>
            <a:pPr marL="685800" lvl="1" indent="-228600" algn="l" rtl="0">
              <a:lnSpc>
                <a:spcPct val="90000"/>
              </a:lnSpc>
              <a:spcBef>
                <a:spcPts val="500"/>
              </a:spcBef>
              <a:spcAft>
                <a:spcPts val="0"/>
              </a:spcAft>
              <a:buClr>
                <a:schemeClr val="dk1"/>
              </a:buClr>
              <a:buSzPts val="1600"/>
              <a:buChar char="•"/>
            </a:pPr>
            <a:r>
              <a:rPr lang="en-US" sz="1600"/>
              <a:t>protected void doHead(HttpServletRequest request, HttpServletResponse response);</a:t>
            </a:r>
            <a:endParaRPr/>
          </a:p>
          <a:p>
            <a:pPr marL="685800" lvl="1" indent="-228600" algn="l" rtl="0">
              <a:lnSpc>
                <a:spcPct val="90000"/>
              </a:lnSpc>
              <a:spcBef>
                <a:spcPts val="500"/>
              </a:spcBef>
              <a:spcAft>
                <a:spcPts val="0"/>
              </a:spcAft>
              <a:buClr>
                <a:schemeClr val="dk1"/>
              </a:buClr>
              <a:buSzPts val="1600"/>
              <a:buChar char="•"/>
            </a:pPr>
            <a:r>
              <a:rPr lang="en-US" sz="1600"/>
              <a:t>protected void doOptions(HttpServletRequest request, HttpServletResponse response);</a:t>
            </a:r>
            <a:endParaRPr/>
          </a:p>
          <a:p>
            <a:pPr marL="685800" lvl="1" indent="-228600" algn="l" rtl="0">
              <a:lnSpc>
                <a:spcPct val="90000"/>
              </a:lnSpc>
              <a:spcBef>
                <a:spcPts val="500"/>
              </a:spcBef>
              <a:spcAft>
                <a:spcPts val="0"/>
              </a:spcAft>
              <a:buClr>
                <a:schemeClr val="dk1"/>
              </a:buClr>
              <a:buSzPts val="1600"/>
              <a:buChar char="•"/>
            </a:pPr>
            <a:r>
              <a:rPr lang="en-US" sz="1600"/>
              <a:t>protected void doPut(HttpServletRequest request, HttpServletResponse response);</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6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Servlet 3.0 미만(등록, 정의)</a:t>
            </a:r>
            <a:endParaRPr/>
          </a:p>
        </p:txBody>
      </p:sp>
      <p:sp>
        <p:nvSpPr>
          <p:cNvPr id="1385" name="Google Shape;1385;p16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서블릿 3.0 미만 환경에서 서블릿 클래스 선언시 반드시 Servlet인터페이스 구현하거나 HttpServlet 상속받아야 한다.</a:t>
            </a:r>
            <a:endParaRPr/>
          </a:p>
          <a:p>
            <a:pPr marL="0" lvl="0" indent="0" algn="l" rtl="0">
              <a:lnSpc>
                <a:spcPct val="120000"/>
              </a:lnSpc>
              <a:spcBef>
                <a:spcPts val="1000"/>
              </a:spcBef>
              <a:spcAft>
                <a:spcPts val="0"/>
              </a:spcAft>
              <a:buSzPts val="1600"/>
              <a:buNone/>
            </a:pPr>
            <a:r>
              <a:rPr lang="en-US" sz="1600"/>
              <a:t>public class DefaultServlet extends HttpServlet</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서블릿 요청방식에 따른 정해진 비스니스 메서드를 재정의해야 한다</a:t>
            </a:r>
            <a:endParaRPr sz="1600"/>
          </a:p>
          <a:p>
            <a:pPr marL="0" lvl="0" indent="0" algn="l" rtl="0">
              <a:lnSpc>
                <a:spcPct val="120000"/>
              </a:lnSpc>
              <a:spcBef>
                <a:spcPts val="1000"/>
              </a:spcBef>
              <a:spcAft>
                <a:spcPts val="0"/>
              </a:spcAft>
              <a:buSzPts val="1600"/>
              <a:buNone/>
            </a:pPr>
            <a:r>
              <a:rPr lang="en-US" sz="1600"/>
              <a:t>doGet() : 클라이언트 HTTP GET 요청에 대해 처리.</a:t>
            </a:r>
            <a:endParaRPr sz="1600"/>
          </a:p>
          <a:p>
            <a:pPr marL="0" lvl="0" indent="0" algn="l" rtl="0">
              <a:lnSpc>
                <a:spcPct val="120000"/>
              </a:lnSpc>
              <a:spcBef>
                <a:spcPts val="1000"/>
              </a:spcBef>
              <a:spcAft>
                <a:spcPts val="0"/>
              </a:spcAft>
              <a:buSzPts val="1600"/>
              <a:buNone/>
            </a:pPr>
            <a:r>
              <a:rPr lang="en-US" sz="1600"/>
              <a:t>doPost() : 클라이언트 HTTP POST 요청에 대해 처리.</a:t>
            </a:r>
            <a:endParaRPr sz="1600"/>
          </a:p>
          <a:p>
            <a:pPr marL="0" lvl="0" indent="0" algn="l" rtl="0">
              <a:lnSpc>
                <a:spcPct val="120000"/>
              </a:lnSpc>
              <a:spcBef>
                <a:spcPts val="1000"/>
              </a:spcBef>
              <a:spcAft>
                <a:spcPts val="0"/>
              </a:spcAft>
              <a:buSzPts val="1600"/>
              <a:buNone/>
            </a:pPr>
            <a:r>
              <a:rPr lang="en-US" sz="1600"/>
              <a:t>doPut() : 클라이언트 HTTP PUT 요청에 대해 처리.</a:t>
            </a:r>
            <a:endParaRPr sz="1600"/>
          </a:p>
          <a:p>
            <a:pPr marL="0" lvl="0" indent="0" algn="l" rtl="0">
              <a:lnSpc>
                <a:spcPct val="120000"/>
              </a:lnSpc>
              <a:spcBef>
                <a:spcPts val="1000"/>
              </a:spcBef>
              <a:spcAft>
                <a:spcPts val="0"/>
              </a:spcAft>
              <a:buSzPts val="1600"/>
              <a:buNone/>
            </a:pPr>
            <a:r>
              <a:rPr lang="en-US" sz="1600"/>
              <a:t>doDelete() : 클라이언트 HTTP DELETE 요청에 대해 처리.</a:t>
            </a:r>
            <a:endParaRPr sz="1600"/>
          </a:p>
          <a:p>
            <a:pPr marL="0" lvl="0" indent="0" algn="l" rtl="0">
              <a:lnSpc>
                <a:spcPct val="120000"/>
              </a:lnSpc>
              <a:spcBef>
                <a:spcPts val="1000"/>
              </a:spcBef>
              <a:spcAft>
                <a:spcPts val="0"/>
              </a:spcAft>
              <a:buSzPts val="1600"/>
              <a:buNone/>
            </a:pPr>
            <a:r>
              <a:rPr lang="en-US" sz="1600"/>
              <a:t>init() : 서블릿의 생명주기 처리로 가장처음에 실행.</a:t>
            </a:r>
            <a:endParaRPr sz="1600"/>
          </a:p>
          <a:p>
            <a:pPr marL="0" lvl="0" indent="0" algn="l" rtl="0">
              <a:lnSpc>
                <a:spcPct val="120000"/>
              </a:lnSpc>
              <a:spcBef>
                <a:spcPts val="1000"/>
              </a:spcBef>
              <a:spcAft>
                <a:spcPts val="0"/>
              </a:spcAft>
              <a:buSzPts val="1600"/>
              <a:buNone/>
            </a:pPr>
            <a:r>
              <a:rPr lang="en-US" sz="1600"/>
              <a:t>destory() : 서블릿의 생명주기 처리로 서블릿 객체를 메모리에서 제거할 때 마지막으로 실행.</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서블릿 생명주기</a:t>
            </a:r>
            <a:endParaRPr sz="1600"/>
          </a:p>
          <a:p>
            <a:pPr marL="0" lvl="0" indent="0" algn="l" rtl="0">
              <a:lnSpc>
                <a:spcPct val="120000"/>
              </a:lnSpc>
              <a:spcBef>
                <a:spcPts val="1000"/>
              </a:spcBef>
              <a:spcAft>
                <a:spcPts val="0"/>
              </a:spcAft>
              <a:buSzPts val="1600"/>
              <a:buNone/>
            </a:pPr>
            <a:r>
              <a:rPr lang="en-US" sz="1600"/>
              <a:t>서블릿 생성 -&gt;init() -&gt; service() [ -&gt; doXXX() ] -&gt; destroy() -&gt; 서블릿 종료</a:t>
            </a:r>
            <a:endParaRPr sz="1600"/>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endParaRPr sz="16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6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Servlet 3.0 미만(등록, 정의)</a:t>
            </a:r>
            <a:endParaRPr/>
          </a:p>
        </p:txBody>
      </p:sp>
      <p:sp>
        <p:nvSpPr>
          <p:cNvPr id="1391" name="Google Shape;1391;p16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392" name="Google Shape;1392;p164"/>
          <p:cNvSpPr/>
          <p:nvPr/>
        </p:nvSpPr>
        <p:spPr>
          <a:xfrm>
            <a:off x="276687" y="4756875"/>
            <a:ext cx="11185863" cy="203132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public class DefaultServlet extends HttpServlet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private static final long serialVersionUID = 1L;</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protected void doGet(HttpServletRequest request, HttpServletResponse response) throws ServletException, IOException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response.getWriter().append("Served at: ").append(request.getContextPath());</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protected void doPost(HttpServletRequest request, HttpServletResponse response) throws ServletException, IOException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doGet(request, response);</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 </a:t>
            </a:r>
            <a:endParaRPr/>
          </a:p>
        </p:txBody>
      </p:sp>
      <p:sp>
        <p:nvSpPr>
          <p:cNvPr id="1393" name="Google Shape;1393;p164"/>
          <p:cNvSpPr/>
          <p:nvPr/>
        </p:nvSpPr>
        <p:spPr>
          <a:xfrm>
            <a:off x="276687" y="990600"/>
            <a:ext cx="11185863" cy="3754874"/>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&lt;?xml version="1.0" encoding="UTF-8"?&gt;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&lt;web-app ... version="2.5"&gt;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&lt;display-name&gt;TestWeb2&lt;/display-name&gt;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&lt;welcome-file-list&gt;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&lt;welcome-file&gt;index.jsp&lt;/welcome-file&gt;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&lt;/welcome-file-list&gt;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&lt;servlet&gt;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&lt;description&gt;&lt;/description&gt;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&lt;display-name&gt;DefaultServlet&lt;/display-name&gt;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&lt;servlet-name&gt;DefaultServlet&lt;/servlet-name&gt;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&lt;servlet-class&gt;com.mycom.DefaultServlet&lt;/servlet-class&gt;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&lt;/servlet&gt;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&lt;servlet-mapping&gt;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&lt;servlet-name&gt;DefaultServlet&lt;/servlet-name&gt;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&lt;url-pattern&gt;/hello&lt;/url-pattern&gt;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&lt;/servlet-mapping&gt;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&lt;/web-app&gt;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6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Servlet 3.0 이상(등록, 정의)</a:t>
            </a:r>
            <a:endParaRPr/>
          </a:p>
        </p:txBody>
      </p:sp>
      <p:sp>
        <p:nvSpPr>
          <p:cNvPr id="1399" name="Google Shape;1399;p16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400" name="Google Shape;1400;p165"/>
          <p:cNvSpPr/>
          <p:nvPr/>
        </p:nvSpPr>
        <p:spPr>
          <a:xfrm>
            <a:off x="276687" y="2591038"/>
            <a:ext cx="11185863" cy="353943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@WebServlet("/hello")</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public class DefaultServlet extends HttpServlet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private static final long serialVersionUID = 1L;</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public void init(ServletConfig config) throws ServletException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public void destroy()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protected void doGet(HttpServletRequest request, HttpServletResponse response) throws ServletException, IOException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protected void doPost(HttpServletRequest request, HttpServletResponse response) throws ServletException, IOException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protected void doPut(HttpServletRequest request, HttpServletResponse response) throws ServletException, IOException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protected void doDelete(HttpServletRequest request, HttpServletResponse response) throws ServletException, IOException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 </a:t>
            </a:r>
            <a:endParaRPr/>
          </a:p>
        </p:txBody>
      </p:sp>
      <p:sp>
        <p:nvSpPr>
          <p:cNvPr id="1401" name="Google Shape;1401;p165"/>
          <p:cNvSpPr/>
          <p:nvPr/>
        </p:nvSpPr>
        <p:spPr>
          <a:xfrm>
            <a:off x="276687" y="990600"/>
            <a:ext cx="11185863" cy="1600438"/>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&lt;?xml version="1.0" encoding="UTF-8"?&gt;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&lt;web-app ... version="3.1"&gt;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&lt;display-name&gt;TestWeb2&lt;/display-name&gt;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&lt;welcome-file-list&gt;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&lt;welcome-file&gt;index.jsp&lt;/welcome-file&gt;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&lt;/welcome-file-list&gt;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&lt;/web-app&gt;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메인 클래스 작성</a:t>
            </a:r>
            <a:endParaRPr/>
          </a:p>
        </p:txBody>
      </p:sp>
      <p:sp>
        <p:nvSpPr>
          <p:cNvPr id="217" name="Google Shape;217;p1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beans.xml을 읽어 BeanFactory나 ApplicationContext에 저장</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getBean(…)을 통해 객체 검색, 메서드 호출한다.</a:t>
            </a:r>
            <a:endParaRPr sz="1600"/>
          </a:p>
        </p:txBody>
      </p:sp>
      <p:sp>
        <p:nvSpPr>
          <p:cNvPr id="218" name="Google Shape;218;p17"/>
          <p:cNvSpPr txBox="1"/>
          <p:nvPr/>
        </p:nvSpPr>
        <p:spPr>
          <a:xfrm>
            <a:off x="838200" y="2335488"/>
            <a:ext cx="9601200" cy="369331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package spring_01_di;</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import org.springframework.context.ApplicationContext;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import org.springframework.context.support.ClassPathXmlApplicationContext; </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public class MainApp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public static void main(String[] args)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HelloWorld obj = (HelloWorld) context.getBean("helloWorld");</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System.out.println(obj.getMessage());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6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서블릿 테스트</a:t>
            </a:r>
            <a:endParaRPr/>
          </a:p>
        </p:txBody>
      </p:sp>
      <p:sp>
        <p:nvSpPr>
          <p:cNvPr id="1407" name="Google Shape;1407;p16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웹서버 등록</a:t>
            </a:r>
            <a:endParaRPr sz="1600"/>
          </a:p>
          <a:p>
            <a:pPr marL="685800" lvl="1" indent="-228600" algn="l" rtl="0">
              <a:lnSpc>
                <a:spcPct val="90000"/>
              </a:lnSpc>
              <a:spcBef>
                <a:spcPts val="500"/>
              </a:spcBef>
              <a:spcAft>
                <a:spcPts val="0"/>
              </a:spcAft>
              <a:buClr>
                <a:schemeClr val="dk1"/>
              </a:buClr>
              <a:buSzPts val="1600"/>
              <a:buChar char="•"/>
            </a:pPr>
            <a:r>
              <a:rPr lang="en-US" sz="1600"/>
              <a:t>servers탭 -&gt; 마우스우클릿 -&gt; new -&gt; server -&gt; apache tomcat 9.0 -&gt; Download and Install -&gt; C:/ 지정(잠시대기) -&gt;Finish</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웹프로젝트 생성</a:t>
            </a:r>
            <a:endParaRPr sz="1600"/>
          </a:p>
          <a:p>
            <a:pPr marL="685800" lvl="1" indent="-228600" algn="l" rtl="0">
              <a:lnSpc>
                <a:spcPct val="90000"/>
              </a:lnSpc>
              <a:spcBef>
                <a:spcPts val="500"/>
              </a:spcBef>
              <a:spcAft>
                <a:spcPts val="0"/>
              </a:spcAft>
              <a:buClr>
                <a:schemeClr val="dk1"/>
              </a:buClr>
              <a:buSzPts val="1600"/>
              <a:buChar char="•"/>
            </a:pPr>
            <a:r>
              <a:rPr lang="en-US" sz="1600"/>
              <a:t>File -&gt; Dynamic Web Project</a:t>
            </a:r>
            <a:endParaRPr/>
          </a:p>
          <a:p>
            <a:pPr marL="685800" lvl="1" indent="-228600" algn="l" rtl="0">
              <a:lnSpc>
                <a:spcPct val="90000"/>
              </a:lnSpc>
              <a:spcBef>
                <a:spcPts val="500"/>
              </a:spcBef>
              <a:spcAft>
                <a:spcPts val="0"/>
              </a:spcAft>
              <a:buClr>
                <a:schemeClr val="dk1"/>
              </a:buClr>
              <a:buSzPts val="1600"/>
              <a:buChar char="•"/>
            </a:pPr>
            <a:r>
              <a:rPr lang="en-US" sz="1600"/>
              <a:t>name: servlet_01 -&gt; New Runtime -&gt; Apache Tomcat 9.0 -&gt; Dynamic Web Module Version -&gt; 3.1 -&gt; Finish</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서블릿 생성</a:t>
            </a:r>
            <a:endParaRPr sz="1600"/>
          </a:p>
          <a:p>
            <a:pPr marL="685800" lvl="1" indent="-228600" algn="l" rtl="0">
              <a:lnSpc>
                <a:spcPct val="90000"/>
              </a:lnSpc>
              <a:spcBef>
                <a:spcPts val="500"/>
              </a:spcBef>
              <a:spcAft>
                <a:spcPts val="0"/>
              </a:spcAft>
              <a:buClr>
                <a:schemeClr val="dk1"/>
              </a:buClr>
              <a:buSzPts val="1600"/>
              <a:buChar char="•"/>
            </a:pPr>
            <a:r>
              <a:rPr lang="en-US" sz="1600"/>
              <a:t>프로젝트이름 -&gt; 마우스 우클릭 -&gt; Servlet</a:t>
            </a:r>
            <a:endParaRPr/>
          </a:p>
          <a:p>
            <a:pPr marL="685800" lvl="1" indent="-228600" algn="l" rtl="0">
              <a:lnSpc>
                <a:spcPct val="90000"/>
              </a:lnSpc>
              <a:spcBef>
                <a:spcPts val="500"/>
              </a:spcBef>
              <a:spcAft>
                <a:spcPts val="0"/>
              </a:spcAft>
              <a:buClr>
                <a:schemeClr val="dk1"/>
              </a:buClr>
              <a:buSzPts val="1600"/>
              <a:buChar char="•"/>
            </a:pPr>
            <a:r>
              <a:rPr lang="en-US" sz="1600"/>
              <a:t>java package : mycom</a:t>
            </a:r>
            <a:endParaRPr sz="1600"/>
          </a:p>
          <a:p>
            <a:pPr marL="685800" lvl="1" indent="-228600" algn="l" rtl="0">
              <a:lnSpc>
                <a:spcPct val="90000"/>
              </a:lnSpc>
              <a:spcBef>
                <a:spcPts val="500"/>
              </a:spcBef>
              <a:spcAft>
                <a:spcPts val="0"/>
              </a:spcAft>
              <a:buClr>
                <a:schemeClr val="dk1"/>
              </a:buClr>
              <a:buSzPts val="1600"/>
              <a:buChar char="•"/>
            </a:pPr>
            <a:r>
              <a:rPr lang="en-US" sz="1600"/>
              <a:t>class name :  HelloServlet</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서블릿 실행</a:t>
            </a:r>
            <a:endParaRPr sz="1600"/>
          </a:p>
          <a:p>
            <a:pPr marL="685800" lvl="1" indent="-228600" algn="l" rtl="0">
              <a:lnSpc>
                <a:spcPct val="90000"/>
              </a:lnSpc>
              <a:spcBef>
                <a:spcPts val="500"/>
              </a:spcBef>
              <a:spcAft>
                <a:spcPts val="0"/>
              </a:spcAft>
              <a:buClr>
                <a:schemeClr val="dk1"/>
              </a:buClr>
              <a:buSzPts val="1600"/>
              <a:buChar char="•"/>
            </a:pPr>
            <a:r>
              <a:rPr lang="en-US" sz="1600"/>
              <a:t>HelloServlet -&gt; 실행 -&gt; Tomcat v9.0 선택 -&gt; Finish</a:t>
            </a:r>
            <a:endParaRPr sz="16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6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서블릿 폼테스트</a:t>
            </a:r>
            <a:endParaRPr/>
          </a:p>
        </p:txBody>
      </p:sp>
      <p:sp>
        <p:nvSpPr>
          <p:cNvPr id="1413" name="Google Shape;1413;p16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calc_form.html</a:t>
            </a:r>
            <a:endParaRPr sz="1600"/>
          </a:p>
        </p:txBody>
      </p:sp>
      <p:sp>
        <p:nvSpPr>
          <p:cNvPr id="1414" name="Google Shape;1414;p167"/>
          <p:cNvSpPr/>
          <p:nvPr/>
        </p:nvSpPr>
        <p:spPr>
          <a:xfrm>
            <a:off x="838200" y="1408373"/>
            <a:ext cx="10515600" cy="4832092"/>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&lt;!DOCTYPE html&gt;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&lt;html&gt;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&lt;head&gt;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&lt;meta charset="UTF-8"&gt;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&lt;title&gt;간단 계산기&lt;/title&gt;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&lt;/head&gt;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&lt;body&gt;</a:t>
            </a:r>
            <a:endParaRPr/>
          </a:p>
          <a:p>
            <a:pPr marL="0" marR="0" lvl="0" indent="0" algn="l" rtl="0">
              <a:spcBef>
                <a:spcPts val="0"/>
              </a:spcBef>
              <a:spcAft>
                <a:spcPts val="0"/>
              </a:spcAft>
              <a:buNone/>
            </a:pPr>
            <a:endParaRPr sz="14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&lt;form action="../SimpleCalc"&gt;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&lt;input name="num1"&gt;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&lt;select name="opr"&gt;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&lt;option&gt;+&lt;/option&gt;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&lt;option&gt;-&lt;/option&gt;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&lt;option&gt;*&lt;/option&gt;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&lt;option&gt;/&lt;/option&gt;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&lt;/select&gt;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&lt;input name="num2"&gt;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&lt;input type="submit" value="계산"&gt;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&lt;/form&gt;</a:t>
            </a:r>
            <a:endParaRPr/>
          </a:p>
          <a:p>
            <a:pPr marL="0" marR="0" lvl="0" indent="0" algn="l" rtl="0">
              <a:spcBef>
                <a:spcPts val="0"/>
              </a:spcBef>
              <a:spcAft>
                <a:spcPts val="0"/>
              </a:spcAft>
              <a:buNone/>
            </a:pPr>
            <a:endParaRPr sz="14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&lt;/body&gt;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&lt;/html&gt;</a:t>
            </a:r>
            <a:endParaRPr/>
          </a:p>
        </p:txBody>
      </p:sp>
      <p:pic>
        <p:nvPicPr>
          <p:cNvPr id="1415" name="Google Shape;1415;p167"/>
          <p:cNvPicPr preferRelativeResize="0"/>
          <p:nvPr/>
        </p:nvPicPr>
        <p:blipFill rotWithShape="1">
          <a:blip r:embed="rId3">
            <a:alphaModFix/>
          </a:blip>
          <a:srcRect/>
          <a:stretch/>
        </p:blipFill>
        <p:spPr>
          <a:xfrm>
            <a:off x="6257925" y="990600"/>
            <a:ext cx="5095875" cy="1171575"/>
          </a:xfrm>
          <a:prstGeom prst="rect">
            <a:avLst/>
          </a:prstGeom>
          <a:solidFill>
            <a:schemeClr val="lt1"/>
          </a:solidFill>
          <a:ln w="9525" cap="flat" cmpd="sng">
            <a:solidFill>
              <a:srgbClr val="0070C0"/>
            </a:solidFill>
            <a:prstDash val="solid"/>
            <a:round/>
            <a:headEnd type="none" w="sm" len="sm"/>
            <a:tailEnd type="none" w="sm" len="sm"/>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6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서블릿 폼테스트</a:t>
            </a:r>
            <a:endParaRPr/>
          </a:p>
        </p:txBody>
      </p:sp>
      <p:sp>
        <p:nvSpPr>
          <p:cNvPr id="1421" name="Google Shape;1421;p16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서블릿 코드</a:t>
            </a:r>
            <a:endParaRPr/>
          </a:p>
        </p:txBody>
      </p:sp>
      <p:sp>
        <p:nvSpPr>
          <p:cNvPr id="1422" name="Google Shape;1422;p168"/>
          <p:cNvSpPr/>
          <p:nvPr/>
        </p:nvSpPr>
        <p:spPr>
          <a:xfrm>
            <a:off x="838199" y="1438183"/>
            <a:ext cx="10515599" cy="452431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mycom;</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java.io.*</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javax.servlet.ServletException;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javax.servlet.annotation.WebServlet;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javax.servlet.http.*;</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@WebServlet("/SimpleCalc")</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SimpleCalc extends HttpServlet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private static final long serialVersionUID = 1L;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protected void doGet(HttpServletRequest request, HttpServletResponse response) throws ServletException, IOException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String num1 = request.getParameter("num1"); //입력숫자1</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String num2 = request.getParameter("num2"); //입력숫자1</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String opr = request.getParameter("opr"); //연산자</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int n1 = Integer.parseInt(num1);</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int n2 = Integer.parseInt(num2);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PrintWriter writer = response.getWriter();</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16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서블릿 폼테스트</a:t>
            </a:r>
            <a:endParaRPr/>
          </a:p>
        </p:txBody>
      </p:sp>
      <p:sp>
        <p:nvSpPr>
          <p:cNvPr id="1428" name="Google Shape;1428;p16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서블릿 코드</a:t>
            </a:r>
            <a:endParaRPr/>
          </a:p>
        </p:txBody>
      </p:sp>
      <p:sp>
        <p:nvSpPr>
          <p:cNvPr id="1429" name="Google Shape;1429;p169"/>
          <p:cNvSpPr/>
          <p:nvPr/>
        </p:nvSpPr>
        <p:spPr>
          <a:xfrm>
            <a:off x="838199" y="1438183"/>
            <a:ext cx="10515599" cy="3293209"/>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switch (opr)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case "+": writer.append(num1+opr+num2+"="+(n1+n2));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break;</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case "-": writer.append(num1+opr+num2+"="+(n1-n2));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break;</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case "*": writer.append(num1+opr+num2+"="+(n1*n2));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break;</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case "/": writer.append(num1+opr+num2+"="+(n1*n2));</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default: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writer.append("미지원 연산자입니다");</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pic>
        <p:nvPicPr>
          <p:cNvPr id="1430" name="Google Shape;1430;p169"/>
          <p:cNvPicPr preferRelativeResize="0"/>
          <p:nvPr/>
        </p:nvPicPr>
        <p:blipFill rotWithShape="1">
          <a:blip r:embed="rId3">
            <a:alphaModFix/>
          </a:blip>
          <a:srcRect/>
          <a:stretch/>
        </p:blipFill>
        <p:spPr>
          <a:xfrm>
            <a:off x="647515" y="4731392"/>
            <a:ext cx="5238750" cy="1133475"/>
          </a:xfrm>
          <a:prstGeom prst="rect">
            <a:avLst/>
          </a:prstGeom>
          <a:noFill/>
          <a:ln w="9525" cap="flat" cmpd="sng">
            <a:solidFill>
              <a:srgbClr val="0070C0"/>
            </a:solidFill>
            <a:prstDash val="solid"/>
            <a:round/>
            <a:headEnd type="none" w="sm" len="sm"/>
            <a:tailEnd type="none" w="sm" len="sm"/>
          </a:ln>
        </p:spPr>
      </p:pic>
      <p:pic>
        <p:nvPicPr>
          <p:cNvPr id="1431" name="Google Shape;1431;p169"/>
          <p:cNvPicPr preferRelativeResize="0"/>
          <p:nvPr/>
        </p:nvPicPr>
        <p:blipFill rotWithShape="1">
          <a:blip r:embed="rId4">
            <a:alphaModFix/>
          </a:blip>
          <a:srcRect/>
          <a:stretch/>
        </p:blipFill>
        <p:spPr>
          <a:xfrm>
            <a:off x="5667097" y="5497040"/>
            <a:ext cx="6172200" cy="1047750"/>
          </a:xfrm>
          <a:prstGeom prst="rect">
            <a:avLst/>
          </a:prstGeom>
          <a:noFill/>
          <a:ln w="9525" cap="flat" cmpd="sng">
            <a:solidFill>
              <a:srgbClr val="0070C0"/>
            </a:solidFill>
            <a:prstDash val="solid"/>
            <a:round/>
            <a:headEnd type="none" w="sm" len="sm"/>
            <a:tailEnd type="none" w="sm" len="sm"/>
          </a:ln>
        </p:spPr>
      </p:pic>
      <p:sp>
        <p:nvSpPr>
          <p:cNvPr id="1432" name="Google Shape;1432;p169"/>
          <p:cNvSpPr/>
          <p:nvPr/>
        </p:nvSpPr>
        <p:spPr>
          <a:xfrm rot="10800000" flipH="1">
            <a:off x="2911876" y="5955948"/>
            <a:ext cx="2269724" cy="442029"/>
          </a:xfrm>
          <a:prstGeom prst="bentArrow">
            <a:avLst>
              <a:gd name="adj1" fmla="val 25000"/>
              <a:gd name="adj2" fmla="val 25000"/>
              <a:gd name="adj3" fmla="val 25000"/>
              <a:gd name="adj4" fmla="val 4375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17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JSP</a:t>
            </a:r>
            <a:endParaRPr/>
          </a:p>
        </p:txBody>
      </p:sp>
      <p:sp>
        <p:nvSpPr>
          <p:cNvPr id="1438" name="Google Shape;1438;p17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a:t>Java Server Pages</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자바를</a:t>
            </a:r>
            <a:r>
              <a:rPr lang="en-US" sz="1600" dirty="0"/>
              <a:t> </a:t>
            </a:r>
            <a:r>
              <a:rPr lang="en-US" sz="1600" dirty="0" err="1"/>
              <a:t>이용한</a:t>
            </a:r>
            <a:r>
              <a:rPr lang="en-US" sz="1600" dirty="0"/>
              <a:t>  </a:t>
            </a:r>
            <a:r>
              <a:rPr lang="en-US" sz="1600" dirty="0" err="1"/>
              <a:t>서버</a:t>
            </a:r>
            <a:r>
              <a:rPr lang="en-US" sz="1600" dirty="0"/>
              <a:t> </a:t>
            </a:r>
            <a:r>
              <a:rPr lang="en-US" sz="1600" dirty="0" err="1"/>
              <a:t>사이드</a:t>
            </a:r>
            <a:r>
              <a:rPr lang="en-US" sz="1600" dirty="0"/>
              <a:t> </a:t>
            </a:r>
            <a:r>
              <a:rPr lang="en-US" sz="1600" dirty="0" err="1"/>
              <a:t>템플릿이다</a:t>
            </a:r>
            <a:r>
              <a:rPr lang="en-US" sz="1600" dirty="0"/>
              <a:t>. </a:t>
            </a:r>
            <a:r>
              <a:rPr lang="en-US" sz="1600" dirty="0" err="1"/>
              <a:t>JSP는</a:t>
            </a:r>
            <a:r>
              <a:rPr lang="en-US" sz="1600" dirty="0"/>
              <a:t> </a:t>
            </a:r>
            <a:r>
              <a:rPr lang="en-US" sz="1600" dirty="0" err="1"/>
              <a:t>주로</a:t>
            </a:r>
            <a:r>
              <a:rPr lang="en-US" sz="1600" dirty="0"/>
              <a:t> </a:t>
            </a:r>
            <a:r>
              <a:rPr lang="en-US" sz="1600" dirty="0" err="1"/>
              <a:t>대규모</a:t>
            </a:r>
            <a:r>
              <a:rPr lang="en-US" sz="1600" dirty="0"/>
              <a:t> </a:t>
            </a:r>
            <a:r>
              <a:rPr lang="en-US" sz="1600" dirty="0" err="1"/>
              <a:t>기업용</a:t>
            </a:r>
            <a:r>
              <a:rPr lang="en-US" sz="1600" dirty="0"/>
              <a:t> </a:t>
            </a:r>
            <a:r>
              <a:rPr lang="en-US" sz="1600" dirty="0" err="1"/>
              <a:t>시스템</a:t>
            </a:r>
            <a:r>
              <a:rPr lang="en-US" sz="1600" dirty="0"/>
              <a:t> </a:t>
            </a:r>
            <a:r>
              <a:rPr lang="en-US" sz="1600" dirty="0" err="1"/>
              <a:t>구축에</a:t>
            </a:r>
            <a:r>
              <a:rPr lang="en-US" sz="1600" dirty="0"/>
              <a:t> </a:t>
            </a:r>
            <a:r>
              <a:rPr lang="en-US" sz="1600" dirty="0" err="1"/>
              <a:t>사용된다</a:t>
            </a:r>
            <a:r>
              <a:rPr lang="en-US" sz="1600" dirty="0"/>
              <a:t>. </a:t>
            </a:r>
            <a:r>
              <a:rPr lang="en-US" sz="1600" dirty="0" err="1"/>
              <a:t>이런</a:t>
            </a:r>
            <a:r>
              <a:rPr lang="en-US" sz="1600" dirty="0"/>
              <a:t> </a:t>
            </a:r>
            <a:r>
              <a:rPr lang="en-US" sz="1600" dirty="0" err="1"/>
              <a:t>환경에서는</a:t>
            </a:r>
            <a:r>
              <a:rPr lang="en-US" sz="1600" dirty="0"/>
              <a:t> </a:t>
            </a:r>
            <a:r>
              <a:rPr lang="en-US" sz="1600" dirty="0" err="1"/>
              <a:t>보통</a:t>
            </a:r>
            <a:r>
              <a:rPr lang="en-US" sz="1600" dirty="0"/>
              <a:t> Java Enterprise Edition(J2EE)의 </a:t>
            </a:r>
            <a:r>
              <a:rPr lang="en-US" sz="1600" dirty="0" err="1"/>
              <a:t>사양을</a:t>
            </a:r>
            <a:r>
              <a:rPr lang="en-US" sz="1600" dirty="0"/>
              <a:t> </a:t>
            </a:r>
            <a:r>
              <a:rPr lang="en-US" sz="1600" dirty="0" err="1"/>
              <a:t>만족하는</a:t>
            </a:r>
            <a:r>
              <a:rPr lang="en-US" sz="1600" dirty="0"/>
              <a:t> 웹 </a:t>
            </a:r>
            <a:r>
              <a:rPr lang="en-US" sz="1600" dirty="0" err="1"/>
              <a:t>애플리케이션</a:t>
            </a:r>
            <a:r>
              <a:rPr lang="en-US" sz="1600" dirty="0"/>
              <a:t> </a:t>
            </a:r>
            <a:r>
              <a:rPr lang="en-US" sz="1600" dirty="0" err="1"/>
              <a:t>서버</a:t>
            </a:r>
            <a:r>
              <a:rPr lang="en-US" sz="1600" dirty="0"/>
              <a:t> </a:t>
            </a:r>
            <a:r>
              <a:rPr lang="en-US" sz="1600" dirty="0" err="1"/>
              <a:t>위에서</a:t>
            </a:r>
            <a:r>
              <a:rPr lang="en-US" sz="1600" dirty="0"/>
              <a:t> </a:t>
            </a:r>
            <a:r>
              <a:rPr lang="en-US" sz="1600" dirty="0" err="1"/>
              <a:t>프로그램을</a:t>
            </a:r>
            <a:r>
              <a:rPr lang="en-US" sz="1600" dirty="0"/>
              <a:t> </a:t>
            </a:r>
            <a:r>
              <a:rPr lang="en-US" sz="1600" dirty="0" err="1"/>
              <a:t>운용하게</a:t>
            </a:r>
            <a:r>
              <a:rPr lang="en-US" sz="1600" dirty="0"/>
              <a:t> </a:t>
            </a:r>
            <a:r>
              <a:rPr lang="en-US" sz="1600" dirty="0" err="1"/>
              <a:t>된다</a:t>
            </a:r>
            <a:r>
              <a:rPr lang="en-US" sz="1600" dirty="0"/>
              <a:t>. J2EE는 </a:t>
            </a:r>
            <a:r>
              <a:rPr lang="en-US" sz="1600" dirty="0" err="1"/>
              <a:t>JSP의</a:t>
            </a:r>
            <a:r>
              <a:rPr lang="en-US" sz="1600" dirty="0"/>
              <a:t> </a:t>
            </a:r>
            <a:r>
              <a:rPr lang="en-US" sz="1600" dirty="0" err="1"/>
              <a:t>실행</a:t>
            </a:r>
            <a:r>
              <a:rPr lang="en-US" sz="1600" dirty="0"/>
              <a:t> </a:t>
            </a:r>
            <a:r>
              <a:rPr lang="en-US" sz="1600" dirty="0" err="1"/>
              <a:t>뿐만</a:t>
            </a:r>
            <a:r>
              <a:rPr lang="en-US" sz="1600" dirty="0"/>
              <a:t> </a:t>
            </a:r>
            <a:r>
              <a:rPr lang="en-US" sz="1600" dirty="0" err="1"/>
              <a:t>아니라</a:t>
            </a:r>
            <a:r>
              <a:rPr lang="en-US" sz="1600" dirty="0"/>
              <a:t> DB </a:t>
            </a:r>
            <a:r>
              <a:rPr lang="en-US" sz="1600" dirty="0" err="1"/>
              <a:t>커넥션</a:t>
            </a:r>
            <a:r>
              <a:rPr lang="en-US" sz="1600" dirty="0"/>
              <a:t> 풀, </a:t>
            </a:r>
            <a:r>
              <a:rPr lang="en-US" sz="1600" dirty="0" err="1"/>
              <a:t>메시징</a:t>
            </a:r>
            <a:r>
              <a:rPr lang="en-US" sz="1600" dirty="0"/>
              <a:t> </a:t>
            </a:r>
            <a:r>
              <a:rPr lang="en-US" sz="1600" dirty="0" err="1"/>
              <a:t>시스템</a:t>
            </a:r>
            <a:r>
              <a:rPr lang="en-US" sz="1600" dirty="0"/>
              <a:t>, </a:t>
            </a:r>
            <a:r>
              <a:rPr lang="en-US" sz="1600" dirty="0" err="1"/>
              <a:t>로드</a:t>
            </a:r>
            <a:r>
              <a:rPr lang="en-US" sz="1600" dirty="0"/>
              <a:t> </a:t>
            </a:r>
            <a:r>
              <a:rPr lang="en-US" sz="1600" dirty="0" err="1"/>
              <a:t>밸런싱</a:t>
            </a:r>
            <a:r>
              <a:rPr lang="en-US" sz="1600" dirty="0"/>
              <a:t> </a:t>
            </a:r>
            <a:r>
              <a:rPr lang="en-US" sz="1600" dirty="0" err="1"/>
              <a:t>등등</a:t>
            </a:r>
            <a:r>
              <a:rPr lang="en-US" sz="1600" dirty="0"/>
              <a:t> </a:t>
            </a:r>
            <a:r>
              <a:rPr lang="en-US" sz="1600" dirty="0" err="1"/>
              <a:t>화려한</a:t>
            </a:r>
            <a:r>
              <a:rPr lang="en-US" sz="1600" dirty="0"/>
              <a:t> </a:t>
            </a:r>
            <a:r>
              <a:rPr lang="en-US" sz="1600" dirty="0" err="1"/>
              <a:t>기능들로</a:t>
            </a:r>
            <a:r>
              <a:rPr lang="en-US" sz="1600" dirty="0"/>
              <a:t> </a:t>
            </a:r>
            <a:r>
              <a:rPr lang="en-US" sz="1600" dirty="0" err="1"/>
              <a:t>무장하고</a:t>
            </a:r>
            <a:r>
              <a:rPr lang="en-US" sz="1600" dirty="0"/>
              <a:t> </a:t>
            </a:r>
            <a:r>
              <a:rPr lang="en-US" sz="1600" dirty="0" err="1"/>
              <a:t>있다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err="1"/>
              <a:t>HTML에</a:t>
            </a:r>
            <a:r>
              <a:rPr lang="en-US" sz="1600" dirty="0"/>
              <a:t> </a:t>
            </a:r>
            <a:r>
              <a:rPr lang="en-US" sz="1600" dirty="0" err="1"/>
              <a:t>동적</a:t>
            </a:r>
            <a:r>
              <a:rPr lang="en-US" sz="1600" dirty="0"/>
              <a:t> </a:t>
            </a:r>
            <a:r>
              <a:rPr lang="en-US" sz="1600" dirty="0" err="1"/>
              <a:t>요소를</a:t>
            </a:r>
            <a:r>
              <a:rPr lang="en-US" sz="1600" dirty="0"/>
              <a:t> </a:t>
            </a:r>
            <a:r>
              <a:rPr lang="en-US" sz="1600" dirty="0" err="1"/>
              <a:t>포함할</a:t>
            </a:r>
            <a:r>
              <a:rPr lang="en-US" sz="1600" dirty="0"/>
              <a:t> 수 </a:t>
            </a:r>
            <a:r>
              <a:rPr lang="en-US" sz="1600" dirty="0" err="1"/>
              <a:t>있기</a:t>
            </a:r>
            <a:r>
              <a:rPr lang="en-US" sz="1600" dirty="0"/>
              <a:t> </a:t>
            </a:r>
            <a:r>
              <a:rPr lang="en-US" sz="1600" dirty="0" err="1"/>
              <a:t>때문에</a:t>
            </a:r>
            <a:r>
              <a:rPr lang="en-US" sz="1600" dirty="0"/>
              <a:t> </a:t>
            </a:r>
            <a:r>
              <a:rPr lang="en-US" sz="1600" dirty="0" err="1"/>
              <a:t>성능이</a:t>
            </a:r>
            <a:r>
              <a:rPr lang="en-US" sz="1600" dirty="0"/>
              <a:t> </a:t>
            </a:r>
            <a:r>
              <a:rPr lang="en-US" sz="1600" dirty="0" err="1"/>
              <a:t>좋다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err="1"/>
              <a:t>서버에서</a:t>
            </a:r>
            <a:r>
              <a:rPr lang="en-US" sz="1600" dirty="0"/>
              <a:t> </a:t>
            </a:r>
            <a:r>
              <a:rPr lang="en-US" sz="1600" dirty="0" err="1"/>
              <a:t>처리되기</a:t>
            </a:r>
            <a:r>
              <a:rPr lang="en-US" sz="1600" dirty="0"/>
              <a:t> </a:t>
            </a:r>
            <a:r>
              <a:rPr lang="en-US" sz="1600" dirty="0" err="1"/>
              <a:t>전에</a:t>
            </a:r>
            <a:r>
              <a:rPr lang="en-US" sz="1600" dirty="0"/>
              <a:t> </a:t>
            </a:r>
            <a:r>
              <a:rPr lang="en-US" sz="1600" dirty="0" err="1"/>
              <a:t>항상</a:t>
            </a:r>
            <a:r>
              <a:rPr lang="en-US" sz="1600" dirty="0"/>
              <a:t> </a:t>
            </a:r>
            <a:r>
              <a:rPr lang="en-US" sz="1600" dirty="0" err="1"/>
              <a:t>컴파일된다</a:t>
            </a:r>
            <a:endParaRPr sz="1600" dirty="0"/>
          </a:p>
          <a:p>
            <a:pPr marL="685800" lvl="1" indent="-228600" algn="l" rtl="0">
              <a:lnSpc>
                <a:spcPct val="90000"/>
              </a:lnSpc>
              <a:spcBef>
                <a:spcPts val="500"/>
              </a:spcBef>
              <a:spcAft>
                <a:spcPts val="0"/>
              </a:spcAft>
              <a:buClr>
                <a:schemeClr val="dk1"/>
              </a:buClr>
              <a:buSzPts val="1600"/>
              <a:buChar char="•"/>
            </a:pPr>
            <a:r>
              <a:rPr lang="en-US" sz="1600" dirty="0" err="1"/>
              <a:t>JavaServer</a:t>
            </a:r>
            <a:r>
              <a:rPr lang="en-US" sz="1600" dirty="0"/>
              <a:t> </a:t>
            </a:r>
            <a:r>
              <a:rPr lang="en-US" sz="1600" dirty="0" err="1"/>
              <a:t>Pages는</a:t>
            </a:r>
            <a:r>
              <a:rPr lang="en-US" sz="1600" dirty="0"/>
              <a:t> Java Servlets API </a:t>
            </a:r>
            <a:r>
              <a:rPr lang="en-US" sz="1600" dirty="0" err="1"/>
              <a:t>위에</a:t>
            </a:r>
            <a:r>
              <a:rPr lang="en-US" sz="1600" dirty="0"/>
              <a:t> </a:t>
            </a:r>
            <a:r>
              <a:rPr lang="en-US" sz="1600" dirty="0" err="1"/>
              <a:t>구축되므로</a:t>
            </a:r>
            <a:r>
              <a:rPr lang="en-US" sz="1600" dirty="0"/>
              <a:t> </a:t>
            </a:r>
            <a:r>
              <a:rPr lang="en-US" sz="1600" dirty="0" err="1"/>
              <a:t>Servlet과</a:t>
            </a:r>
            <a:r>
              <a:rPr lang="en-US" sz="1600" dirty="0"/>
              <a:t> </a:t>
            </a:r>
            <a:r>
              <a:rPr lang="en-US" sz="1600" dirty="0" err="1"/>
              <a:t>마찬가지로</a:t>
            </a:r>
            <a:r>
              <a:rPr lang="en-US" sz="1600" dirty="0"/>
              <a:t> </a:t>
            </a:r>
            <a:r>
              <a:rPr lang="en-US" sz="1600" dirty="0" err="1"/>
              <a:t>JSP도</a:t>
            </a:r>
            <a:r>
              <a:rPr lang="en-US" sz="1600" dirty="0"/>
              <a:t> JDBC, JNDI, EJB, JAXP 등 을 </a:t>
            </a:r>
            <a:r>
              <a:rPr lang="en-US" sz="1600" dirty="0" err="1"/>
              <a:t>포함한</a:t>
            </a:r>
            <a:r>
              <a:rPr lang="en-US" sz="1600" dirty="0"/>
              <a:t> </a:t>
            </a:r>
            <a:r>
              <a:rPr lang="en-US" sz="1600" dirty="0" err="1"/>
              <a:t>모든</a:t>
            </a:r>
            <a:r>
              <a:rPr lang="en-US" sz="1600" dirty="0"/>
              <a:t> </a:t>
            </a:r>
            <a:r>
              <a:rPr lang="en-US" sz="1600" dirty="0" err="1"/>
              <a:t>강력한</a:t>
            </a:r>
            <a:r>
              <a:rPr lang="en-US" sz="1600" dirty="0"/>
              <a:t> </a:t>
            </a:r>
            <a:r>
              <a:rPr lang="en-US" sz="1600" dirty="0" err="1"/>
              <a:t>엔터프라이즈</a:t>
            </a:r>
            <a:r>
              <a:rPr lang="en-US" sz="1600" dirty="0"/>
              <a:t> Java </a:t>
            </a:r>
            <a:r>
              <a:rPr lang="en-US" sz="1600" dirty="0" err="1"/>
              <a:t>API에</a:t>
            </a:r>
            <a:r>
              <a:rPr lang="en-US" sz="1600" dirty="0"/>
              <a:t> </a:t>
            </a:r>
            <a:r>
              <a:rPr lang="en-US" sz="1600" dirty="0" err="1"/>
              <a:t>액세스할</a:t>
            </a:r>
            <a:r>
              <a:rPr lang="en-US" sz="1600" dirty="0"/>
              <a:t> 수 </a:t>
            </a:r>
            <a:r>
              <a:rPr lang="en-US" sz="1600" dirty="0" err="1"/>
              <a:t>있다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a:t>Java </a:t>
            </a:r>
            <a:r>
              <a:rPr lang="en-US" sz="1600" dirty="0" err="1"/>
              <a:t>서블릿</a:t>
            </a:r>
            <a:r>
              <a:rPr lang="en-US" sz="1600" dirty="0"/>
              <a:t> </a:t>
            </a:r>
            <a:r>
              <a:rPr lang="en-US" sz="1600" dirty="0" err="1"/>
              <a:t>템플릿</a:t>
            </a:r>
            <a:r>
              <a:rPr lang="en-US" sz="1600" dirty="0"/>
              <a:t> </a:t>
            </a:r>
            <a:r>
              <a:rPr lang="en-US" sz="1600" dirty="0" err="1"/>
              <a:t>엔진이</a:t>
            </a:r>
            <a:r>
              <a:rPr lang="en-US" sz="1600" dirty="0"/>
              <a:t> </a:t>
            </a:r>
            <a:r>
              <a:rPr lang="en-US" sz="1600" dirty="0" err="1"/>
              <a:t>지원하는</a:t>
            </a:r>
            <a:r>
              <a:rPr lang="en-US" sz="1600" dirty="0"/>
              <a:t> </a:t>
            </a:r>
            <a:r>
              <a:rPr lang="en-US" sz="1600" dirty="0" err="1"/>
              <a:t>모델인</a:t>
            </a:r>
            <a:r>
              <a:rPr lang="en-US" sz="1600" dirty="0"/>
              <a:t> </a:t>
            </a:r>
            <a:r>
              <a:rPr lang="en-US" sz="1600" dirty="0" err="1"/>
              <a:t>비즈니스</a:t>
            </a:r>
            <a:r>
              <a:rPr lang="en-US" sz="1600" dirty="0"/>
              <a:t> </a:t>
            </a:r>
            <a:r>
              <a:rPr lang="en-US" sz="1600" dirty="0" err="1"/>
              <a:t>로직을</a:t>
            </a:r>
            <a:r>
              <a:rPr lang="en-US" sz="1600" dirty="0"/>
              <a:t> </a:t>
            </a:r>
            <a:r>
              <a:rPr lang="en-US" sz="1600" dirty="0" err="1"/>
              <a:t>처리하는</a:t>
            </a:r>
            <a:r>
              <a:rPr lang="en-US" sz="1600" dirty="0"/>
              <a:t> </a:t>
            </a:r>
            <a:r>
              <a:rPr lang="en-US" sz="1600" dirty="0" err="1"/>
              <a:t>서블릿과</a:t>
            </a:r>
            <a:r>
              <a:rPr lang="en-US" sz="1600" dirty="0"/>
              <a:t> </a:t>
            </a:r>
            <a:r>
              <a:rPr lang="en-US" sz="1600" dirty="0" err="1"/>
              <a:t>함께</a:t>
            </a:r>
            <a:r>
              <a:rPr lang="en-US" sz="1600" dirty="0"/>
              <a:t> </a:t>
            </a:r>
            <a:r>
              <a:rPr lang="en-US" sz="1600" dirty="0" err="1"/>
              <a:t>사용할</a:t>
            </a:r>
            <a:r>
              <a:rPr lang="en-US" sz="1600" dirty="0"/>
              <a:t> 수 </a:t>
            </a:r>
            <a:r>
              <a:rPr lang="en-US" sz="1600" dirty="0" err="1"/>
              <a:t>있다</a:t>
            </a:r>
            <a:r>
              <a:rPr lang="en-US" sz="1600" dirty="0"/>
              <a:t>.</a:t>
            </a:r>
            <a:endParaRPr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p:txBody>
      </p:sp>
      <p:pic>
        <p:nvPicPr>
          <p:cNvPr id="1439" name="Google Shape;1439;p170" descr="JSP Processing"/>
          <p:cNvPicPr preferRelativeResize="0"/>
          <p:nvPr/>
        </p:nvPicPr>
        <p:blipFill rotWithShape="1">
          <a:blip r:embed="rId3">
            <a:alphaModFix/>
          </a:blip>
          <a:srcRect/>
          <a:stretch/>
        </p:blipFill>
        <p:spPr>
          <a:xfrm>
            <a:off x="3867150" y="4118915"/>
            <a:ext cx="4457700" cy="229552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7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JSP 라이프 사이클</a:t>
            </a:r>
            <a:endParaRPr/>
          </a:p>
        </p:txBody>
      </p:sp>
      <p:sp>
        <p:nvSpPr>
          <p:cNvPr id="1445" name="Google Shape;1445;p17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pic>
        <p:nvPicPr>
          <p:cNvPr id="1446" name="Google Shape;1446;p171" descr="JSP Life Cycle"/>
          <p:cNvPicPr preferRelativeResize="0"/>
          <p:nvPr/>
        </p:nvPicPr>
        <p:blipFill rotWithShape="1">
          <a:blip r:embed="rId3">
            <a:alphaModFix/>
          </a:blip>
          <a:srcRect/>
          <a:stretch/>
        </p:blipFill>
        <p:spPr>
          <a:xfrm>
            <a:off x="3905250" y="1828800"/>
            <a:ext cx="4381500" cy="32004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17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JSP 버전</a:t>
            </a:r>
            <a:endParaRPr/>
          </a:p>
        </p:txBody>
      </p:sp>
      <p:graphicFrame>
        <p:nvGraphicFramePr>
          <p:cNvPr id="1452" name="Google Shape;1452;p172"/>
          <p:cNvGraphicFramePr/>
          <p:nvPr/>
        </p:nvGraphicFramePr>
        <p:xfrm>
          <a:off x="838200" y="990600"/>
          <a:ext cx="10515625" cy="2255580"/>
        </p:xfrm>
        <a:graphic>
          <a:graphicData uri="http://schemas.openxmlformats.org/drawingml/2006/table">
            <a:tbl>
              <a:tblPr>
                <a:noFill/>
                <a:tableStyleId>{356C56E0-969A-4C60-9EED-0EE17C578FE1}</a:tableStyleId>
              </a:tblPr>
              <a:tblGrid>
                <a:gridCol w="2103125">
                  <a:extLst>
                    <a:ext uri="{9D8B030D-6E8A-4147-A177-3AD203B41FA5}">
                      <a16:colId xmlns:a16="http://schemas.microsoft.com/office/drawing/2014/main" val="20000"/>
                    </a:ext>
                  </a:extLst>
                </a:gridCol>
                <a:gridCol w="2103125">
                  <a:extLst>
                    <a:ext uri="{9D8B030D-6E8A-4147-A177-3AD203B41FA5}">
                      <a16:colId xmlns:a16="http://schemas.microsoft.com/office/drawing/2014/main" val="20001"/>
                    </a:ext>
                  </a:extLst>
                </a:gridCol>
                <a:gridCol w="2103125">
                  <a:extLst>
                    <a:ext uri="{9D8B030D-6E8A-4147-A177-3AD203B41FA5}">
                      <a16:colId xmlns:a16="http://schemas.microsoft.com/office/drawing/2014/main" val="20002"/>
                    </a:ext>
                  </a:extLst>
                </a:gridCol>
                <a:gridCol w="2103125">
                  <a:extLst>
                    <a:ext uri="{9D8B030D-6E8A-4147-A177-3AD203B41FA5}">
                      <a16:colId xmlns:a16="http://schemas.microsoft.com/office/drawing/2014/main" val="20003"/>
                    </a:ext>
                  </a:extLst>
                </a:gridCol>
                <a:gridCol w="2103125">
                  <a:extLst>
                    <a:ext uri="{9D8B030D-6E8A-4147-A177-3AD203B41FA5}">
                      <a16:colId xmlns:a16="http://schemas.microsoft.com/office/drawing/2014/main" val="20004"/>
                    </a:ext>
                  </a:extLst>
                </a:gridCol>
              </a:tblGrid>
              <a:tr h="203200">
                <a:tc>
                  <a:txBody>
                    <a:bodyPr/>
                    <a:lstStyle/>
                    <a:p>
                      <a:pPr marL="0" marR="0" lvl="0" indent="0" algn="ctr" rtl="0">
                        <a:spcBef>
                          <a:spcPts val="0"/>
                        </a:spcBef>
                        <a:spcAft>
                          <a:spcPts val="0"/>
                        </a:spcAft>
                        <a:buNone/>
                      </a:pPr>
                      <a:r>
                        <a:rPr lang="en-US" sz="1600">
                          <a:solidFill>
                            <a:schemeClr val="dk1"/>
                          </a:solidFill>
                        </a:rPr>
                        <a:t>자바서버 페이지 버전</a:t>
                      </a:r>
                      <a:endParaRPr/>
                    </a:p>
                  </a:txBody>
                  <a:tcPr marL="91450" marR="91450" marT="45725" marB="45725" anchor="ctr"/>
                </a:tc>
                <a:tc>
                  <a:txBody>
                    <a:bodyPr/>
                    <a:lstStyle/>
                    <a:p>
                      <a:pPr marL="0" marR="0" lvl="0" indent="0" algn="ctr" rtl="0">
                        <a:spcBef>
                          <a:spcPts val="0"/>
                        </a:spcBef>
                        <a:spcAft>
                          <a:spcPts val="0"/>
                        </a:spcAft>
                        <a:buNone/>
                      </a:pPr>
                      <a:r>
                        <a:rPr lang="en-US" sz="1600">
                          <a:solidFill>
                            <a:schemeClr val="dk1"/>
                          </a:solidFill>
                        </a:rPr>
                        <a:t>발표</a:t>
                      </a:r>
                      <a:endParaRPr/>
                    </a:p>
                  </a:txBody>
                  <a:tcPr marL="91450" marR="91450" marT="45725" marB="45725" anchor="ctr"/>
                </a:tc>
                <a:tc>
                  <a:txBody>
                    <a:bodyPr/>
                    <a:lstStyle/>
                    <a:p>
                      <a:pPr marL="0" marR="0" lvl="0" indent="0" algn="ctr" rtl="0">
                        <a:spcBef>
                          <a:spcPts val="0"/>
                        </a:spcBef>
                        <a:spcAft>
                          <a:spcPts val="0"/>
                        </a:spcAft>
                        <a:buNone/>
                      </a:pPr>
                      <a:r>
                        <a:rPr lang="en-US" sz="1600">
                          <a:solidFill>
                            <a:schemeClr val="dk1"/>
                          </a:solidFill>
                        </a:rPr>
                        <a:t>자바 플랫폼</a:t>
                      </a:r>
                      <a:endParaRPr/>
                    </a:p>
                  </a:txBody>
                  <a:tcPr marL="91450" marR="91450" marT="45725" marB="45725" anchor="ctr"/>
                </a:tc>
                <a:tc>
                  <a:txBody>
                    <a:bodyPr/>
                    <a:lstStyle/>
                    <a:p>
                      <a:pPr marL="0" marR="0" lvl="0" indent="0" algn="ctr" rtl="0">
                        <a:spcBef>
                          <a:spcPts val="0"/>
                        </a:spcBef>
                        <a:spcAft>
                          <a:spcPts val="0"/>
                        </a:spcAft>
                        <a:buNone/>
                      </a:pPr>
                      <a:r>
                        <a:rPr lang="en-US" sz="1600">
                          <a:solidFill>
                            <a:schemeClr val="dk1"/>
                          </a:solidFill>
                        </a:rPr>
                        <a:t>중요한 변화</a:t>
                      </a:r>
                      <a:endParaRPr/>
                    </a:p>
                  </a:txBody>
                  <a:tcPr marL="91450" marR="91450" marT="45725" marB="45725" anchor="ctr"/>
                </a:tc>
                <a:tc>
                  <a:txBody>
                    <a:bodyPr/>
                    <a:lstStyle/>
                    <a:p>
                      <a:pPr marL="0" marR="0" lvl="0" indent="0" algn="ctr" rtl="0">
                        <a:spcBef>
                          <a:spcPts val="0"/>
                        </a:spcBef>
                        <a:spcAft>
                          <a:spcPts val="0"/>
                        </a:spcAft>
                        <a:buNone/>
                      </a:pPr>
                      <a:r>
                        <a:rPr lang="en-US" sz="1600">
                          <a:solidFill>
                            <a:schemeClr val="dk1"/>
                          </a:solidFill>
                        </a:rPr>
                        <a:t>안정판</a:t>
                      </a:r>
                      <a:endParaRPr/>
                    </a:p>
                  </a:txBody>
                  <a:tcPr marL="91450" marR="91450" marT="45725" marB="45725" anchor="ct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600">
                          <a:solidFill>
                            <a:schemeClr val="dk1"/>
                          </a:solidFill>
                        </a:rPr>
                        <a:t>JSP 2.3</a:t>
                      </a:r>
                      <a:endParaRPr/>
                    </a:p>
                  </a:txBody>
                  <a:tcPr marL="91450" marR="91450" marT="45725" marB="45725" anchor="ctr"/>
                </a:tc>
                <a:tc>
                  <a:txBody>
                    <a:bodyPr/>
                    <a:lstStyle/>
                    <a:p>
                      <a:pPr marL="0" marR="0" lvl="0" indent="0" algn="l" rtl="0">
                        <a:spcBef>
                          <a:spcPts val="0"/>
                        </a:spcBef>
                        <a:spcAft>
                          <a:spcPts val="0"/>
                        </a:spcAft>
                        <a:buNone/>
                      </a:pPr>
                      <a:endParaRPr sz="1600">
                        <a:solidFill>
                          <a:schemeClr val="dk1"/>
                        </a:solidFill>
                      </a:endParaRPr>
                    </a:p>
                  </a:txBody>
                  <a:tcPr marL="91450" marR="91450" marT="45725" marB="45725"/>
                </a:tc>
                <a:tc>
                  <a:txBody>
                    <a:bodyPr/>
                    <a:lstStyle/>
                    <a:p>
                      <a:pPr marL="0" marR="0" lvl="0" indent="0" algn="l" rtl="0">
                        <a:spcBef>
                          <a:spcPts val="0"/>
                        </a:spcBef>
                        <a:spcAft>
                          <a:spcPts val="0"/>
                        </a:spcAft>
                        <a:buNone/>
                      </a:pPr>
                      <a:endParaRPr sz="1600">
                        <a:solidFill>
                          <a:schemeClr val="dk1"/>
                        </a:solidFill>
                      </a:endParaRPr>
                    </a:p>
                  </a:txBody>
                  <a:tcPr marL="91450" marR="91450" marT="45725" marB="45725"/>
                </a:tc>
                <a:tc>
                  <a:txBody>
                    <a:bodyPr/>
                    <a:lstStyle/>
                    <a:p>
                      <a:pPr marL="0" marR="0" lvl="0" indent="0" algn="l" rtl="0">
                        <a:spcBef>
                          <a:spcPts val="0"/>
                        </a:spcBef>
                        <a:spcAft>
                          <a:spcPts val="0"/>
                        </a:spcAft>
                        <a:buNone/>
                      </a:pPr>
                      <a:endParaRPr sz="1600">
                        <a:solidFill>
                          <a:schemeClr val="dk1"/>
                        </a:solidFill>
                      </a:endParaRPr>
                    </a:p>
                  </a:txBody>
                  <a:tcPr marL="91450" marR="91450" marT="45725" marB="45725"/>
                </a:tc>
                <a:tc>
                  <a:txBody>
                    <a:bodyPr/>
                    <a:lstStyle/>
                    <a:p>
                      <a:pPr marL="0" marR="0" lvl="0" indent="0" algn="l" rtl="0">
                        <a:spcBef>
                          <a:spcPts val="0"/>
                        </a:spcBef>
                        <a:spcAft>
                          <a:spcPts val="0"/>
                        </a:spcAft>
                        <a:buNone/>
                      </a:pPr>
                      <a:endParaRPr sz="1600">
                        <a:solidFill>
                          <a:schemeClr val="dk1"/>
                        </a:solidFill>
                      </a:endParaRPr>
                    </a:p>
                  </a:txBody>
                  <a:tcPr marL="91450" marR="91450" marT="45725" marB="45725"/>
                </a:tc>
                <a:extLst>
                  <a:ext uri="{0D108BD9-81ED-4DB2-BD59-A6C34878D82A}">
                    <a16:rowId xmlns:a16="http://schemas.microsoft.com/office/drawing/2014/main" val="10001"/>
                  </a:ext>
                </a:extLst>
              </a:tr>
              <a:tr h="203200">
                <a:tc>
                  <a:txBody>
                    <a:bodyPr/>
                    <a:lstStyle/>
                    <a:p>
                      <a:pPr marL="0" marR="0" lvl="0" indent="0" algn="l" rtl="0">
                        <a:spcBef>
                          <a:spcPts val="0"/>
                        </a:spcBef>
                        <a:spcAft>
                          <a:spcPts val="0"/>
                        </a:spcAft>
                        <a:buNone/>
                      </a:pPr>
                      <a:r>
                        <a:rPr lang="en-US" sz="1600">
                          <a:solidFill>
                            <a:schemeClr val="dk1"/>
                          </a:solidFill>
                        </a:rPr>
                        <a:t>JSP 2.2,EL 2.2</a:t>
                      </a:r>
                      <a:endParaRPr/>
                    </a:p>
                  </a:txBody>
                  <a:tcPr marL="91450" marR="91450" marT="45725" marB="45725" anchor="ctr"/>
                </a:tc>
                <a:tc>
                  <a:txBody>
                    <a:bodyPr/>
                    <a:lstStyle/>
                    <a:p>
                      <a:pPr marL="0" marR="0" lvl="0" indent="0" algn="l" rtl="0">
                        <a:spcBef>
                          <a:spcPts val="0"/>
                        </a:spcBef>
                        <a:spcAft>
                          <a:spcPts val="0"/>
                        </a:spcAft>
                        <a:buNone/>
                      </a:pPr>
                      <a:r>
                        <a:rPr lang="en-US" sz="1600">
                          <a:solidFill>
                            <a:schemeClr val="dk1"/>
                          </a:solidFill>
                        </a:rPr>
                        <a:t>2009년 12월 10일</a:t>
                      </a:r>
                      <a:endParaRPr/>
                    </a:p>
                  </a:txBody>
                  <a:tcPr marL="91450" marR="91450" marT="45725" marB="45725" anchor="ctr"/>
                </a:tc>
                <a:tc>
                  <a:txBody>
                    <a:bodyPr/>
                    <a:lstStyle/>
                    <a:p>
                      <a:pPr marL="0" marR="0" lvl="0" indent="0" algn="l" rtl="0">
                        <a:spcBef>
                          <a:spcPts val="0"/>
                        </a:spcBef>
                        <a:spcAft>
                          <a:spcPts val="0"/>
                        </a:spcAft>
                        <a:buNone/>
                      </a:pPr>
                      <a:endParaRPr sz="1600">
                        <a:solidFill>
                          <a:schemeClr val="dk1"/>
                        </a:solidFill>
                      </a:endParaRPr>
                    </a:p>
                  </a:txBody>
                  <a:tcPr marL="91450" marR="91450" marT="45725" marB="45725" anchor="ctr"/>
                </a:tc>
                <a:tc>
                  <a:txBody>
                    <a:bodyPr/>
                    <a:lstStyle/>
                    <a:p>
                      <a:pPr marL="0" marR="0" lvl="0" indent="0" algn="l" rtl="0">
                        <a:spcBef>
                          <a:spcPts val="0"/>
                        </a:spcBef>
                        <a:spcAft>
                          <a:spcPts val="0"/>
                        </a:spcAft>
                        <a:buNone/>
                      </a:pPr>
                      <a:r>
                        <a:rPr lang="en-US" sz="1600" u="sng" strike="noStrike">
                          <a:solidFill>
                            <a:schemeClr val="dk1"/>
                          </a:solidFill>
                          <a:hlinkClick r:id="rId3">
                            <a:extLst>
                              <a:ext uri="{A12FA001-AC4F-418D-AE19-62706E023703}">
                                <ahyp:hlinkClr xmlns:ahyp="http://schemas.microsoft.com/office/drawing/2018/hyperlinkcolor" val="tx"/>
                              </a:ext>
                            </a:extLst>
                          </a:hlinkClick>
                        </a:rPr>
                        <a:t>JSR</a:t>
                      </a:r>
                      <a:r>
                        <a:rPr lang="en-US" sz="1600">
                          <a:solidFill>
                            <a:schemeClr val="dk1"/>
                          </a:solidFill>
                        </a:rPr>
                        <a:t> 245</a:t>
                      </a:r>
                      <a:endParaRPr/>
                    </a:p>
                  </a:txBody>
                  <a:tcPr marL="91450" marR="91450" marT="45725" marB="45725" anchor="ctr"/>
                </a:tc>
                <a:tc>
                  <a:txBody>
                    <a:bodyPr/>
                    <a:lstStyle/>
                    <a:p>
                      <a:pPr marL="0" marR="0" lvl="0" indent="0" algn="l" rtl="0">
                        <a:spcBef>
                          <a:spcPts val="0"/>
                        </a:spcBef>
                        <a:spcAft>
                          <a:spcPts val="0"/>
                        </a:spcAft>
                        <a:buNone/>
                      </a:pPr>
                      <a:r>
                        <a:rPr lang="en-US" sz="1600">
                          <a:solidFill>
                            <a:schemeClr val="dk1"/>
                          </a:solidFill>
                        </a:rPr>
                        <a:t>유지보수판</a:t>
                      </a:r>
                      <a:endParaRPr/>
                    </a:p>
                  </a:txBody>
                  <a:tcPr marL="91450" marR="91450" marT="45725" marB="45725" anchor="ctr"/>
                </a:tc>
                <a:extLst>
                  <a:ext uri="{0D108BD9-81ED-4DB2-BD59-A6C34878D82A}">
                    <a16:rowId xmlns:a16="http://schemas.microsoft.com/office/drawing/2014/main" val="10002"/>
                  </a:ext>
                </a:extLst>
              </a:tr>
              <a:tr h="203200">
                <a:tc>
                  <a:txBody>
                    <a:bodyPr/>
                    <a:lstStyle/>
                    <a:p>
                      <a:pPr marL="0" marR="0" lvl="0" indent="0" algn="l" rtl="0">
                        <a:spcBef>
                          <a:spcPts val="0"/>
                        </a:spcBef>
                        <a:spcAft>
                          <a:spcPts val="0"/>
                        </a:spcAft>
                        <a:buNone/>
                      </a:pPr>
                      <a:r>
                        <a:rPr lang="en-US" sz="1600">
                          <a:solidFill>
                            <a:schemeClr val="dk1"/>
                          </a:solidFill>
                        </a:rPr>
                        <a:t>JSP 2.1</a:t>
                      </a:r>
                      <a:endParaRPr/>
                    </a:p>
                  </a:txBody>
                  <a:tcPr marL="91450" marR="91450" marT="45725" marB="45725" anchor="ctr"/>
                </a:tc>
                <a:tc>
                  <a:txBody>
                    <a:bodyPr/>
                    <a:lstStyle/>
                    <a:p>
                      <a:pPr marL="0" marR="0" lvl="0" indent="0" algn="l" rtl="0">
                        <a:spcBef>
                          <a:spcPts val="0"/>
                        </a:spcBef>
                        <a:spcAft>
                          <a:spcPts val="0"/>
                        </a:spcAft>
                        <a:buNone/>
                      </a:pPr>
                      <a:r>
                        <a:rPr lang="en-US" sz="1600">
                          <a:solidFill>
                            <a:schemeClr val="dk1"/>
                          </a:solidFill>
                        </a:rPr>
                        <a:t>2006년 5월 11일</a:t>
                      </a:r>
                      <a:endParaRPr/>
                    </a:p>
                  </a:txBody>
                  <a:tcPr marL="91450" marR="91450" marT="45725" marB="45725" anchor="ctr"/>
                </a:tc>
                <a:tc>
                  <a:txBody>
                    <a:bodyPr/>
                    <a:lstStyle/>
                    <a:p>
                      <a:pPr marL="0" marR="0" lvl="0" indent="0" algn="l" rtl="0">
                        <a:spcBef>
                          <a:spcPts val="0"/>
                        </a:spcBef>
                        <a:spcAft>
                          <a:spcPts val="0"/>
                        </a:spcAft>
                        <a:buNone/>
                      </a:pPr>
                      <a:endParaRPr sz="1600">
                        <a:solidFill>
                          <a:schemeClr val="dk1"/>
                        </a:solidFill>
                      </a:endParaRPr>
                    </a:p>
                  </a:txBody>
                  <a:tcPr marL="91450" marR="91450" marT="45725" marB="45725" anchor="ctr"/>
                </a:tc>
                <a:tc>
                  <a:txBody>
                    <a:bodyPr/>
                    <a:lstStyle/>
                    <a:p>
                      <a:pPr marL="0" marR="0" lvl="0" indent="0" algn="l" rtl="0">
                        <a:spcBef>
                          <a:spcPts val="0"/>
                        </a:spcBef>
                        <a:spcAft>
                          <a:spcPts val="0"/>
                        </a:spcAft>
                        <a:buNone/>
                      </a:pPr>
                      <a:r>
                        <a:rPr lang="en-US" sz="1600" u="sng" strike="noStrike">
                          <a:solidFill>
                            <a:schemeClr val="dk1"/>
                          </a:solidFill>
                          <a:hlinkClick r:id="rId3">
                            <a:extLst>
                              <a:ext uri="{A12FA001-AC4F-418D-AE19-62706E023703}">
                                <ahyp:hlinkClr xmlns:ahyp="http://schemas.microsoft.com/office/drawing/2018/hyperlinkcolor" val="tx"/>
                              </a:ext>
                            </a:extLst>
                          </a:hlinkClick>
                        </a:rPr>
                        <a:t>JSR</a:t>
                      </a:r>
                      <a:r>
                        <a:rPr lang="en-US" sz="1600">
                          <a:solidFill>
                            <a:schemeClr val="dk1"/>
                          </a:solidFill>
                        </a:rPr>
                        <a:t> 245</a:t>
                      </a:r>
                      <a:endParaRPr/>
                    </a:p>
                  </a:txBody>
                  <a:tcPr marL="91450" marR="91450" marT="45725" marB="45725" anchor="ctr"/>
                </a:tc>
                <a:tc>
                  <a:txBody>
                    <a:bodyPr/>
                    <a:lstStyle/>
                    <a:p>
                      <a:pPr marL="0" marR="0" lvl="0" indent="0" algn="l" rtl="0">
                        <a:spcBef>
                          <a:spcPts val="0"/>
                        </a:spcBef>
                        <a:spcAft>
                          <a:spcPts val="0"/>
                        </a:spcAft>
                        <a:buNone/>
                      </a:pPr>
                      <a:r>
                        <a:rPr lang="en-US" sz="1600">
                          <a:solidFill>
                            <a:schemeClr val="dk1"/>
                          </a:solidFill>
                        </a:rPr>
                        <a:t>마지막 릴리스</a:t>
                      </a:r>
                      <a:endParaRPr/>
                    </a:p>
                  </a:txBody>
                  <a:tcPr marL="91450" marR="91450" marT="45725" marB="45725" anchor="ctr"/>
                </a:tc>
                <a:extLst>
                  <a:ext uri="{0D108BD9-81ED-4DB2-BD59-A6C34878D82A}">
                    <a16:rowId xmlns:a16="http://schemas.microsoft.com/office/drawing/2014/main" val="10003"/>
                  </a:ext>
                </a:extLst>
              </a:tr>
              <a:tr h="203200">
                <a:tc>
                  <a:txBody>
                    <a:bodyPr/>
                    <a:lstStyle/>
                    <a:p>
                      <a:pPr marL="0" marR="0" lvl="0" indent="0" algn="l" rtl="0">
                        <a:spcBef>
                          <a:spcPts val="0"/>
                        </a:spcBef>
                        <a:spcAft>
                          <a:spcPts val="0"/>
                        </a:spcAft>
                        <a:buNone/>
                      </a:pPr>
                      <a:r>
                        <a:rPr lang="en-US" sz="1600">
                          <a:solidFill>
                            <a:schemeClr val="dk1"/>
                          </a:solidFill>
                        </a:rPr>
                        <a:t>JSP 2.0</a:t>
                      </a:r>
                      <a:endParaRPr/>
                    </a:p>
                  </a:txBody>
                  <a:tcPr marL="91450" marR="91450" marT="45725" marB="45725" anchor="ctr"/>
                </a:tc>
                <a:tc>
                  <a:txBody>
                    <a:bodyPr/>
                    <a:lstStyle/>
                    <a:p>
                      <a:pPr marL="0" marR="0" lvl="0" indent="0" algn="l" rtl="0">
                        <a:spcBef>
                          <a:spcPts val="0"/>
                        </a:spcBef>
                        <a:spcAft>
                          <a:spcPts val="0"/>
                        </a:spcAft>
                        <a:buNone/>
                      </a:pPr>
                      <a:r>
                        <a:rPr lang="en-US" sz="1600">
                          <a:solidFill>
                            <a:schemeClr val="dk1"/>
                          </a:solidFill>
                        </a:rPr>
                        <a:t>2003년 11월 24일</a:t>
                      </a:r>
                      <a:endParaRPr/>
                    </a:p>
                  </a:txBody>
                  <a:tcPr marL="91450" marR="91450" marT="45725" marB="45725" anchor="ctr"/>
                </a:tc>
                <a:tc>
                  <a:txBody>
                    <a:bodyPr/>
                    <a:lstStyle/>
                    <a:p>
                      <a:pPr marL="0" marR="0" lvl="0" indent="0" algn="l" rtl="0">
                        <a:spcBef>
                          <a:spcPts val="0"/>
                        </a:spcBef>
                        <a:spcAft>
                          <a:spcPts val="0"/>
                        </a:spcAft>
                        <a:buNone/>
                      </a:pPr>
                      <a:endParaRPr sz="1600">
                        <a:solidFill>
                          <a:schemeClr val="dk1"/>
                        </a:solidFill>
                      </a:endParaRPr>
                    </a:p>
                  </a:txBody>
                  <a:tcPr marL="91450" marR="91450" marT="45725" marB="45725" anchor="ctr"/>
                </a:tc>
                <a:tc>
                  <a:txBody>
                    <a:bodyPr/>
                    <a:lstStyle/>
                    <a:p>
                      <a:pPr marL="0" marR="0" lvl="0" indent="0" algn="l" rtl="0">
                        <a:spcBef>
                          <a:spcPts val="0"/>
                        </a:spcBef>
                        <a:spcAft>
                          <a:spcPts val="0"/>
                        </a:spcAft>
                        <a:buNone/>
                      </a:pPr>
                      <a:r>
                        <a:rPr lang="en-US" sz="1600" u="sng" strike="noStrike">
                          <a:solidFill>
                            <a:schemeClr val="dk1"/>
                          </a:solidFill>
                          <a:hlinkClick r:id="rId3">
                            <a:extLst>
                              <a:ext uri="{A12FA001-AC4F-418D-AE19-62706E023703}">
                                <ahyp:hlinkClr xmlns:ahyp="http://schemas.microsoft.com/office/drawing/2018/hyperlinkcolor" val="tx"/>
                              </a:ext>
                            </a:extLst>
                          </a:hlinkClick>
                        </a:rPr>
                        <a:t>JSR</a:t>
                      </a:r>
                      <a:r>
                        <a:rPr lang="en-US" sz="1600">
                          <a:solidFill>
                            <a:schemeClr val="dk1"/>
                          </a:solidFill>
                        </a:rPr>
                        <a:t> 152</a:t>
                      </a:r>
                      <a:endParaRPr/>
                    </a:p>
                  </a:txBody>
                  <a:tcPr marL="91450" marR="91450" marT="45725" marB="45725" anchor="ctr"/>
                </a:tc>
                <a:tc>
                  <a:txBody>
                    <a:bodyPr/>
                    <a:lstStyle/>
                    <a:p>
                      <a:pPr marL="0" marR="0" lvl="0" indent="0" algn="l" rtl="0">
                        <a:spcBef>
                          <a:spcPts val="0"/>
                        </a:spcBef>
                        <a:spcAft>
                          <a:spcPts val="0"/>
                        </a:spcAft>
                        <a:buNone/>
                      </a:pPr>
                      <a:r>
                        <a:rPr lang="en-US" sz="1600">
                          <a:solidFill>
                            <a:schemeClr val="dk1"/>
                          </a:solidFill>
                        </a:rPr>
                        <a:t>마지막 릴리스</a:t>
                      </a:r>
                      <a:endParaRPr/>
                    </a:p>
                  </a:txBody>
                  <a:tcPr marL="91450" marR="91450" marT="45725" marB="45725" anchor="ctr"/>
                </a:tc>
                <a:extLst>
                  <a:ext uri="{0D108BD9-81ED-4DB2-BD59-A6C34878D82A}">
                    <a16:rowId xmlns:a16="http://schemas.microsoft.com/office/drawing/2014/main" val="10004"/>
                  </a:ext>
                </a:extLst>
              </a:tr>
              <a:tr h="203200">
                <a:tc>
                  <a:txBody>
                    <a:bodyPr/>
                    <a:lstStyle/>
                    <a:p>
                      <a:pPr marL="0" marR="0" lvl="0" indent="0" algn="l" rtl="0">
                        <a:spcBef>
                          <a:spcPts val="0"/>
                        </a:spcBef>
                        <a:spcAft>
                          <a:spcPts val="0"/>
                        </a:spcAft>
                        <a:buNone/>
                      </a:pPr>
                      <a:r>
                        <a:rPr lang="en-US" sz="1600">
                          <a:solidFill>
                            <a:schemeClr val="dk1"/>
                          </a:solidFill>
                        </a:rPr>
                        <a:t>JSP 1.2</a:t>
                      </a:r>
                      <a:endParaRPr/>
                    </a:p>
                  </a:txBody>
                  <a:tcPr marL="91450" marR="91450" marT="45725" marB="45725" anchor="ctr"/>
                </a:tc>
                <a:tc>
                  <a:txBody>
                    <a:bodyPr/>
                    <a:lstStyle/>
                    <a:p>
                      <a:pPr marL="0" marR="0" lvl="0" indent="0" algn="l" rtl="0">
                        <a:spcBef>
                          <a:spcPts val="0"/>
                        </a:spcBef>
                        <a:spcAft>
                          <a:spcPts val="0"/>
                        </a:spcAft>
                        <a:buNone/>
                      </a:pPr>
                      <a:endParaRPr sz="1600">
                        <a:solidFill>
                          <a:schemeClr val="dk1"/>
                        </a:solidFill>
                      </a:endParaRPr>
                    </a:p>
                  </a:txBody>
                  <a:tcPr marL="91450" marR="91450" marT="45725" marB="45725" anchor="ctr"/>
                </a:tc>
                <a:tc>
                  <a:txBody>
                    <a:bodyPr/>
                    <a:lstStyle/>
                    <a:p>
                      <a:pPr marL="0" marR="0" lvl="0" indent="0" algn="l" rtl="0">
                        <a:spcBef>
                          <a:spcPts val="0"/>
                        </a:spcBef>
                        <a:spcAft>
                          <a:spcPts val="0"/>
                        </a:spcAft>
                        <a:buNone/>
                      </a:pPr>
                      <a:endParaRPr sz="1600">
                        <a:solidFill>
                          <a:schemeClr val="dk1"/>
                        </a:solidFill>
                      </a:endParaRPr>
                    </a:p>
                  </a:txBody>
                  <a:tcPr marL="91450" marR="91450" marT="45725" marB="45725" anchor="ctr"/>
                </a:tc>
                <a:tc>
                  <a:txBody>
                    <a:bodyPr/>
                    <a:lstStyle/>
                    <a:p>
                      <a:pPr marL="0" marR="0" lvl="0" indent="0" algn="l" rtl="0">
                        <a:spcBef>
                          <a:spcPts val="0"/>
                        </a:spcBef>
                        <a:spcAft>
                          <a:spcPts val="0"/>
                        </a:spcAft>
                        <a:buNone/>
                      </a:pPr>
                      <a:r>
                        <a:rPr lang="en-US" sz="1600" u="sng" strike="noStrike">
                          <a:solidFill>
                            <a:schemeClr val="dk1"/>
                          </a:solidFill>
                          <a:hlinkClick r:id="rId3">
                            <a:extLst>
                              <a:ext uri="{A12FA001-AC4F-418D-AE19-62706E023703}">
                                <ahyp:hlinkClr xmlns:ahyp="http://schemas.microsoft.com/office/drawing/2018/hyperlinkcolor" val="tx"/>
                              </a:ext>
                            </a:extLst>
                          </a:hlinkClick>
                        </a:rPr>
                        <a:t>JSR</a:t>
                      </a:r>
                      <a:r>
                        <a:rPr lang="en-US" sz="1600">
                          <a:solidFill>
                            <a:schemeClr val="dk1"/>
                          </a:solidFill>
                        </a:rPr>
                        <a:t> 53</a:t>
                      </a:r>
                      <a:endParaRPr/>
                    </a:p>
                  </a:txBody>
                  <a:tcPr marL="91450" marR="91450" marT="45725" marB="45725" anchor="ctr"/>
                </a:tc>
                <a:tc>
                  <a:txBody>
                    <a:bodyPr/>
                    <a:lstStyle/>
                    <a:p>
                      <a:pPr marL="0" marR="0" lvl="0" indent="0" algn="l" rtl="0">
                        <a:spcBef>
                          <a:spcPts val="0"/>
                        </a:spcBef>
                        <a:spcAft>
                          <a:spcPts val="0"/>
                        </a:spcAft>
                        <a:buNone/>
                      </a:pPr>
                      <a:endParaRPr sz="1600">
                        <a:solidFill>
                          <a:schemeClr val="dk1"/>
                        </a:solidFill>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7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JSP 스크립트 요소</a:t>
            </a:r>
            <a:endParaRPr/>
          </a:p>
        </p:txBody>
      </p:sp>
      <p:sp>
        <p:nvSpPr>
          <p:cNvPr id="1458" name="Google Shape;1458;p17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스크립틀릿 &lt;% 자바코드... %&gt;</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JSP 선언 &lt;%! 변수, 함수 선언 %&gt;</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JSP Expression</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JSP 코멘트</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JSP 디렉티브</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JSP 액션</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p:txBody>
      </p:sp>
      <p:sp>
        <p:nvSpPr>
          <p:cNvPr id="1459" name="Google Shape;1459;p173"/>
          <p:cNvSpPr/>
          <p:nvPr/>
        </p:nvSpPr>
        <p:spPr>
          <a:xfrm>
            <a:off x="4376691" y="920137"/>
            <a:ext cx="6977109" cy="50167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out.println("Your IP address is " + request.getRemoteAddr());</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%&gt;</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 int i = 0; %&gt;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 int a, b, c; %&gt;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 Circle a = new Circle(2.0); %&gt;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&lt;p&gt;Today's date: &lt;%= (new java.util.Date()).toLocaleString()%&gt;&lt;/p&gt;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 This comment will not be visible in the page source --%&gt;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 page ... %&gt;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 include ... %&gt;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 taglib ... %&gt;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&lt;jsp:include&gt;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&lt;jsp:useBean&gt;</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&lt;jsp:forward&gt;</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7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JSP directives</a:t>
            </a:r>
            <a:endParaRPr/>
          </a:p>
        </p:txBody>
      </p:sp>
      <p:sp>
        <p:nvSpPr>
          <p:cNvPr id="1465" name="Google Shape;1465;p17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해당 페이지를 어떻게 처리해야 하는지 전달한다. 지시어는 page, include, taglib로 나눌 수 있다.</a:t>
            </a:r>
            <a:endParaRPr/>
          </a:p>
          <a:p>
            <a:pPr marL="0" lvl="0" indent="0" algn="l" rtl="0">
              <a:lnSpc>
                <a:spcPct val="120000"/>
              </a:lnSpc>
              <a:spcBef>
                <a:spcPts val="1000"/>
              </a:spcBef>
              <a:spcAft>
                <a:spcPts val="0"/>
              </a:spcAft>
              <a:buSzPts val="1600"/>
              <a:buNone/>
            </a:pPr>
            <a:r>
              <a:rPr lang="en-US" sz="1600"/>
              <a:t>&lt;%@ 지시어 속성="값" %&gt;</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page 지시어 구문</a:t>
            </a:r>
            <a:endParaRPr sz="1600"/>
          </a:p>
          <a:p>
            <a:pPr marL="0" lvl="0" indent="0" algn="l" rtl="0">
              <a:lnSpc>
                <a:spcPct val="120000"/>
              </a:lnSpc>
              <a:spcBef>
                <a:spcPts val="1000"/>
              </a:spcBef>
              <a:spcAft>
                <a:spcPts val="0"/>
              </a:spcAft>
              <a:buSzPts val="1600"/>
              <a:buNone/>
            </a:pPr>
            <a:r>
              <a:rPr lang="en-US" sz="1600"/>
              <a:t>&lt;%@ page language="java" contentType="text/html;charset=UTF-8" </a:t>
            </a:r>
            <a:endParaRPr/>
          </a:p>
          <a:p>
            <a:pPr marL="0" lvl="0" indent="0" algn="l" rtl="0">
              <a:lnSpc>
                <a:spcPct val="120000"/>
              </a:lnSpc>
              <a:spcBef>
                <a:spcPts val="1000"/>
              </a:spcBef>
              <a:spcAft>
                <a:spcPts val="0"/>
              </a:spcAft>
              <a:buSzPts val="1600"/>
              <a:buNone/>
            </a:pPr>
            <a:r>
              <a:rPr lang="en-US" sz="1600"/>
              <a:t>         pageEncoding="UTF-8" iimport="java.util.*" errorPage="error.jsp" %&gt;</a:t>
            </a:r>
            <a:endParaRPr/>
          </a:p>
          <a:p>
            <a:pPr marL="0" lvl="0" indent="0" algn="l" rtl="0">
              <a:lnSpc>
                <a:spcPct val="120000"/>
              </a:lnSpc>
              <a:spcBef>
                <a:spcPts val="1000"/>
              </a:spcBef>
              <a:spcAft>
                <a:spcPts val="0"/>
              </a:spcAft>
              <a:buSzPts val="1600"/>
              <a:buNone/>
            </a:pPr>
            <a:r>
              <a:rPr lang="en-US" sz="1600"/>
              <a:t>&lt;%@ include file="파일위치" %&gt;</a:t>
            </a:r>
            <a:endParaRPr/>
          </a:p>
          <a:p>
            <a:pPr marL="0" lvl="0" indent="0" algn="l" rtl="0">
              <a:lnSpc>
                <a:spcPct val="120000"/>
              </a:lnSpc>
              <a:spcBef>
                <a:spcPts val="1000"/>
              </a:spcBef>
              <a:spcAft>
                <a:spcPts val="0"/>
              </a:spcAft>
              <a:buSzPts val="1600"/>
              <a:buNone/>
            </a:pPr>
            <a:r>
              <a:rPr lang="en-US" sz="1600"/>
              <a:t>&lt;%@ taglib uri="" prefix="" %&gt;</a:t>
            </a:r>
            <a:endParaRPr/>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7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JSP 스크립트</a:t>
            </a:r>
            <a:endParaRPr/>
          </a:p>
        </p:txBody>
      </p:sp>
      <p:sp>
        <p:nvSpPr>
          <p:cNvPr id="1471" name="Google Shape;1471;p17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a:t>&lt;%!  변수선언, 함수 선언 %&gt;</a:t>
            </a:r>
            <a:endParaRPr/>
          </a:p>
          <a:p>
            <a:pPr marL="0" lvl="0" indent="0" algn="l" rtl="0">
              <a:lnSpc>
                <a:spcPct val="120000"/>
              </a:lnSpc>
              <a:spcBef>
                <a:spcPts val="1000"/>
              </a:spcBef>
              <a:spcAft>
                <a:spcPts val="0"/>
              </a:spcAft>
              <a:buSzPts val="1600"/>
              <a:buNone/>
            </a:pPr>
            <a:r>
              <a:rPr lang="en-US" sz="1600"/>
              <a:t>선언태그. 멤버변수, 멤버함수 선언에 사용된다. 비추천한다.</a:t>
            </a:r>
            <a:endParaRPr/>
          </a:p>
          <a:p>
            <a:pPr marL="0" lvl="0" indent="0" algn="l" rtl="0">
              <a:lnSpc>
                <a:spcPct val="120000"/>
              </a:lnSpc>
              <a:spcBef>
                <a:spcPts val="1000"/>
              </a:spcBef>
              <a:spcAft>
                <a:spcPts val="0"/>
              </a:spcAft>
              <a:buSzPts val="1600"/>
              <a:buNone/>
            </a:pPr>
            <a:r>
              <a:rPr lang="en-US" sz="1600"/>
              <a:t>&lt;%   %&gt;</a:t>
            </a:r>
            <a:endParaRPr/>
          </a:p>
          <a:p>
            <a:pPr marL="0" lvl="0" indent="0" algn="l" rtl="0">
              <a:lnSpc>
                <a:spcPct val="120000"/>
              </a:lnSpc>
              <a:spcBef>
                <a:spcPts val="1000"/>
              </a:spcBef>
              <a:spcAft>
                <a:spcPts val="0"/>
              </a:spcAft>
              <a:buSzPts val="1600"/>
              <a:buNone/>
            </a:pPr>
            <a:r>
              <a:rPr lang="en-US" sz="1600"/>
              <a:t>스크립트릿 태그, JSP에 직접 자바코드를 사용할 경우 사용하는 요소이다. 내장변수를 제공한다. </a:t>
            </a:r>
            <a:endParaRPr/>
          </a:p>
          <a:p>
            <a:pPr marL="0" lvl="0" indent="0" algn="l" rtl="0">
              <a:lnSpc>
                <a:spcPct val="120000"/>
              </a:lnSpc>
              <a:spcBef>
                <a:spcPts val="1000"/>
              </a:spcBef>
              <a:spcAft>
                <a:spcPts val="0"/>
              </a:spcAft>
              <a:buSzPts val="1600"/>
              <a:buNone/>
            </a:pPr>
            <a:r>
              <a:rPr lang="en-US" sz="1600"/>
              <a:t>내장변수: request, response, out, session, application, config, pageContext, page, exception</a:t>
            </a:r>
            <a:endParaRPr/>
          </a:p>
          <a:p>
            <a:pPr marL="0" lvl="0" indent="0" algn="l" rtl="0">
              <a:lnSpc>
                <a:spcPct val="120000"/>
              </a:lnSpc>
              <a:spcBef>
                <a:spcPts val="1000"/>
              </a:spcBef>
              <a:spcAft>
                <a:spcPts val="0"/>
              </a:spcAft>
              <a:buSzPts val="1600"/>
              <a:buNone/>
            </a:pPr>
            <a:r>
              <a:rPr lang="en-US" sz="1600"/>
              <a:t>&lt;%= 함수호출, 객체 생성 %&gt;</a:t>
            </a:r>
            <a:endParaRPr/>
          </a:p>
          <a:p>
            <a:pPr marL="0" lvl="0" indent="0" algn="l" rtl="0">
              <a:lnSpc>
                <a:spcPct val="120000"/>
              </a:lnSpc>
              <a:spcBef>
                <a:spcPts val="1000"/>
              </a:spcBef>
              <a:spcAft>
                <a:spcPts val="0"/>
              </a:spcAft>
              <a:buSzPts val="1600"/>
              <a:buNone/>
            </a:pPr>
            <a:r>
              <a:rPr lang="en-US" sz="1600"/>
              <a:t>표현(expression)태그, 사칙연산,메서드호출,변수값 출력에 사용된다.</a:t>
            </a:r>
            <a:endParaRPr/>
          </a:p>
          <a:p>
            <a:pPr marL="0" lvl="0" indent="0" algn="l" rtl="0">
              <a:lnSpc>
                <a:spcPct val="120000"/>
              </a:lnSpc>
              <a:spcBef>
                <a:spcPts val="1000"/>
              </a:spcBef>
              <a:spcAft>
                <a:spcPts val="0"/>
              </a:spcAft>
              <a:buSzPts val="1600"/>
              <a:buNone/>
            </a:pPr>
            <a:r>
              <a:rPr lang="en-US" sz="1600"/>
              <a:t>&lt;%-- 주석 --%&gt;</a:t>
            </a:r>
            <a:endParaRPr/>
          </a:p>
          <a:p>
            <a:pPr marL="0" lvl="0" indent="0" algn="l" rtl="0">
              <a:lnSpc>
                <a:spcPct val="120000"/>
              </a:lnSpc>
              <a:spcBef>
                <a:spcPts val="1000"/>
              </a:spcBef>
              <a:spcAft>
                <a:spcPts val="0"/>
              </a:spcAft>
              <a:buSzPts val="1600"/>
              <a:buNone/>
            </a:pPr>
            <a:r>
              <a:rPr lang="en-US" sz="1600"/>
              <a:t>JSP 주석태그, 태그 사이에 있는 자바코드포함 모든 코드를 출력하지 않는다.</a:t>
            </a:r>
            <a:endParaRPr/>
          </a:p>
          <a:p>
            <a:pPr marL="0" lvl="0" indent="0" algn="l" rtl="0">
              <a:lnSpc>
                <a:spcPct val="120000"/>
              </a:lnSpc>
              <a:spcBef>
                <a:spcPts val="1000"/>
              </a:spcBef>
              <a:spcAft>
                <a:spcPts val="0"/>
              </a:spcAft>
              <a:buSzPts val="1600"/>
              <a:buNone/>
            </a:pP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서비스 클래스 작성</a:t>
            </a:r>
            <a:endParaRPr/>
          </a:p>
        </p:txBody>
      </p:sp>
      <p:sp>
        <p:nvSpPr>
          <p:cNvPr id="224" name="Google Shape;224;p1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서비스할 메서드를 위한 클래스</a:t>
            </a:r>
            <a:endParaRPr/>
          </a:p>
        </p:txBody>
      </p:sp>
      <p:sp>
        <p:nvSpPr>
          <p:cNvPr id="225" name="Google Shape;225;p18"/>
          <p:cNvSpPr txBox="1"/>
          <p:nvPr/>
        </p:nvSpPr>
        <p:spPr>
          <a:xfrm>
            <a:off x="838200" y="1664329"/>
            <a:ext cx="9601200" cy="369331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package spring_01_di;</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public class HelloWorld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private String message;</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public void setMessage(String message)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this.message = message;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public String getMessage()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return "Your Message : " + message;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a:t>
            </a:r>
            <a:endParaRPr/>
          </a:p>
        </p:txBody>
      </p:sp>
      <p:pic>
        <p:nvPicPr>
          <p:cNvPr id="226" name="Google Shape;226;p18"/>
          <p:cNvPicPr preferRelativeResize="0"/>
          <p:nvPr/>
        </p:nvPicPr>
        <p:blipFill rotWithShape="1">
          <a:blip r:embed="rId3">
            <a:alphaModFix/>
          </a:blip>
          <a:srcRect/>
          <a:stretch/>
        </p:blipFill>
        <p:spPr>
          <a:xfrm>
            <a:off x="8015045" y="1375593"/>
            <a:ext cx="3477110" cy="316274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17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JSP 스크립트릿</a:t>
            </a:r>
            <a:endParaRPr/>
          </a:p>
        </p:txBody>
      </p:sp>
      <p:sp>
        <p:nvSpPr>
          <p:cNvPr id="1477" name="Google Shape;1477;p17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내장변수</a:t>
            </a:r>
            <a:endParaRPr sz="1600"/>
          </a:p>
          <a:p>
            <a:pPr marL="685800" lvl="1" indent="-228600" algn="l" rtl="0">
              <a:lnSpc>
                <a:spcPct val="90000"/>
              </a:lnSpc>
              <a:spcBef>
                <a:spcPts val="500"/>
              </a:spcBef>
              <a:spcAft>
                <a:spcPts val="0"/>
              </a:spcAft>
              <a:buClr>
                <a:schemeClr val="dk1"/>
              </a:buClr>
              <a:buSzPts val="1600"/>
              <a:buChar char="•"/>
            </a:pPr>
            <a:r>
              <a:rPr lang="en-US" sz="1600"/>
              <a:t>request: HttpServletRequest타입. 요청을 나타내는 객체이다. 양식데이터,쿠키,HTTP메서드등의 HTTP 헤더등을 가져오는 메서드 제공한다.</a:t>
            </a:r>
            <a:endParaRPr/>
          </a:p>
          <a:p>
            <a:pPr marL="685800" lvl="1" indent="-228600" algn="l" rtl="0">
              <a:lnSpc>
                <a:spcPct val="90000"/>
              </a:lnSpc>
              <a:spcBef>
                <a:spcPts val="500"/>
              </a:spcBef>
              <a:spcAft>
                <a:spcPts val="0"/>
              </a:spcAft>
              <a:buClr>
                <a:schemeClr val="dk1"/>
              </a:buClr>
              <a:buSzPts val="1600"/>
              <a:buChar char="•"/>
            </a:pPr>
            <a:r>
              <a:rPr lang="en-US" sz="1600"/>
              <a:t>response: HttpServletResponse타입. 생성된 응답을 클라이언트에게 전달한다.</a:t>
            </a:r>
            <a:endParaRPr/>
          </a:p>
          <a:p>
            <a:pPr marL="685800" lvl="1" indent="-228600" algn="l" rtl="0">
              <a:lnSpc>
                <a:spcPct val="90000"/>
              </a:lnSpc>
              <a:spcBef>
                <a:spcPts val="500"/>
              </a:spcBef>
              <a:spcAft>
                <a:spcPts val="0"/>
              </a:spcAft>
              <a:buClr>
                <a:schemeClr val="dk1"/>
              </a:buClr>
              <a:buSzPts val="1600"/>
              <a:buChar char="•"/>
            </a:pPr>
            <a:r>
              <a:rPr lang="en-US" sz="1600"/>
              <a:t>out: JspWriter타입. 콘텐츠를 보내는데 사용한다. out.print(), out.println(), out.flush()등</a:t>
            </a:r>
            <a:endParaRPr sz="1600"/>
          </a:p>
          <a:p>
            <a:pPr marL="685800" lvl="1" indent="-228600" algn="l" rtl="0">
              <a:lnSpc>
                <a:spcPct val="90000"/>
              </a:lnSpc>
              <a:spcBef>
                <a:spcPts val="500"/>
              </a:spcBef>
              <a:spcAft>
                <a:spcPts val="0"/>
              </a:spcAft>
              <a:buClr>
                <a:schemeClr val="dk1"/>
              </a:buClr>
              <a:buSzPts val="1600"/>
              <a:buChar char="•"/>
            </a:pPr>
            <a:r>
              <a:rPr lang="en-US" sz="1600"/>
              <a:t>session: HttpSession타입. </a:t>
            </a:r>
            <a:endParaRPr/>
          </a:p>
          <a:p>
            <a:pPr marL="685800" lvl="1" indent="-228600" algn="l" rtl="0">
              <a:lnSpc>
                <a:spcPct val="90000"/>
              </a:lnSpc>
              <a:spcBef>
                <a:spcPts val="500"/>
              </a:spcBef>
              <a:spcAft>
                <a:spcPts val="0"/>
              </a:spcAft>
              <a:buClr>
                <a:schemeClr val="dk1"/>
              </a:buClr>
              <a:buSzPts val="1600"/>
              <a:buChar char="•"/>
            </a:pPr>
            <a:r>
              <a:rPr lang="en-US" sz="1600"/>
              <a:t>application: ServletContext 타입. 웹 애플리케이션내 모든 jsp에서 공유하는 객체이다.</a:t>
            </a:r>
            <a:endParaRPr/>
          </a:p>
          <a:p>
            <a:pPr marL="685800" lvl="1" indent="-228600" algn="l" rtl="0">
              <a:lnSpc>
                <a:spcPct val="90000"/>
              </a:lnSpc>
              <a:spcBef>
                <a:spcPts val="500"/>
              </a:spcBef>
              <a:spcAft>
                <a:spcPts val="0"/>
              </a:spcAft>
              <a:buClr>
                <a:schemeClr val="dk1"/>
              </a:buClr>
              <a:buSzPts val="1600"/>
              <a:buChar char="•"/>
            </a:pPr>
            <a:r>
              <a:rPr lang="en-US" sz="1600"/>
              <a:t>config: ServletConfig타입. 초기화 매개변수 관리 객체이다.</a:t>
            </a:r>
            <a:endParaRPr/>
          </a:p>
          <a:p>
            <a:pPr marL="685800" lvl="1" indent="-228600" algn="l" rtl="0">
              <a:lnSpc>
                <a:spcPct val="90000"/>
              </a:lnSpc>
              <a:spcBef>
                <a:spcPts val="500"/>
              </a:spcBef>
              <a:spcAft>
                <a:spcPts val="0"/>
              </a:spcAft>
              <a:buClr>
                <a:schemeClr val="dk1"/>
              </a:buClr>
              <a:buSzPts val="1600"/>
              <a:buChar char="•"/>
            </a:pPr>
            <a:r>
              <a:rPr lang="en-US" sz="1600"/>
              <a:t>pageContext: PageContext타입. 페이지에 대한 정보를 접근하는 수단이다.</a:t>
            </a:r>
            <a:endParaRPr/>
          </a:p>
          <a:p>
            <a:pPr marL="685800" lvl="1" indent="-228600" algn="l" rtl="0">
              <a:lnSpc>
                <a:spcPct val="90000"/>
              </a:lnSpc>
              <a:spcBef>
                <a:spcPts val="500"/>
              </a:spcBef>
              <a:spcAft>
                <a:spcPts val="0"/>
              </a:spcAft>
              <a:buClr>
                <a:schemeClr val="dk1"/>
              </a:buClr>
              <a:buSzPts val="1600"/>
              <a:buChar char="•"/>
            </a:pPr>
            <a:r>
              <a:rPr lang="en-US" sz="1600"/>
              <a:t>page: 전체 jsp 페이지에 대한 실제 참조이다.</a:t>
            </a:r>
            <a:endParaRPr/>
          </a:p>
          <a:p>
            <a:pPr marL="685800" lvl="1" indent="-228600" algn="l" rtl="0">
              <a:lnSpc>
                <a:spcPct val="90000"/>
              </a:lnSpc>
              <a:spcBef>
                <a:spcPts val="500"/>
              </a:spcBef>
              <a:spcAft>
                <a:spcPts val="0"/>
              </a:spcAft>
              <a:buClr>
                <a:schemeClr val="dk1"/>
              </a:buClr>
              <a:buSzPts val="1600"/>
              <a:buChar char="•"/>
            </a:pPr>
            <a:r>
              <a:rPr lang="en-US" sz="1600"/>
              <a:t>exception: 이전 페이지에서 발생한 예외를 포함하는 래퍼이다.</a:t>
            </a:r>
            <a:endParaRPr sz="160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7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JSP action</a:t>
            </a:r>
            <a:endParaRPr/>
          </a:p>
        </p:txBody>
      </p:sp>
      <p:sp>
        <p:nvSpPr>
          <p:cNvPr id="1483" name="Google Shape;1483;p17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jsp:useBean : 자바빈즈 객체를 생성하거나 불러온다.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jsp:include :다른 페이지의 실행 결과를 포함한다.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jsp:setProperty : 자바빈즈의 속성값을 할당한다.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jsp:getProperty : 자바빈즈의 속성값을 출력한다.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jsp:forward : reques와 response를 포함하여 다른 페이지로 포워드한다.</a:t>
            </a:r>
            <a:endParaRPr sz="16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7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&lt;jsp:useBean&gt;</a:t>
            </a:r>
            <a:endParaRPr/>
          </a:p>
        </p:txBody>
      </p:sp>
      <p:sp>
        <p:nvSpPr>
          <p:cNvPr id="1489" name="Google Shape;1489;p17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a:t>&lt;jsp:useBean id="name" class="패키지.클래스" scope="page|request|session|application" type="패키지.타입"/&gt;</a:t>
            </a:r>
            <a:endParaRPr/>
          </a:p>
          <a:p>
            <a:pPr marL="0" lvl="0" indent="0" algn="l" rtl="0">
              <a:lnSpc>
                <a:spcPct val="120000"/>
              </a:lnSpc>
              <a:spcBef>
                <a:spcPts val="1000"/>
              </a:spcBef>
              <a:spcAft>
                <a:spcPts val="0"/>
              </a:spcAft>
              <a:buSzPts val="1600"/>
              <a:buNone/>
            </a:pPr>
            <a:r>
              <a:rPr lang="en-US" sz="1600"/>
              <a:t>id :특정scope에 저장하거나 가져올때 사용하는 이름</a:t>
            </a:r>
            <a:endParaRPr sz="1600"/>
          </a:p>
          <a:p>
            <a:pPr marL="0" lvl="0" indent="0" algn="l" rtl="0">
              <a:lnSpc>
                <a:spcPct val="120000"/>
              </a:lnSpc>
              <a:spcBef>
                <a:spcPts val="1000"/>
              </a:spcBef>
              <a:spcAft>
                <a:spcPts val="0"/>
              </a:spcAft>
              <a:buSzPts val="1600"/>
              <a:buNone/>
            </a:pPr>
            <a:r>
              <a:rPr lang="en-US" sz="1600"/>
              <a:t>scope:해당 클래스타입의 객체를 저장하거나 가지고 오는 범위</a:t>
            </a:r>
            <a:endParaRPr sz="1600"/>
          </a:p>
          <a:p>
            <a:pPr marL="0" lvl="0" indent="0" algn="l" rtl="0">
              <a:lnSpc>
                <a:spcPct val="120000"/>
              </a:lnSpc>
              <a:spcBef>
                <a:spcPts val="1000"/>
              </a:spcBef>
              <a:spcAft>
                <a:spcPts val="0"/>
              </a:spcAft>
              <a:buSzPts val="1600"/>
              <a:buNone/>
            </a:pPr>
            <a:r>
              <a:rPr lang="en-US" sz="1600"/>
              <a:t>class:생성하거나 참조하려는 객체의 클래스명</a:t>
            </a:r>
            <a:endParaRPr sz="1600"/>
          </a:p>
          <a:p>
            <a:pPr marL="0" lvl="0" indent="0" algn="l" rtl="0">
              <a:lnSpc>
                <a:spcPct val="120000"/>
              </a:lnSpc>
              <a:spcBef>
                <a:spcPts val="1000"/>
              </a:spcBef>
              <a:spcAft>
                <a:spcPts val="0"/>
              </a:spcAft>
              <a:buSzPts val="1600"/>
              <a:buNone/>
            </a:pPr>
            <a:r>
              <a:rPr lang="en-US" sz="1600"/>
              <a:t>type:특정타입의 클래스를 명시할때 사용한다. 추상클래스,인터페이스,일반클래스가 된다.</a:t>
            </a:r>
            <a:endParaRPr sz="160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17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&lt;jsp:include&gt;</a:t>
            </a:r>
            <a:endParaRPr/>
          </a:p>
        </p:txBody>
      </p:sp>
      <p:sp>
        <p:nvSpPr>
          <p:cNvPr id="1495" name="Google Shape;1495;p17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다른 페이지의 실행 결과를 포함시킨다.</a:t>
            </a:r>
            <a:endParaRPr/>
          </a:p>
          <a:p>
            <a:pPr marL="0" lvl="0" indent="0" algn="l" rtl="0">
              <a:lnSpc>
                <a:spcPct val="120000"/>
              </a:lnSpc>
              <a:spcBef>
                <a:spcPts val="1000"/>
              </a:spcBef>
              <a:spcAft>
                <a:spcPts val="0"/>
              </a:spcAft>
              <a:buSzPts val="1600"/>
              <a:buNone/>
            </a:pPr>
            <a:r>
              <a:rPr lang="en-US" sz="1600"/>
              <a:t>//main.jsp</a:t>
            </a:r>
            <a:endParaRPr sz="1600"/>
          </a:p>
          <a:p>
            <a:pPr marL="0" lvl="0" indent="0" algn="l" rtl="0">
              <a:lnSpc>
                <a:spcPct val="120000"/>
              </a:lnSpc>
              <a:spcBef>
                <a:spcPts val="1000"/>
              </a:spcBef>
              <a:spcAft>
                <a:spcPts val="0"/>
              </a:spcAft>
              <a:buSzPts val="1600"/>
              <a:buNone/>
            </a:pPr>
            <a:r>
              <a:rPr lang="en-US" sz="1600"/>
              <a:t>&lt;jsp:include page="header.jsp"&gt;</a:t>
            </a:r>
            <a:endParaRPr/>
          </a:p>
          <a:p>
            <a:pPr marL="0" lvl="0" indent="0" algn="l" rtl="0">
              <a:lnSpc>
                <a:spcPct val="120000"/>
              </a:lnSpc>
              <a:spcBef>
                <a:spcPts val="1000"/>
              </a:spcBef>
              <a:spcAft>
                <a:spcPts val="0"/>
              </a:spcAft>
              <a:buSzPts val="1600"/>
              <a:buNone/>
            </a:pPr>
            <a:r>
              <a:rPr lang="en-US" sz="1600"/>
              <a:t>    &lt;jsp:param name="title" value="My Param" /&gt;</a:t>
            </a:r>
            <a:endParaRPr/>
          </a:p>
          <a:p>
            <a:pPr marL="0" lvl="0" indent="0" algn="l" rtl="0">
              <a:lnSpc>
                <a:spcPct val="120000"/>
              </a:lnSpc>
              <a:spcBef>
                <a:spcPts val="1000"/>
              </a:spcBef>
              <a:spcAft>
                <a:spcPts val="0"/>
              </a:spcAft>
              <a:buSzPts val="1600"/>
              <a:buNone/>
            </a:pPr>
            <a:r>
              <a:rPr lang="en-US" sz="1600"/>
              <a:t>&lt;/jsp:include&gt;</a:t>
            </a:r>
            <a:endParaRPr/>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r>
              <a:rPr lang="en-US" sz="1600"/>
              <a:t>//header.jsp</a:t>
            </a:r>
            <a:endParaRPr sz="1600"/>
          </a:p>
          <a:p>
            <a:pPr marL="0" lvl="0" indent="0" algn="l" rtl="0">
              <a:lnSpc>
                <a:spcPct val="120000"/>
              </a:lnSpc>
              <a:spcBef>
                <a:spcPts val="1000"/>
              </a:spcBef>
              <a:spcAft>
                <a:spcPts val="0"/>
              </a:spcAft>
              <a:buSzPts val="1600"/>
              <a:buNone/>
            </a:pPr>
            <a:r>
              <a:rPr lang="en-US" sz="1600"/>
              <a:t>&lt;h3&gt;&lt;%= request.getParameter("title")%&gt;&lt;/h3&gt;</a:t>
            </a:r>
            <a:endParaRPr sz="16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18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&lt;jsp:forward&gt;</a:t>
            </a:r>
            <a:endParaRPr/>
          </a:p>
        </p:txBody>
      </p:sp>
      <p:sp>
        <p:nvSpPr>
          <p:cNvPr id="1501" name="Google Shape;1501;p18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클라이언트 요청을 다른 페이지로 전환한다. 서버 내부적으로 새로운 페이지로 이동하고 페이지의 내용을 클라이언트에게 응답으로 전달한다. </a:t>
            </a:r>
            <a:endParaRPr/>
          </a:p>
          <a:p>
            <a:pPr marL="0" lvl="0" indent="0" algn="l" rtl="0">
              <a:lnSpc>
                <a:spcPct val="120000"/>
              </a:lnSpc>
              <a:spcBef>
                <a:spcPts val="1000"/>
              </a:spcBef>
              <a:spcAft>
                <a:spcPts val="0"/>
              </a:spcAft>
              <a:buSzPts val="1600"/>
              <a:buNone/>
            </a:pPr>
            <a:r>
              <a:rPr lang="en-US" sz="1600"/>
              <a:t>//main.jsp</a:t>
            </a:r>
            <a:endParaRPr sz="1600"/>
          </a:p>
          <a:p>
            <a:pPr marL="0" lvl="0" indent="0" algn="l" rtl="0">
              <a:lnSpc>
                <a:spcPct val="120000"/>
              </a:lnSpc>
              <a:spcBef>
                <a:spcPts val="1000"/>
              </a:spcBef>
              <a:spcAft>
                <a:spcPts val="0"/>
              </a:spcAft>
              <a:buSzPts val="1600"/>
              <a:buNone/>
            </a:pPr>
            <a:r>
              <a:rPr lang="en-US" sz="1600"/>
              <a:t>&lt;jsp:forward page="header.jsp"&gt;</a:t>
            </a:r>
            <a:endParaRPr/>
          </a:p>
          <a:p>
            <a:pPr marL="0" lvl="0" indent="0" algn="l" rtl="0">
              <a:lnSpc>
                <a:spcPct val="120000"/>
              </a:lnSpc>
              <a:spcBef>
                <a:spcPts val="1000"/>
              </a:spcBef>
              <a:spcAft>
                <a:spcPts val="0"/>
              </a:spcAft>
              <a:buSzPts val="1600"/>
              <a:buNone/>
            </a:pPr>
            <a:r>
              <a:rPr lang="en-US" sz="1600"/>
              <a:t>    &lt;jsp:param name="title" value="My Param" /&gt;</a:t>
            </a:r>
            <a:endParaRPr/>
          </a:p>
          <a:p>
            <a:pPr marL="0" lvl="0" indent="0" algn="l" rtl="0">
              <a:lnSpc>
                <a:spcPct val="120000"/>
              </a:lnSpc>
              <a:spcBef>
                <a:spcPts val="1000"/>
              </a:spcBef>
              <a:spcAft>
                <a:spcPts val="0"/>
              </a:spcAft>
              <a:buSzPts val="1600"/>
              <a:buNone/>
            </a:pPr>
            <a:r>
              <a:rPr lang="en-US" sz="1600"/>
              <a:t>&lt;/jsp: forward&gt;</a:t>
            </a:r>
            <a:endParaRPr/>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r>
              <a:rPr lang="en-US" sz="1600"/>
              <a:t>//header.jsp</a:t>
            </a:r>
            <a:endParaRPr sz="1600"/>
          </a:p>
          <a:p>
            <a:pPr marL="0" lvl="0" indent="0" algn="l" rtl="0">
              <a:lnSpc>
                <a:spcPct val="120000"/>
              </a:lnSpc>
              <a:spcBef>
                <a:spcPts val="1000"/>
              </a:spcBef>
              <a:spcAft>
                <a:spcPts val="0"/>
              </a:spcAft>
              <a:buSzPts val="1600"/>
              <a:buNone/>
            </a:pPr>
            <a:r>
              <a:rPr lang="en-US" sz="1600"/>
              <a:t>&lt;h3&gt;&lt;%= request.getParameter("title")%&gt;&lt;/h3&gt;</a:t>
            </a:r>
            <a:endParaRPr sz="1600"/>
          </a:p>
          <a:p>
            <a:pPr marL="0" lvl="0" indent="0" algn="l" rtl="0">
              <a:lnSpc>
                <a:spcPct val="120000"/>
              </a:lnSpc>
              <a:spcBef>
                <a:spcPts val="1000"/>
              </a:spcBef>
              <a:spcAft>
                <a:spcPts val="0"/>
              </a:spcAft>
              <a:buSzPts val="1600"/>
              <a:buNone/>
            </a:pPr>
            <a:endParaRPr sz="16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8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EL(Expression Language)</a:t>
            </a:r>
            <a:endParaRPr/>
          </a:p>
        </p:txBody>
      </p:sp>
      <p:sp>
        <p:nvSpPr>
          <p:cNvPr id="1507" name="Google Shape;1507;p181"/>
          <p:cNvSpPr txBox="1">
            <a:spLocks noGrp="1"/>
          </p:cNvSpPr>
          <p:nvPr>
            <p:ph type="body" idx="1"/>
          </p:nvPr>
        </p:nvSpPr>
        <p:spPr>
          <a:xfrm>
            <a:off x="838200" y="990599"/>
            <a:ext cx="10515600" cy="5259281"/>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현재 페이지의 자바객체 혹은 scope object(application, session, request, page)에 저장된 자바 빈 객체를 손쉽게 접근하고 사용할 수 있게 해준다. 데이터를 표현하는 용도이지만 해당 객체의 메서드 호출도 가능하다. 단순출력, 사칙연산, 비교연산, 논리연산, 3항연산등을 지원한다.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자비 빈 접근 : ${저장이름.변수명}  </a:t>
            </a:r>
            <a:endParaRPr/>
          </a:p>
          <a:p>
            <a:pPr marL="0" lvl="0" indent="0" algn="l" rtl="0">
              <a:lnSpc>
                <a:spcPct val="120000"/>
              </a:lnSpc>
              <a:spcBef>
                <a:spcPts val="1000"/>
              </a:spcBef>
              <a:spcAft>
                <a:spcPts val="0"/>
              </a:spcAft>
              <a:buSzPts val="1600"/>
              <a:buNone/>
            </a:pPr>
            <a:r>
              <a:rPr lang="en-US" sz="1600"/>
              <a:t>${mem.name}  -&gt;  &lt;jsp:getProperty name="mem" property="name" /&gt;</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EL연산</a:t>
            </a:r>
            <a:endParaRPr sz="1600"/>
          </a:p>
          <a:p>
            <a:pPr marL="0" lvl="0" indent="0" algn="l" rtl="0">
              <a:lnSpc>
                <a:spcPct val="120000"/>
              </a:lnSpc>
              <a:spcBef>
                <a:spcPts val="1000"/>
              </a:spcBef>
              <a:spcAft>
                <a:spcPts val="0"/>
              </a:spcAft>
              <a:buSzPts val="1600"/>
              <a:buNone/>
            </a:pPr>
            <a:r>
              <a:rPr lang="en-US" sz="1600"/>
              <a:t>${10+20)  $(10*20}  ${user.name == "홍길동"?"교수":"학생"}</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배열, 맵 연동</a:t>
            </a:r>
            <a:endParaRPr sz="1600"/>
          </a:p>
          <a:p>
            <a:pPr marL="0" lvl="0" indent="0" algn="l" rtl="0">
              <a:lnSpc>
                <a:spcPct val="120000"/>
              </a:lnSpc>
              <a:spcBef>
                <a:spcPts val="1000"/>
              </a:spcBef>
              <a:spcAft>
                <a:spcPts val="0"/>
              </a:spcAft>
              <a:buSzPts val="1600"/>
              <a:buNone/>
            </a:pPr>
            <a:r>
              <a:rPr lang="en-US" sz="1600"/>
              <a:t>${myList[3]}  //배열, 리스트인 경우</a:t>
            </a:r>
            <a:endParaRPr sz="1600"/>
          </a:p>
          <a:p>
            <a:pPr marL="0" lvl="0" indent="0" algn="l" rtl="0">
              <a:lnSpc>
                <a:spcPct val="120000"/>
              </a:lnSpc>
              <a:spcBef>
                <a:spcPts val="1000"/>
              </a:spcBef>
              <a:spcAft>
                <a:spcPts val="0"/>
              </a:spcAft>
              <a:buSzPts val="1600"/>
              <a:buNone/>
            </a:pPr>
            <a:r>
              <a:rPr lang="en-US" sz="1600"/>
              <a:t>${myMap["name"]}  //맵인 경우</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스코프 객체 접근 : $내장객체명Scope.속성명}</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스코프를 지정하지 않으면 모든 스코프를 대상으로 한다.</a:t>
            </a:r>
            <a:endParaRPr/>
          </a:p>
          <a:p>
            <a:pPr marL="0" lvl="0" indent="0" algn="l" rtl="0">
              <a:lnSpc>
                <a:spcPct val="120000"/>
              </a:lnSpc>
              <a:spcBef>
                <a:spcPts val="1000"/>
              </a:spcBef>
              <a:spcAft>
                <a:spcPts val="0"/>
              </a:spcAft>
              <a:buSzPts val="1600"/>
              <a:buNone/>
            </a:pPr>
            <a:r>
              <a:rPr lang="en-US" sz="1600"/>
              <a:t>${[application|session|request|page]Scope.mem.name}</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요청 파라미터 접근: ${param.파라미터명}</a:t>
            </a:r>
            <a:endParaRPr sz="16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8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JSTL(JSP Standard Tag Library)</a:t>
            </a:r>
            <a:endParaRPr/>
          </a:p>
        </p:txBody>
      </p:sp>
      <p:sp>
        <p:nvSpPr>
          <p:cNvPr id="1513" name="Google Shape;1513;p18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HTML형태를 유지하면서 조건문, 반복문, 간단한 연산, 몇몇 유용한 기능을 손쉽게 사용할 수 있도록 해주는 표준 커스텀 태그 라이브러리이다.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5가지 기능: core, xml, i18n(다국어처리),데이터베이스,함수</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스펙: taglibs-standard-spec-1.2.5.jar</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구현: taglibs-standard-impl-1.2.5.jar</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웹프로젝트/WEB-INF/lib에 위 2개 jar를 복사</a:t>
            </a:r>
            <a:endParaRPr/>
          </a:p>
          <a:p>
            <a:pPr marL="228600" marR="0" lvl="0" indent="-127000" algn="l" rtl="0">
              <a:lnSpc>
                <a:spcPct val="120000"/>
              </a:lnSpc>
              <a:spcBef>
                <a:spcPts val="1000"/>
              </a:spcBef>
              <a:spcAft>
                <a:spcPts val="0"/>
              </a:spcAft>
              <a:buClr>
                <a:srgbClr val="4BB0A0"/>
              </a:buClr>
              <a:buSzPts val="1600"/>
              <a:buFont typeface="Arial"/>
              <a:buNone/>
            </a:pPr>
            <a:endParaRPr sz="16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8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JSTL core</a:t>
            </a:r>
            <a:endParaRPr/>
          </a:p>
        </p:txBody>
      </p:sp>
      <p:sp>
        <p:nvSpPr>
          <p:cNvPr id="1519" name="Google Shape;1519;p18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&lt;%@ taglib prefix = "c" uri = "http://java.sun.com/jsp/jstl/core" %&gt;</a:t>
            </a:r>
            <a:endParaRPr/>
          </a:p>
          <a:p>
            <a:pPr marL="0" lvl="0" indent="0" algn="l" rtl="0">
              <a:lnSpc>
                <a:spcPct val="120000"/>
              </a:lnSpc>
              <a:spcBef>
                <a:spcPts val="1000"/>
              </a:spcBef>
              <a:spcAft>
                <a:spcPts val="0"/>
              </a:spcAft>
              <a:buSzPts val="1600"/>
              <a:buNone/>
            </a:pPr>
            <a:r>
              <a:rPr lang="en-US" sz="1600"/>
              <a:t>&lt;c:if test="${msg == 'user1'}" var="result"&gt;</a:t>
            </a:r>
            <a:endParaRPr/>
          </a:p>
          <a:p>
            <a:pPr marL="0" lvl="0" indent="0" algn="l" rtl="0">
              <a:lnSpc>
                <a:spcPct val="120000"/>
              </a:lnSpc>
              <a:spcBef>
                <a:spcPts val="1000"/>
              </a:spcBef>
              <a:spcAft>
                <a:spcPts val="0"/>
              </a:spcAft>
              <a:buSzPts val="1600"/>
              <a:buNone/>
            </a:pPr>
            <a:r>
              <a:rPr lang="en-US" sz="1600"/>
              <a:t>  test result = ${result}</a:t>
            </a:r>
            <a:endParaRPr/>
          </a:p>
          <a:p>
            <a:pPr marL="0" lvl="0" indent="0" algn="l" rtl="0">
              <a:lnSpc>
                <a:spcPct val="120000"/>
              </a:lnSpc>
              <a:spcBef>
                <a:spcPts val="1000"/>
              </a:spcBef>
              <a:spcAft>
                <a:spcPts val="0"/>
              </a:spcAft>
              <a:buSzPts val="1600"/>
              <a:buNone/>
            </a:pPr>
            <a:r>
              <a:rPr lang="en-US" sz="1600"/>
              <a:t>&lt;/c:if&gt;</a:t>
            </a:r>
            <a:endParaRPr/>
          </a:p>
          <a:p>
            <a:pPr marL="0" lvl="0" indent="0" algn="l" rtl="0">
              <a:lnSpc>
                <a:spcPct val="120000"/>
              </a:lnSpc>
              <a:spcBef>
                <a:spcPts val="1000"/>
              </a:spcBef>
              <a:spcAft>
                <a:spcPts val="0"/>
              </a:spcAft>
              <a:buSzPts val="1600"/>
              <a:buNone/>
            </a:pPr>
            <a:r>
              <a:rPr lang="en-US" sz="1600"/>
              <a:t>&lt;c:choose&gt;</a:t>
            </a:r>
            <a:endParaRPr/>
          </a:p>
          <a:p>
            <a:pPr marL="0" lvl="0" indent="0" algn="l" rtl="0">
              <a:lnSpc>
                <a:spcPct val="120000"/>
              </a:lnSpc>
              <a:spcBef>
                <a:spcPts val="1000"/>
              </a:spcBef>
              <a:spcAft>
                <a:spcPts val="0"/>
              </a:spcAft>
              <a:buSzPts val="1600"/>
              <a:buNone/>
            </a:pPr>
            <a:r>
              <a:rPr lang="en-US" sz="1600"/>
              <a:t>  &lt;c:when test = "${salary &lt;= 0}"&gt; Salary is very low to survive. &lt;/c:when&gt;</a:t>
            </a:r>
            <a:endParaRPr/>
          </a:p>
          <a:p>
            <a:pPr marL="0" lvl="0" indent="0" algn="l" rtl="0">
              <a:lnSpc>
                <a:spcPct val="120000"/>
              </a:lnSpc>
              <a:spcBef>
                <a:spcPts val="1000"/>
              </a:spcBef>
              <a:spcAft>
                <a:spcPts val="0"/>
              </a:spcAft>
              <a:buSzPts val="1600"/>
              <a:buNone/>
            </a:pPr>
            <a:r>
              <a:rPr lang="en-US" sz="1600"/>
              <a:t>  &lt;c:when test = "${salary &gt; 1000}"&gt; Salary is very good.  &lt;/c:when&gt;</a:t>
            </a:r>
            <a:endParaRPr/>
          </a:p>
          <a:p>
            <a:pPr marL="0" lvl="0" indent="0" algn="l" rtl="0">
              <a:lnSpc>
                <a:spcPct val="120000"/>
              </a:lnSpc>
              <a:spcBef>
                <a:spcPts val="1000"/>
              </a:spcBef>
              <a:spcAft>
                <a:spcPts val="0"/>
              </a:spcAft>
              <a:buSzPts val="1600"/>
              <a:buNone/>
            </a:pPr>
            <a:r>
              <a:rPr lang="en-US" sz="1600"/>
              <a:t>  &lt;c:otherwise&gt; No comment sir... &lt;/c:otherwise&gt;</a:t>
            </a:r>
            <a:endParaRPr/>
          </a:p>
          <a:p>
            <a:pPr marL="0" lvl="0" indent="0" algn="l" rtl="0">
              <a:lnSpc>
                <a:spcPct val="120000"/>
              </a:lnSpc>
              <a:spcBef>
                <a:spcPts val="1000"/>
              </a:spcBef>
              <a:spcAft>
                <a:spcPts val="0"/>
              </a:spcAft>
              <a:buSzPts val="1600"/>
              <a:buNone/>
            </a:pPr>
            <a:r>
              <a:rPr lang="en-US" sz="1600"/>
              <a:t>&lt;/c:choose&gt;</a:t>
            </a:r>
            <a:endParaRPr sz="16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8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JSTL core</a:t>
            </a:r>
            <a:endParaRPr/>
          </a:p>
        </p:txBody>
      </p:sp>
      <p:sp>
        <p:nvSpPr>
          <p:cNvPr id="1525" name="Google Shape;1525;p18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US" sz="1600"/>
              <a:t>&lt;c:forEach var = "i" begin = "1" end = "5"&gt;</a:t>
            </a:r>
            <a:endParaRPr/>
          </a:p>
          <a:p>
            <a:pPr marL="0" lvl="0" indent="0" algn="l" rtl="0">
              <a:lnSpc>
                <a:spcPct val="120000"/>
              </a:lnSpc>
              <a:spcBef>
                <a:spcPts val="1000"/>
              </a:spcBef>
              <a:spcAft>
                <a:spcPts val="0"/>
              </a:spcAft>
              <a:buSzPts val="1600"/>
              <a:buNone/>
            </a:pPr>
            <a:r>
              <a:rPr lang="en-US" sz="1600"/>
              <a:t> Item &lt;c:out value = "${i}"/&gt;&lt;p&gt;</a:t>
            </a:r>
            <a:endParaRPr/>
          </a:p>
          <a:p>
            <a:pPr marL="0" lvl="0" indent="0" algn="l" rtl="0">
              <a:lnSpc>
                <a:spcPct val="120000"/>
              </a:lnSpc>
              <a:spcBef>
                <a:spcPts val="1000"/>
              </a:spcBef>
              <a:spcAft>
                <a:spcPts val="0"/>
              </a:spcAft>
              <a:buSzPts val="1600"/>
              <a:buNone/>
            </a:pPr>
            <a:r>
              <a:rPr lang="en-US" sz="1600"/>
              <a:t>&lt;/c:forEach&gt;</a:t>
            </a:r>
            <a:endParaRPr/>
          </a:p>
          <a:p>
            <a:pPr marL="0" lvl="0" indent="0" algn="l" rtl="0">
              <a:lnSpc>
                <a:spcPct val="120000"/>
              </a:lnSpc>
              <a:spcBef>
                <a:spcPts val="1000"/>
              </a:spcBef>
              <a:spcAft>
                <a:spcPts val="0"/>
              </a:spcAft>
              <a:buSzPts val="1600"/>
              <a:buNone/>
            </a:pPr>
            <a:r>
              <a:rPr lang="en-US" sz="1600"/>
              <a:t>&lt;c:forEach var = "m" items="${memList}" varStatus="status"&gt;</a:t>
            </a:r>
            <a:endParaRPr/>
          </a:p>
          <a:p>
            <a:pPr marL="0" lvl="0" indent="0" algn="l" rtl="0">
              <a:lnSpc>
                <a:spcPct val="120000"/>
              </a:lnSpc>
              <a:spcBef>
                <a:spcPts val="1000"/>
              </a:spcBef>
              <a:spcAft>
                <a:spcPts val="0"/>
              </a:spcAft>
              <a:buSzPts val="1600"/>
              <a:buNone/>
            </a:pPr>
            <a:r>
              <a:rPr lang="en-US" sz="1600"/>
              <a:t>  index: ${status.index} / </a:t>
            </a:r>
            <a:endParaRPr/>
          </a:p>
          <a:p>
            <a:pPr marL="0" lvl="0" indent="0" algn="l" rtl="0">
              <a:lnSpc>
                <a:spcPct val="120000"/>
              </a:lnSpc>
              <a:spcBef>
                <a:spcPts val="1000"/>
              </a:spcBef>
              <a:spcAft>
                <a:spcPts val="0"/>
              </a:spcAft>
              <a:buSzPts val="1600"/>
              <a:buNone/>
            </a:pPr>
            <a:r>
              <a:rPr lang="en-US" sz="1600"/>
              <a:t>  count : ${status.count} &lt;br&gt;</a:t>
            </a:r>
            <a:endParaRPr/>
          </a:p>
          <a:p>
            <a:pPr marL="0" lvl="0" indent="0" algn="l" rtl="0">
              <a:lnSpc>
                <a:spcPct val="120000"/>
              </a:lnSpc>
              <a:spcBef>
                <a:spcPts val="1000"/>
              </a:spcBef>
              <a:spcAft>
                <a:spcPts val="0"/>
              </a:spcAft>
              <a:buSzPts val="1600"/>
              <a:buNone/>
            </a:pPr>
            <a:r>
              <a:rPr lang="en-US" sz="1600"/>
              <a:t>  name : ${mem.name}&lt;br&gt;</a:t>
            </a:r>
            <a:endParaRPr/>
          </a:p>
          <a:p>
            <a:pPr marL="0" lvl="0" indent="0" algn="l" rtl="0">
              <a:lnSpc>
                <a:spcPct val="120000"/>
              </a:lnSpc>
              <a:spcBef>
                <a:spcPts val="1000"/>
              </a:spcBef>
              <a:spcAft>
                <a:spcPts val="0"/>
              </a:spcAft>
              <a:buSzPts val="1600"/>
              <a:buNone/>
            </a:pPr>
            <a:r>
              <a:rPr lang="en-US" sz="1600"/>
              <a:t>  email : ${mem.email}&lt;br&gt;</a:t>
            </a:r>
            <a:endParaRPr/>
          </a:p>
          <a:p>
            <a:pPr marL="0" lvl="0" indent="0" algn="l" rtl="0">
              <a:lnSpc>
                <a:spcPct val="120000"/>
              </a:lnSpc>
              <a:spcBef>
                <a:spcPts val="1000"/>
              </a:spcBef>
              <a:spcAft>
                <a:spcPts val="0"/>
              </a:spcAft>
              <a:buSzPts val="1600"/>
              <a:buNone/>
            </a:pPr>
            <a:r>
              <a:rPr lang="en-US" sz="1600"/>
              <a:t>&lt;/c:forEach&gt;</a:t>
            </a:r>
            <a:endParaRPr/>
          </a:p>
          <a:p>
            <a:pPr marL="0" lvl="0" indent="0" algn="l" rtl="0">
              <a:lnSpc>
                <a:spcPct val="120000"/>
              </a:lnSpc>
              <a:spcBef>
                <a:spcPts val="1000"/>
              </a:spcBef>
              <a:spcAft>
                <a:spcPts val="0"/>
              </a:spcAft>
              <a:buSzPts val="1600"/>
              <a:buNone/>
            </a:pPr>
            <a:endParaRPr sz="16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8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MVC 아키텍처</a:t>
            </a:r>
            <a:endParaRPr/>
          </a:p>
        </p:txBody>
      </p:sp>
      <p:sp>
        <p:nvSpPr>
          <p:cNvPr id="1531" name="Google Shape;1531;p18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1600"/>
              <a:buFont typeface="Arial"/>
              <a:buChar char="•"/>
            </a:pPr>
            <a:r>
              <a:rPr lang="en-US" sz="1600"/>
              <a:t>Model1 - 모든 것을 JSP에서 처리한다</a:t>
            </a:r>
            <a:endParaRPr sz="1600"/>
          </a:p>
          <a:p>
            <a:pPr marL="228600" lvl="0" indent="-127000" algn="l" rtl="0">
              <a:lnSpc>
                <a:spcPct val="120000"/>
              </a:lnSpc>
              <a:spcBef>
                <a:spcPts val="1000"/>
              </a:spcBef>
              <a:spcAft>
                <a:spcPts val="0"/>
              </a:spcAft>
              <a:buSzPts val="1600"/>
              <a:buFont typeface="Arial"/>
              <a:buNone/>
            </a:pPr>
            <a:endParaRPr sz="1600"/>
          </a:p>
          <a:p>
            <a:pPr marL="228600" lvl="0" indent="-127000" algn="l" rtl="0">
              <a:lnSpc>
                <a:spcPct val="120000"/>
              </a:lnSpc>
              <a:spcBef>
                <a:spcPts val="1000"/>
              </a:spcBef>
              <a:spcAft>
                <a:spcPts val="0"/>
              </a:spcAft>
              <a:buSzPts val="1600"/>
              <a:buFont typeface="Arial"/>
              <a:buNone/>
            </a:pPr>
            <a:endParaRPr sz="1600"/>
          </a:p>
          <a:p>
            <a:pPr marL="228600" lvl="0" indent="-127000" algn="l" rtl="0">
              <a:lnSpc>
                <a:spcPct val="120000"/>
              </a:lnSpc>
              <a:spcBef>
                <a:spcPts val="1000"/>
              </a:spcBef>
              <a:spcAft>
                <a:spcPts val="0"/>
              </a:spcAft>
              <a:buSzPts val="1600"/>
              <a:buFont typeface="Arial"/>
              <a:buNone/>
            </a:pPr>
            <a:endParaRPr sz="1600"/>
          </a:p>
          <a:p>
            <a:pPr marL="228600" lvl="0" indent="-127000" algn="l" rtl="0">
              <a:lnSpc>
                <a:spcPct val="120000"/>
              </a:lnSpc>
              <a:spcBef>
                <a:spcPts val="1000"/>
              </a:spcBef>
              <a:spcAft>
                <a:spcPts val="0"/>
              </a:spcAft>
              <a:buSzPts val="1600"/>
              <a:buFont typeface="Arial"/>
              <a:buNone/>
            </a:pPr>
            <a:endParaRPr sz="1600"/>
          </a:p>
          <a:p>
            <a:pPr marL="228600" lvl="0" indent="-127000" algn="l" rtl="0">
              <a:lnSpc>
                <a:spcPct val="120000"/>
              </a:lnSpc>
              <a:spcBef>
                <a:spcPts val="1000"/>
              </a:spcBef>
              <a:spcAft>
                <a:spcPts val="0"/>
              </a:spcAft>
              <a:buSzPts val="1600"/>
              <a:buFont typeface="Arial"/>
              <a:buNone/>
            </a:pPr>
            <a:endParaRPr sz="1600"/>
          </a:p>
          <a:p>
            <a:pPr marL="228600" lvl="0" indent="-127000" algn="l" rtl="0">
              <a:lnSpc>
                <a:spcPct val="120000"/>
              </a:lnSpc>
              <a:spcBef>
                <a:spcPts val="1000"/>
              </a:spcBef>
              <a:spcAft>
                <a:spcPts val="0"/>
              </a:spcAft>
              <a:buSzPts val="1600"/>
              <a:buFont typeface="Arial"/>
              <a:buNone/>
            </a:pPr>
            <a:endParaRPr sz="1600"/>
          </a:p>
          <a:p>
            <a:pPr marL="228600" lvl="0" indent="-127000" algn="l" rtl="0">
              <a:lnSpc>
                <a:spcPct val="120000"/>
              </a:lnSpc>
              <a:spcBef>
                <a:spcPts val="1000"/>
              </a:spcBef>
              <a:spcAft>
                <a:spcPts val="0"/>
              </a:spcAft>
              <a:buSzPts val="1600"/>
              <a:buFont typeface="Arial"/>
              <a:buNone/>
            </a:pPr>
            <a:endParaRPr sz="1600"/>
          </a:p>
          <a:p>
            <a:pPr marL="228600" lvl="0" indent="-228600" algn="l" rtl="0">
              <a:lnSpc>
                <a:spcPct val="120000"/>
              </a:lnSpc>
              <a:spcBef>
                <a:spcPts val="1000"/>
              </a:spcBef>
              <a:spcAft>
                <a:spcPts val="0"/>
              </a:spcAft>
              <a:buSzPts val="1600"/>
              <a:buFont typeface="Arial"/>
              <a:buChar char="•"/>
            </a:pPr>
            <a:r>
              <a:rPr lang="en-US" sz="1600"/>
              <a:t>Model1: 개발이 간단하지만 디자인과 자바코드가 혼재되어 있어 디버깅과 유지보수에 어려움이 있다</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Model2 : 구조가 복잡하여 초기 개발은 어렵지만 기능별로 분화되어 있어 구조가 익숙해지면 오히려 개발속도가 빨라진다.  기능별로 나뉘어 있어 디버깅과 유지보수가 비교적 쉽다.</a:t>
            </a:r>
            <a:endParaRPr/>
          </a:p>
          <a:p>
            <a:pPr marL="228600" lvl="0" indent="-127000" algn="l" rtl="0">
              <a:lnSpc>
                <a:spcPct val="120000"/>
              </a:lnSpc>
              <a:spcBef>
                <a:spcPts val="1000"/>
              </a:spcBef>
              <a:spcAft>
                <a:spcPts val="0"/>
              </a:spcAft>
              <a:buSzPts val="1600"/>
              <a:buFont typeface="Arial"/>
              <a:buNone/>
            </a:pPr>
            <a:endParaRPr sz="1600"/>
          </a:p>
        </p:txBody>
      </p:sp>
      <p:pic>
        <p:nvPicPr>
          <p:cNvPr id="1532" name="Google Shape;1532;p185" descr="https://blog.kakaocdn.net/dn/d0e4bx/btqXLfNCGe9/KOyrmlFOJuRTO0EG3TMeZK/img.png"/>
          <p:cNvPicPr preferRelativeResize="0"/>
          <p:nvPr/>
        </p:nvPicPr>
        <p:blipFill rotWithShape="1">
          <a:blip r:embed="rId3">
            <a:alphaModFix/>
          </a:blip>
          <a:srcRect/>
          <a:stretch/>
        </p:blipFill>
        <p:spPr>
          <a:xfrm>
            <a:off x="838200" y="1455270"/>
            <a:ext cx="5429435" cy="2202173"/>
          </a:xfrm>
          <a:prstGeom prst="rect">
            <a:avLst/>
          </a:prstGeom>
          <a:noFill/>
          <a:ln w="9525" cap="flat" cmpd="sng">
            <a:solidFill>
              <a:srgbClr val="0070C0"/>
            </a:solidFill>
            <a:prstDash val="solid"/>
            <a:round/>
            <a:headEnd type="none" w="sm" len="sm"/>
            <a:tailEnd type="none" w="sm" len="sm"/>
          </a:ln>
        </p:spPr>
      </p:pic>
      <p:pic>
        <p:nvPicPr>
          <p:cNvPr id="1533" name="Google Shape;1533;p185" descr="https://blog.kakaocdn.net/dn/pfLF4/btrac9z5ytm/NS9flUcJdJs3KKFuSkLjHk/img.png"/>
          <p:cNvPicPr preferRelativeResize="0"/>
          <p:nvPr/>
        </p:nvPicPr>
        <p:blipFill rotWithShape="1">
          <a:blip r:embed="rId4">
            <a:alphaModFix/>
          </a:blip>
          <a:srcRect/>
          <a:stretch/>
        </p:blipFill>
        <p:spPr>
          <a:xfrm>
            <a:off x="6492906" y="1455270"/>
            <a:ext cx="4860894" cy="2737322"/>
          </a:xfrm>
          <a:prstGeom prst="rect">
            <a:avLst/>
          </a:prstGeom>
          <a:noFill/>
          <a:ln w="9525" cap="flat" cmpd="sng">
            <a:solidFill>
              <a:srgbClr val="0070C0"/>
            </a:solidFill>
            <a:prstDash val="solid"/>
            <a:round/>
            <a:headEnd type="none" w="sm" len="sm"/>
            <a:tailEnd type="none" w="sm" len="sm"/>
          </a:ln>
        </p:spPr>
      </p:pic>
      <p:sp>
        <p:nvSpPr>
          <p:cNvPr id="1534" name="Google Shape;1534;p185"/>
          <p:cNvSpPr/>
          <p:nvPr/>
        </p:nvSpPr>
        <p:spPr>
          <a:xfrm>
            <a:off x="6605541" y="1000085"/>
            <a:ext cx="368402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Model2 - 기능별로 나눠서 처리한다</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빈 설정파일 작성</a:t>
            </a:r>
            <a:endParaRPr/>
          </a:p>
        </p:txBody>
      </p:sp>
      <p:sp>
        <p:nvSpPr>
          <p:cNvPr id="232" name="Google Shape;232;p1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xml로 빈 설정파일을 작성.</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프로젝트 폴더 아래 src에 마우스우클릭 -&gt; New -&gt; Spring Bean Configuration File (Beans,xml)</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&lt;beans&gt;내 &lt;bean&gt;으로 등록. class는 등록할 클래스 전체경로. id는 등록명</a:t>
            </a:r>
            <a:endParaRPr sz="1600"/>
          </a:p>
        </p:txBody>
      </p:sp>
      <p:sp>
        <p:nvSpPr>
          <p:cNvPr id="233" name="Google Shape;233;p19"/>
          <p:cNvSpPr txBox="1"/>
          <p:nvPr/>
        </p:nvSpPr>
        <p:spPr>
          <a:xfrm>
            <a:off x="838201" y="2489307"/>
            <a:ext cx="10515599" cy="341632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&lt;?xml version = "1.0" encoding = "UTF-8"?&gt;</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&lt;beans xmlns = "http://www.springframework.org/schema/beans"</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xmlns:xsi = "http://www.w3.org/2001/XMLSchema-instance"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xsi:schemaLocation = "http://www.springframework.org/schema/beans</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http://www.springframework.org/schema/beans/spring-beans-3.0.xsd"&gt;</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&lt;bean id = "helloWorld" class = " spring_di_02.HelloWorld"&gt;</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&lt;property name = "message" value = "Hello World!"/&gt;</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&lt;/bean&gt;</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&lt;/beans&gt;</a:t>
            </a:r>
            <a:endParaRPr/>
          </a:p>
        </p:txBody>
      </p:sp>
      <p:pic>
        <p:nvPicPr>
          <p:cNvPr id="234" name="Google Shape;234;p19"/>
          <p:cNvPicPr preferRelativeResize="0"/>
          <p:nvPr/>
        </p:nvPicPr>
        <p:blipFill rotWithShape="1">
          <a:blip r:embed="rId3">
            <a:alphaModFix/>
          </a:blip>
          <a:srcRect/>
          <a:stretch/>
        </p:blipFill>
        <p:spPr>
          <a:xfrm>
            <a:off x="9380031" y="1859118"/>
            <a:ext cx="2651445" cy="4676698"/>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8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Model1 예제</a:t>
            </a:r>
            <a:endParaRPr/>
          </a:p>
        </p:txBody>
      </p:sp>
      <p:sp>
        <p:nvSpPr>
          <p:cNvPr id="1540" name="Google Shape;1540;p18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541" name="Google Shape;1541;p186"/>
          <p:cNvSpPr/>
          <p:nvPr/>
        </p:nvSpPr>
        <p:spPr>
          <a:xfrm>
            <a:off x="838200" y="745725"/>
            <a:ext cx="10515600" cy="6001643"/>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&lt;%@page contentType="text/html; charset=EUC-KR"%&gt;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&lt;%@page import="mycom.board.dao.impl.BoardDAO"%&gt;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&lt;%@page import="mycom.board.vo.BoardVO"%&gt;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&lt;%@page import="java.util.List"%&gt;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1. 사용자 입력정보 추출</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String searchKeyword = request.getParameter("searchKeyword");</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String searchCondition = request.getParameter("searchCondition");</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2. DB 연동</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BoardDao boardDao = new BoardDao();</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BoardVo boardVo = new BoardVo();</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boardVo.setSearchKeyword(searchKeyword);</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boardVo.setSearchCondition(searchCondition);</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List&lt;BoardVo&gt; boardList = boardDao.getBoardList(boardVo);</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3. 응답 화면 구성</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&lt;html&gt;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&lt;head&gt;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&lt;title&gt;글 목록&lt;/title&gt;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&lt;/head&gt;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&lt;body&gt;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&lt;form action='./getboardlist.jsp' method='post'&gt;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&lt;table border='1' cellpadding='0' cellspacing='0' width='800'&gt;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&lt;tr&gt;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&lt;td align='right'&gt;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&lt;select name='searchCondition'&gt;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&lt;option value='TITLE' selected&gt;제목</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&lt;option value='CONTENT' selected&gt;내용</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&lt;/select&gt;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&lt;input type='text' name='searchKeyword' /&gt;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&lt;input type='submit' value='검색' /&gt;&lt;/td&gt;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&lt;/tr&gt;</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8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Model1 예제</a:t>
            </a:r>
            <a:endParaRPr/>
          </a:p>
        </p:txBody>
      </p:sp>
      <p:sp>
        <p:nvSpPr>
          <p:cNvPr id="1547" name="Google Shape;1547;p18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548" name="Google Shape;1548;p187"/>
          <p:cNvSpPr/>
          <p:nvPr/>
        </p:nvSpPr>
        <p:spPr>
          <a:xfrm>
            <a:off x="838200" y="745725"/>
            <a:ext cx="10515600" cy="452431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&lt;/table&gt;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&lt;/form&gt;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&lt;table border='1' cellpadding='0' cellspacing='0' width='800'&gt;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&lt;tr&gt;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&lt;th bgcolor='orange'&gt;번호&lt;/th&gt;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&lt;th bgcolor='orange'&gt;제목&lt;/th&gt;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&lt;th bgcolor='orange'&gt;작성자&lt;/th&gt;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&lt;th bgcolor='orange'&gt;등록일&lt;/th&gt;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&lt;/tr&gt;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for (BoardVo vo : boardList)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&lt;tr&gt;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&lt;td width='50'&gt;&lt;%=vo.getSeq()%&gt;&lt;/td&gt;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&lt;td width='300'&gt;&lt;%=vo.getTitle()%&gt;&lt;/td&gt;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&lt;td width='100'&gt;&lt;%=vo.getWriter()%&gt;&lt;/td&gt;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&lt;td width='150'&gt;&lt;%=vo.getRegdate()%&gt;&lt;/td&gt;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&lt;/tr&gt;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&lt;/table&gt;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&lt;/body&gt;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&lt;/html&gt;</a:t>
            </a:r>
            <a:endParaRPr sz="1200">
              <a:solidFill>
                <a:schemeClr val="dk1"/>
              </a:solidFill>
              <a:latin typeface="Malgun Gothic"/>
              <a:ea typeface="Malgun Gothic"/>
              <a:cs typeface="Malgun Gothic"/>
              <a:sym typeface="Malgun Gothic"/>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18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Model2 예제(FrontController)</a:t>
            </a:r>
            <a:endParaRPr/>
          </a:p>
        </p:txBody>
      </p:sp>
      <p:sp>
        <p:nvSpPr>
          <p:cNvPr id="1554" name="Google Shape;1554;p18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555" name="Google Shape;1555;p188"/>
          <p:cNvSpPr/>
          <p:nvPr/>
        </p:nvSpPr>
        <p:spPr>
          <a:xfrm>
            <a:off x="838199" y="828675"/>
            <a:ext cx="10515599" cy="5693866"/>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package mycom.servlet;</a:t>
            </a:r>
            <a:endParaRPr/>
          </a:p>
          <a:p>
            <a:pPr marL="0" marR="0" lvl="0" indent="0" algn="l" rtl="0">
              <a:spcBef>
                <a:spcPts val="0"/>
              </a:spcBef>
              <a:spcAft>
                <a:spcPts val="0"/>
              </a:spcAft>
              <a:buNone/>
            </a:pPr>
            <a:endParaRPr sz="14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import java.io.IOException;</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import javax.servlet.ServletException;</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import javax.servlet.annotation.WebServlet;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import javax.servlet.http.HttpServlet;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import javax.servlet.http.HttpServletRequest;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import javax.servlet.http.HttpServletResponse;</a:t>
            </a:r>
            <a:endParaRPr/>
          </a:p>
          <a:p>
            <a:pPr marL="0" marR="0" lvl="0" indent="0" algn="l" rtl="0">
              <a:spcBef>
                <a:spcPts val="0"/>
              </a:spcBef>
              <a:spcAft>
                <a:spcPts val="0"/>
              </a:spcAft>
              <a:buNone/>
            </a:pPr>
            <a:endParaRPr sz="14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@WebServlet("/MyDispatcher")</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public class </a:t>
            </a:r>
            <a:r>
              <a:rPr lang="en-US" sz="1400" b="1">
                <a:solidFill>
                  <a:schemeClr val="dk1"/>
                </a:solidFill>
                <a:latin typeface="Malgun Gothic"/>
                <a:ea typeface="Malgun Gothic"/>
                <a:cs typeface="Malgun Gothic"/>
                <a:sym typeface="Malgun Gothic"/>
              </a:rPr>
              <a:t>MyDispatcher</a:t>
            </a:r>
            <a:r>
              <a:rPr lang="en-US" sz="1400">
                <a:solidFill>
                  <a:schemeClr val="dk1"/>
                </a:solidFill>
                <a:latin typeface="Malgun Gothic"/>
                <a:ea typeface="Malgun Gothic"/>
                <a:cs typeface="Malgun Gothic"/>
                <a:sym typeface="Malgun Gothic"/>
              </a:rPr>
              <a:t> </a:t>
            </a:r>
            <a:r>
              <a:rPr lang="en-US" sz="1400" b="1">
                <a:solidFill>
                  <a:schemeClr val="dk1"/>
                </a:solidFill>
                <a:latin typeface="Malgun Gothic"/>
                <a:ea typeface="Malgun Gothic"/>
                <a:cs typeface="Malgun Gothic"/>
                <a:sym typeface="Malgun Gothic"/>
              </a:rPr>
              <a:t>extends HttpServlet </a:t>
            </a:r>
            <a:r>
              <a:rPr lang="en-US" sz="1400">
                <a:solidFill>
                  <a:schemeClr val="dk1"/>
                </a:solidFill>
                <a:latin typeface="Malgun Gothic"/>
                <a:ea typeface="Malgun Gothic"/>
                <a:cs typeface="Malgun Gothic"/>
                <a:sym typeface="Malgun Gothic"/>
              </a:rPr>
              <a: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private static final long serialVersionUID = 1L;</a:t>
            </a:r>
            <a:endParaRPr/>
          </a:p>
          <a:p>
            <a:pPr marL="0" marR="0" lvl="0" indent="0" algn="l" rtl="0">
              <a:spcBef>
                <a:spcPts val="0"/>
              </a:spcBef>
              <a:spcAft>
                <a:spcPts val="0"/>
              </a:spcAft>
              <a:buNone/>
            </a:pPr>
            <a:endParaRPr sz="14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protected void doGet(HttpServletRequest request, HttpServletResponse response)</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throws ServletException, IOException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process(request, response);</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endParaRPr sz="14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protected void doPost(HttpServletRequest request, HttpServletResponse response)</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throws ServletException, IOException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request.setCharacterEncoding("euc-kr");</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process(request, response);</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private void process(HttpServletRequest request, HttpServletResponse response) throws IOException { ...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a:t>
            </a:r>
            <a:endParaRPr/>
          </a:p>
        </p:txBody>
      </p:sp>
      <p:sp>
        <p:nvSpPr>
          <p:cNvPr id="1556" name="Google Shape;1556;p188"/>
          <p:cNvSpPr/>
          <p:nvPr/>
        </p:nvSpPr>
        <p:spPr>
          <a:xfrm>
            <a:off x="6554680" y="1254957"/>
            <a:ext cx="5039557" cy="203132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Malgun Gothic"/>
                <a:ea typeface="Malgun Gothic"/>
                <a:cs typeface="Malgun Gothic"/>
                <a:sym typeface="Malgun Gothic"/>
              </a:rPr>
              <a:t>// 1. </a:t>
            </a:r>
            <a:r>
              <a:rPr lang="en-US" sz="1400" dirty="0" err="1">
                <a:solidFill>
                  <a:schemeClr val="dk1"/>
                </a:solidFill>
                <a:latin typeface="Malgun Gothic"/>
                <a:ea typeface="Malgun Gothic"/>
                <a:cs typeface="Malgun Gothic"/>
                <a:sym typeface="Malgun Gothic"/>
              </a:rPr>
              <a:t>브라우저에서</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전송된</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요청의</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종류를</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알아낸다</a:t>
            </a:r>
            <a:r>
              <a:rPr lang="en-US" sz="1400" dirty="0">
                <a:solidFill>
                  <a:schemeClr val="dk1"/>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400" dirty="0">
                <a:solidFill>
                  <a:schemeClr val="dk1"/>
                </a:solidFill>
                <a:latin typeface="Malgun Gothic"/>
                <a:ea typeface="Malgun Gothic"/>
                <a:cs typeface="Malgun Gothic"/>
                <a:sym typeface="Malgun Gothic"/>
              </a:rPr>
              <a:t>String </a:t>
            </a:r>
            <a:r>
              <a:rPr lang="en-US" sz="1400" dirty="0" err="1">
                <a:solidFill>
                  <a:schemeClr val="dk1"/>
                </a:solidFill>
                <a:latin typeface="Malgun Gothic"/>
                <a:ea typeface="Malgun Gothic"/>
                <a:cs typeface="Malgun Gothic"/>
                <a:sym typeface="Malgun Gothic"/>
              </a:rPr>
              <a:t>uri</a:t>
            </a:r>
            <a:r>
              <a:rPr lang="en-US" sz="1400" dirty="0">
                <a:solidFill>
                  <a:schemeClr val="dk1"/>
                </a:solidFill>
                <a:latin typeface="Malgun Gothic"/>
                <a:ea typeface="Malgun Gothic"/>
                <a:cs typeface="Malgun Gothic"/>
                <a:sym typeface="Malgun Gothic"/>
              </a:rPr>
              <a:t> = </a:t>
            </a:r>
            <a:r>
              <a:rPr lang="en-US" sz="1400" dirty="0" err="1">
                <a:solidFill>
                  <a:schemeClr val="dk1"/>
                </a:solidFill>
                <a:latin typeface="Malgun Gothic"/>
                <a:ea typeface="Malgun Gothic"/>
                <a:cs typeface="Malgun Gothic"/>
                <a:sym typeface="Malgun Gothic"/>
              </a:rPr>
              <a:t>request.getRequestURI</a:t>
            </a:r>
            <a:r>
              <a:rPr lang="en-US" sz="1400" dirty="0">
                <a:solidFill>
                  <a:schemeClr val="dk1"/>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400" dirty="0">
                <a:solidFill>
                  <a:schemeClr val="dk1"/>
                </a:solidFill>
                <a:latin typeface="Malgun Gothic"/>
                <a:ea typeface="Malgun Gothic"/>
                <a:cs typeface="Malgun Gothic"/>
                <a:sym typeface="Malgun Gothic"/>
              </a:rPr>
              <a:t>String path = </a:t>
            </a:r>
            <a:r>
              <a:rPr lang="en-US" sz="1400" dirty="0" err="1">
                <a:solidFill>
                  <a:schemeClr val="dk1"/>
                </a:solidFill>
                <a:latin typeface="Malgun Gothic"/>
                <a:ea typeface="Malgun Gothic"/>
                <a:cs typeface="Malgun Gothic"/>
                <a:sym typeface="Malgun Gothic"/>
              </a:rPr>
              <a:t>uri.substring</a:t>
            </a:r>
            <a:r>
              <a:rPr lang="en-US" sz="1400" dirty="0">
                <a:solidFill>
                  <a:schemeClr val="dk1"/>
                </a:solidFill>
                <a:latin typeface="Malgun Gothic"/>
                <a:ea typeface="Malgun Gothic"/>
                <a:cs typeface="Malgun Gothic"/>
                <a:sym typeface="Malgun Gothic"/>
              </a:rPr>
              <a:t>(</a:t>
            </a:r>
            <a:r>
              <a:rPr lang="en-US" sz="1400" dirty="0" err="1">
                <a:solidFill>
                  <a:schemeClr val="dk1"/>
                </a:solidFill>
                <a:latin typeface="Malgun Gothic"/>
                <a:ea typeface="Malgun Gothic"/>
                <a:cs typeface="Malgun Gothic"/>
                <a:sym typeface="Malgun Gothic"/>
              </a:rPr>
              <a:t>uri.lastIndexOf</a:t>
            </a:r>
            <a:r>
              <a:rPr lang="en-US" sz="1400" dirty="0">
                <a:solidFill>
                  <a:schemeClr val="dk1"/>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400" dirty="0">
                <a:solidFill>
                  <a:schemeClr val="dk1"/>
                </a:solidFill>
                <a:latin typeface="Malgun Gothic"/>
                <a:ea typeface="Malgun Gothic"/>
                <a:cs typeface="Malgun Gothic"/>
                <a:sym typeface="Malgun Gothic"/>
              </a:rPr>
              <a:t>// 2. </a:t>
            </a:r>
            <a:r>
              <a:rPr lang="en-US" sz="1400" dirty="0" err="1">
                <a:solidFill>
                  <a:schemeClr val="dk1"/>
                </a:solidFill>
                <a:latin typeface="Malgun Gothic"/>
                <a:ea typeface="Malgun Gothic"/>
                <a:cs typeface="Malgun Gothic"/>
                <a:sym typeface="Malgun Gothic"/>
              </a:rPr>
              <a:t>요청</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path에</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따라</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적절한</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Controller를</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찾아서</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실행한다</a:t>
            </a:r>
            <a:r>
              <a:rPr lang="en-US" sz="1400" dirty="0">
                <a:solidFill>
                  <a:schemeClr val="dk1"/>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400" dirty="0" err="1">
                <a:solidFill>
                  <a:schemeClr val="dk1"/>
                </a:solidFill>
                <a:latin typeface="Malgun Gothic"/>
                <a:ea typeface="Malgun Gothic"/>
                <a:cs typeface="Malgun Gothic"/>
                <a:sym typeface="Malgun Gothic"/>
              </a:rPr>
              <a:t>HandlerMapping</a:t>
            </a:r>
            <a:r>
              <a:rPr lang="en-US" sz="1400" dirty="0">
                <a:solidFill>
                  <a:schemeClr val="dk1"/>
                </a:solidFill>
                <a:latin typeface="Malgun Gothic"/>
                <a:ea typeface="Malgun Gothic"/>
                <a:cs typeface="Malgun Gothic"/>
                <a:sym typeface="Malgun Gothic"/>
              </a:rPr>
              <a:t> mappings = new </a:t>
            </a:r>
            <a:r>
              <a:rPr lang="en-US" sz="1400" dirty="0" err="1">
                <a:solidFill>
                  <a:schemeClr val="dk1"/>
                </a:solidFill>
                <a:latin typeface="Malgun Gothic"/>
                <a:ea typeface="Malgun Gothic"/>
                <a:cs typeface="Malgun Gothic"/>
                <a:sym typeface="Malgun Gothic"/>
              </a:rPr>
              <a:t>HandlerMapping</a:t>
            </a:r>
            <a:r>
              <a:rPr lang="en-US" sz="1400" dirty="0">
                <a:solidFill>
                  <a:schemeClr val="dk1"/>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400" dirty="0">
                <a:solidFill>
                  <a:schemeClr val="dk1"/>
                </a:solidFill>
                <a:latin typeface="Malgun Gothic"/>
                <a:ea typeface="Malgun Gothic"/>
                <a:cs typeface="Malgun Gothic"/>
                <a:sym typeface="Malgun Gothic"/>
              </a:rPr>
              <a:t>Controller ctrl = </a:t>
            </a:r>
            <a:r>
              <a:rPr lang="en-US" sz="1400" dirty="0" err="1">
                <a:solidFill>
                  <a:schemeClr val="dk1"/>
                </a:solidFill>
                <a:latin typeface="Malgun Gothic"/>
                <a:ea typeface="Malgun Gothic"/>
                <a:cs typeface="Malgun Gothic"/>
                <a:sym typeface="Malgun Gothic"/>
              </a:rPr>
              <a:t>mappings.getController</a:t>
            </a:r>
            <a:r>
              <a:rPr lang="en-US" sz="1400" dirty="0">
                <a:solidFill>
                  <a:schemeClr val="dk1"/>
                </a:solidFill>
                <a:latin typeface="Malgun Gothic"/>
                <a:ea typeface="Malgun Gothic"/>
                <a:cs typeface="Malgun Gothic"/>
                <a:sym typeface="Malgun Gothic"/>
              </a:rPr>
              <a:t>(path);</a:t>
            </a:r>
            <a:endParaRPr dirty="0"/>
          </a:p>
          <a:p>
            <a:pPr marL="0" marR="0" lvl="0" indent="0" algn="l" rtl="0">
              <a:spcBef>
                <a:spcPts val="0"/>
              </a:spcBef>
              <a:spcAft>
                <a:spcPts val="0"/>
              </a:spcAft>
              <a:buNone/>
            </a:pPr>
            <a:r>
              <a:rPr lang="en-US" sz="1400" dirty="0">
                <a:solidFill>
                  <a:schemeClr val="dk1"/>
                </a:solidFill>
                <a:latin typeface="Malgun Gothic"/>
                <a:ea typeface="Malgun Gothic"/>
                <a:cs typeface="Malgun Gothic"/>
                <a:sym typeface="Malgun Gothic"/>
              </a:rPr>
              <a:t>String </a:t>
            </a:r>
            <a:r>
              <a:rPr lang="en-US" sz="1400" dirty="0" err="1">
                <a:solidFill>
                  <a:schemeClr val="dk1"/>
                </a:solidFill>
                <a:latin typeface="Malgun Gothic"/>
                <a:ea typeface="Malgun Gothic"/>
                <a:cs typeface="Malgun Gothic"/>
                <a:sym typeface="Malgun Gothic"/>
              </a:rPr>
              <a:t>viewPage</a:t>
            </a:r>
            <a:r>
              <a:rPr lang="en-US" sz="1400" dirty="0">
                <a:solidFill>
                  <a:schemeClr val="dk1"/>
                </a:solidFill>
                <a:latin typeface="Malgun Gothic"/>
                <a:ea typeface="Malgun Gothic"/>
                <a:cs typeface="Malgun Gothic"/>
                <a:sym typeface="Malgun Gothic"/>
              </a:rPr>
              <a:t> = </a:t>
            </a:r>
            <a:r>
              <a:rPr lang="en-US" sz="1400" dirty="0" err="1">
                <a:solidFill>
                  <a:schemeClr val="dk1"/>
                </a:solidFill>
                <a:latin typeface="Malgun Gothic"/>
                <a:ea typeface="Malgun Gothic"/>
                <a:cs typeface="Malgun Gothic"/>
                <a:sym typeface="Malgun Gothic"/>
              </a:rPr>
              <a:t>ctrl.handleRequest</a:t>
            </a:r>
            <a:r>
              <a:rPr lang="en-US" sz="1400" dirty="0">
                <a:solidFill>
                  <a:schemeClr val="dk1"/>
                </a:solidFill>
                <a:latin typeface="Malgun Gothic"/>
                <a:ea typeface="Malgun Gothic"/>
                <a:cs typeface="Malgun Gothic"/>
                <a:sym typeface="Malgun Gothic"/>
              </a:rPr>
              <a:t>(request, response);</a:t>
            </a:r>
            <a:endParaRPr dirty="0"/>
          </a:p>
          <a:p>
            <a:pPr marL="0" marR="0" lvl="0" indent="0" algn="l" rtl="0">
              <a:spcBef>
                <a:spcPts val="0"/>
              </a:spcBef>
              <a:spcAft>
                <a:spcPts val="0"/>
              </a:spcAft>
              <a:buNone/>
            </a:pPr>
            <a:r>
              <a:rPr lang="en-US" sz="1400" dirty="0">
                <a:solidFill>
                  <a:schemeClr val="dk1"/>
                </a:solidFill>
                <a:latin typeface="Malgun Gothic"/>
                <a:ea typeface="Malgun Gothic"/>
                <a:cs typeface="Malgun Gothic"/>
                <a:sym typeface="Malgun Gothic"/>
              </a:rPr>
              <a:t>// 3. </a:t>
            </a:r>
            <a:r>
              <a:rPr lang="en-US" sz="1400" dirty="0" err="1">
                <a:solidFill>
                  <a:schemeClr val="dk1"/>
                </a:solidFill>
                <a:latin typeface="Malgun Gothic"/>
                <a:ea typeface="Malgun Gothic"/>
                <a:cs typeface="Malgun Gothic"/>
                <a:sym typeface="Malgun Gothic"/>
              </a:rPr>
              <a:t>적절한</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화면으로</a:t>
            </a:r>
            <a:r>
              <a:rPr lang="en-US" sz="1400" dirty="0">
                <a:solidFill>
                  <a:schemeClr val="dk1"/>
                </a:solidFill>
                <a:latin typeface="Malgun Gothic"/>
                <a:ea typeface="Malgun Gothic"/>
                <a:cs typeface="Malgun Gothic"/>
                <a:sym typeface="Malgun Gothic"/>
              </a:rPr>
              <a:t> </a:t>
            </a:r>
            <a:r>
              <a:rPr lang="en-US" sz="1400" dirty="0" err="1">
                <a:solidFill>
                  <a:schemeClr val="dk1"/>
                </a:solidFill>
                <a:latin typeface="Malgun Gothic"/>
                <a:ea typeface="Malgun Gothic"/>
                <a:cs typeface="Malgun Gothic"/>
                <a:sym typeface="Malgun Gothic"/>
              </a:rPr>
              <a:t>이동한다</a:t>
            </a:r>
            <a:r>
              <a:rPr lang="en-US" sz="1400" dirty="0">
                <a:solidFill>
                  <a:schemeClr val="dk1"/>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400" dirty="0" err="1">
                <a:solidFill>
                  <a:schemeClr val="dk1"/>
                </a:solidFill>
                <a:latin typeface="Malgun Gothic"/>
                <a:ea typeface="Malgun Gothic"/>
                <a:cs typeface="Malgun Gothic"/>
                <a:sym typeface="Malgun Gothic"/>
              </a:rPr>
              <a:t>response.sendRedirect</a:t>
            </a:r>
            <a:r>
              <a:rPr lang="en-US" sz="1400" dirty="0">
                <a:solidFill>
                  <a:schemeClr val="dk1"/>
                </a:solidFill>
                <a:latin typeface="Malgun Gothic"/>
                <a:ea typeface="Malgun Gothic"/>
                <a:cs typeface="Malgun Gothic"/>
                <a:sym typeface="Malgun Gothic"/>
              </a:rPr>
              <a:t>(</a:t>
            </a:r>
            <a:r>
              <a:rPr lang="en-US" sz="1400" dirty="0" err="1">
                <a:solidFill>
                  <a:schemeClr val="dk1"/>
                </a:solidFill>
                <a:latin typeface="Malgun Gothic"/>
                <a:ea typeface="Malgun Gothic"/>
                <a:cs typeface="Malgun Gothic"/>
                <a:sym typeface="Malgun Gothic"/>
              </a:rPr>
              <a:t>viewPage</a:t>
            </a:r>
            <a:r>
              <a:rPr lang="en-US" sz="1400" dirty="0">
                <a:solidFill>
                  <a:schemeClr val="dk1"/>
                </a:solidFill>
                <a:latin typeface="Malgun Gothic"/>
                <a:ea typeface="Malgun Gothic"/>
                <a:cs typeface="Malgun Gothic"/>
                <a:sym typeface="Malgun Gothic"/>
              </a:rPr>
              <a:t>);</a:t>
            </a:r>
            <a:endParaRPr dirty="0"/>
          </a:p>
        </p:txBody>
      </p:sp>
      <p:sp>
        <p:nvSpPr>
          <p:cNvPr id="1557" name="Google Shape;1557;p188"/>
          <p:cNvSpPr/>
          <p:nvPr/>
        </p:nvSpPr>
        <p:spPr>
          <a:xfrm rot="10800000">
            <a:off x="9934111" y="3429000"/>
            <a:ext cx="443883" cy="2250668"/>
          </a:xfrm>
          <a:prstGeom prst="up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18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Model2 예제(FrontController 등록)</a:t>
            </a:r>
            <a:endParaRPr/>
          </a:p>
        </p:txBody>
      </p:sp>
      <p:graphicFrame>
        <p:nvGraphicFramePr>
          <p:cNvPr id="1563" name="Google Shape;1563;p189"/>
          <p:cNvGraphicFramePr/>
          <p:nvPr/>
        </p:nvGraphicFramePr>
        <p:xfrm>
          <a:off x="838200" y="990600"/>
          <a:ext cx="10515600" cy="24130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web.xml</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&lt;servlet&gt;</a:t>
                      </a:r>
                      <a:endParaRPr/>
                    </a:p>
                    <a:p>
                      <a:pPr marL="0" marR="0" lvl="0" indent="0" algn="l" rtl="0">
                        <a:spcBef>
                          <a:spcPts val="0"/>
                        </a:spcBef>
                        <a:spcAft>
                          <a:spcPts val="0"/>
                        </a:spcAft>
                        <a:buNone/>
                      </a:pPr>
                      <a:r>
                        <a:rPr lang="en-US" sz="1600"/>
                        <a:t>	&lt;servlet-name&gt;action&lt;/servlet-name&gt;</a:t>
                      </a:r>
                      <a:endParaRPr/>
                    </a:p>
                    <a:p>
                      <a:pPr marL="0" marR="0" lvl="0" indent="0" algn="l" rtl="0">
                        <a:spcBef>
                          <a:spcPts val="0"/>
                        </a:spcBef>
                        <a:spcAft>
                          <a:spcPts val="0"/>
                        </a:spcAft>
                        <a:buNone/>
                      </a:pPr>
                      <a:r>
                        <a:rPr lang="en-US" sz="1600"/>
                        <a:t>	&lt;servlet-class&gt;com.multicampus.view.controller.DispatcherServlet&lt;/servlet-class&gt;</a:t>
                      </a:r>
                      <a:endParaRPr/>
                    </a:p>
                    <a:p>
                      <a:pPr marL="0" marR="0" lvl="0" indent="0" algn="l" rtl="0">
                        <a:spcBef>
                          <a:spcPts val="0"/>
                        </a:spcBef>
                        <a:spcAft>
                          <a:spcPts val="0"/>
                        </a:spcAft>
                        <a:buNone/>
                      </a:pPr>
                      <a:r>
                        <a:rPr lang="en-US" sz="1600"/>
                        <a:t>&lt;/servlet&gt;</a:t>
                      </a:r>
                      <a:endParaRPr/>
                    </a:p>
                    <a:p>
                      <a:pPr marL="0" marR="0" lvl="0" indent="0" algn="l" rtl="0">
                        <a:spcBef>
                          <a:spcPts val="0"/>
                        </a:spcBef>
                        <a:spcAft>
                          <a:spcPts val="0"/>
                        </a:spcAft>
                        <a:buNone/>
                      </a:pPr>
                      <a:r>
                        <a:rPr lang="en-US" sz="1600"/>
                        <a:t>&lt;servlet-mapping&gt;</a:t>
                      </a:r>
                      <a:endParaRPr/>
                    </a:p>
                    <a:p>
                      <a:pPr marL="0" marR="0" lvl="0" indent="0" algn="l" rtl="0">
                        <a:spcBef>
                          <a:spcPts val="0"/>
                        </a:spcBef>
                        <a:spcAft>
                          <a:spcPts val="0"/>
                        </a:spcAft>
                        <a:buNone/>
                      </a:pPr>
                      <a:r>
                        <a:rPr lang="en-US" sz="1600"/>
                        <a:t>	&lt;servlet-name&gt;action&lt;/servlet-name&gt;</a:t>
                      </a:r>
                      <a:endParaRPr/>
                    </a:p>
                    <a:p>
                      <a:pPr marL="0" marR="0" lvl="0" indent="0" algn="l" rtl="0">
                        <a:spcBef>
                          <a:spcPts val="0"/>
                        </a:spcBef>
                        <a:spcAft>
                          <a:spcPts val="0"/>
                        </a:spcAft>
                        <a:buNone/>
                      </a:pPr>
                      <a:r>
                        <a:rPr lang="en-US" sz="1600"/>
                        <a:t>	&lt;url-pattern&gt;*.do&lt;/url-pattern&gt;</a:t>
                      </a:r>
                      <a:endParaRPr/>
                    </a:p>
                    <a:p>
                      <a:pPr marL="0" marR="0" lvl="0" indent="0" algn="l" rtl="0">
                        <a:spcBef>
                          <a:spcPts val="0"/>
                        </a:spcBef>
                        <a:spcAft>
                          <a:spcPts val="0"/>
                        </a:spcAft>
                        <a:buNone/>
                      </a:pPr>
                      <a:r>
                        <a:rPr lang="en-US" sz="1600"/>
                        <a:t>&lt;/servlet-mapping&gt;</a:t>
                      </a:r>
                      <a:endParaRPr sz="160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9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Model2 예제(HandlerMapping)</a:t>
            </a:r>
            <a:endParaRPr/>
          </a:p>
        </p:txBody>
      </p:sp>
      <p:sp>
        <p:nvSpPr>
          <p:cNvPr id="1569" name="Google Shape;1569;p19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HandlerMapping은 클라이언트 요청을 처리할 콘트롤러를 반환한다.</a:t>
            </a:r>
            <a:endParaRPr sz="1600"/>
          </a:p>
        </p:txBody>
      </p:sp>
      <p:graphicFrame>
        <p:nvGraphicFramePr>
          <p:cNvPr id="1570" name="Google Shape;1570;p190"/>
          <p:cNvGraphicFramePr/>
          <p:nvPr/>
        </p:nvGraphicFramePr>
        <p:xfrm>
          <a:off x="833021" y="1416728"/>
          <a:ext cx="10515600" cy="38760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HandlerMapping.java</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package mycom.mapper;</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US" sz="1600"/>
                        <a:t>public class HandlerMapping {</a:t>
                      </a:r>
                      <a:endParaRPr/>
                    </a:p>
                    <a:p>
                      <a:pPr marL="0" marR="0" lvl="0" indent="0" algn="l" rtl="0">
                        <a:spcBef>
                          <a:spcPts val="0"/>
                        </a:spcBef>
                        <a:spcAft>
                          <a:spcPts val="0"/>
                        </a:spcAft>
                        <a:buNone/>
                      </a:pPr>
                      <a:r>
                        <a:rPr lang="en-US" sz="1600"/>
                        <a:t>	private HashMap&lt;String, Controller&gt; mappings;</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US" sz="1600"/>
                        <a:t>	public HandlerMapping() {</a:t>
                      </a:r>
                      <a:endParaRPr/>
                    </a:p>
                    <a:p>
                      <a:pPr marL="0" marR="0" lvl="0" indent="0" algn="l" rtl="0">
                        <a:spcBef>
                          <a:spcPts val="0"/>
                        </a:spcBef>
                        <a:spcAft>
                          <a:spcPts val="0"/>
                        </a:spcAft>
                        <a:buNone/>
                      </a:pPr>
                      <a:r>
                        <a:rPr lang="en-US" sz="1600"/>
                        <a:t>		mappings = new HashMap&lt;String, Controller&gt;();</a:t>
                      </a:r>
                      <a:endParaRPr/>
                    </a:p>
                    <a:p>
                      <a:pPr marL="0" marR="0" lvl="0" indent="0" algn="l" rtl="0">
                        <a:spcBef>
                          <a:spcPts val="0"/>
                        </a:spcBef>
                        <a:spcAft>
                          <a:spcPts val="0"/>
                        </a:spcAft>
                        <a:buNone/>
                      </a:pPr>
                      <a:r>
                        <a:rPr lang="en-US" sz="1600"/>
                        <a:t>		mappings.put("/getBoardList.do", new GetBoardListController());</a:t>
                      </a:r>
                      <a:endParaRPr/>
                    </a:p>
                    <a:p>
                      <a:pPr marL="0" marR="0" lvl="0" indent="0" algn="l" rtl="0">
                        <a:spcBef>
                          <a:spcPts val="0"/>
                        </a:spcBef>
                        <a:spcAft>
                          <a:spcPts val="0"/>
                        </a:spcAft>
                        <a:buNone/>
                      </a:pPr>
                      <a:r>
                        <a:rPr lang="en-US" sz="1600"/>
                        <a:t>	}</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US" sz="1600"/>
                        <a:t>	public Controller getController(String path) {</a:t>
                      </a:r>
                      <a:endParaRPr/>
                    </a:p>
                    <a:p>
                      <a:pPr marL="0" marR="0" lvl="0" indent="0" algn="l" rtl="0">
                        <a:spcBef>
                          <a:spcPts val="0"/>
                        </a:spcBef>
                        <a:spcAft>
                          <a:spcPts val="0"/>
                        </a:spcAft>
                        <a:buNone/>
                      </a:pPr>
                      <a:r>
                        <a:rPr lang="en-US" sz="1600"/>
                        <a:t>		return mappings.get(path);</a:t>
                      </a:r>
                      <a:endParaRPr/>
                    </a:p>
                    <a:p>
                      <a:pPr marL="0" marR="0" lvl="0" indent="0" algn="l" rtl="0">
                        <a:spcBef>
                          <a:spcPts val="0"/>
                        </a:spcBef>
                        <a:spcAft>
                          <a:spcPts val="0"/>
                        </a:spcAft>
                        <a:buNone/>
                      </a:pPr>
                      <a:r>
                        <a:rPr lang="en-US" sz="1600"/>
                        <a:t>	}</a:t>
                      </a:r>
                      <a:endParaRPr/>
                    </a:p>
                    <a:p>
                      <a:pPr marL="0" marR="0" lvl="0" indent="0" algn="l" rtl="0">
                        <a:spcBef>
                          <a:spcPts val="0"/>
                        </a:spcBef>
                        <a:spcAft>
                          <a:spcPts val="0"/>
                        </a:spcAft>
                        <a:buNone/>
                      </a:pPr>
                      <a:r>
                        <a:rPr lang="en-US" sz="1600"/>
                        <a:t>}</a:t>
                      </a:r>
                      <a:endParaRPr sz="160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19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Model2 예제(XXXController)</a:t>
            </a:r>
            <a:endParaRPr/>
          </a:p>
        </p:txBody>
      </p:sp>
      <p:sp>
        <p:nvSpPr>
          <p:cNvPr id="1576" name="Google Shape;1576;p19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Controller인터페이스는 Controller가 구현해야 하는 메서드를 정의한다.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XXXController는 Controller인터페이스의 메서드를 구현하여 클라이언트 요청을 처리하고 View 경로를 반환한다</a:t>
            </a:r>
            <a:endParaRPr/>
          </a:p>
        </p:txBody>
      </p:sp>
      <p:graphicFrame>
        <p:nvGraphicFramePr>
          <p:cNvPr id="1577" name="Google Shape;1577;p191"/>
          <p:cNvGraphicFramePr/>
          <p:nvPr/>
        </p:nvGraphicFramePr>
        <p:xfrm>
          <a:off x="838200" y="2125980"/>
          <a:ext cx="10515600" cy="314454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GetBoardListController.java</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public class GetBoardListController implements Controller {</a:t>
                      </a:r>
                      <a:endParaRPr/>
                    </a:p>
                    <a:p>
                      <a:pPr marL="0" marR="0" lvl="0" indent="0" algn="l" rtl="0">
                        <a:spcBef>
                          <a:spcPts val="0"/>
                        </a:spcBef>
                        <a:spcAft>
                          <a:spcPts val="0"/>
                        </a:spcAft>
                        <a:buNone/>
                      </a:pPr>
                      <a:r>
                        <a:rPr lang="en-US" sz="1600"/>
                        <a:t>	public String handleRequest(HttpServletRequest request, HttpServletResponse response) {</a:t>
                      </a:r>
                      <a:endParaRPr/>
                    </a:p>
                    <a:p>
                      <a:pPr marL="0" marR="0" lvl="0" indent="0" algn="l" rtl="0">
                        <a:spcBef>
                          <a:spcPts val="0"/>
                        </a:spcBef>
                        <a:spcAft>
                          <a:spcPts val="0"/>
                        </a:spcAft>
                        <a:buNone/>
                      </a:pPr>
                      <a:r>
                        <a:rPr lang="en-US" sz="1600"/>
                        <a:t>		//1. 입력정보 추출</a:t>
                      </a:r>
                      <a:endParaRPr/>
                    </a:p>
                    <a:p>
                      <a:pPr marL="0" marR="0" lvl="0" indent="0" algn="l" rtl="0">
                        <a:spcBef>
                          <a:spcPts val="0"/>
                        </a:spcBef>
                        <a:spcAft>
                          <a:spcPts val="0"/>
                        </a:spcAft>
                        <a:buNone/>
                      </a:pPr>
                      <a:r>
                        <a:rPr lang="en-US" sz="1600"/>
                        <a:t>		//2. DB 연동</a:t>
                      </a:r>
                      <a:endParaRPr/>
                    </a:p>
                    <a:p>
                      <a:pPr marL="0" marR="0" lvl="0" indent="0" algn="l" rtl="0">
                        <a:spcBef>
                          <a:spcPts val="0"/>
                        </a:spcBef>
                        <a:spcAft>
                          <a:spcPts val="0"/>
                        </a:spcAft>
                        <a:buNone/>
                      </a:pPr>
                      <a:r>
                        <a:rPr lang="en-US" sz="1600"/>
                        <a:t>		BoardDao dao = new BoardDao();</a:t>
                      </a:r>
                      <a:endParaRPr/>
                    </a:p>
                    <a:p>
                      <a:pPr marL="0" marR="0" lvl="0" indent="0" algn="l" rtl="0">
                        <a:spcBef>
                          <a:spcPts val="0"/>
                        </a:spcBef>
                        <a:spcAft>
                          <a:spcPts val="0"/>
                        </a:spcAft>
                        <a:buNone/>
                      </a:pPr>
                      <a:r>
                        <a:rPr lang="en-US" sz="1600"/>
                        <a:t>		List&lt;BoardVo&gt; boardList = dao.getBoardList(new BoardVoi());</a:t>
                      </a:r>
                      <a:endParaRPr/>
                    </a:p>
                    <a:p>
                      <a:pPr marL="0" marR="0" lvl="0" indent="0" algn="l" rtl="0">
                        <a:spcBef>
                          <a:spcPts val="0"/>
                        </a:spcBef>
                        <a:spcAft>
                          <a:spcPts val="0"/>
                        </a:spcAft>
                        <a:buNone/>
                      </a:pPr>
                      <a:r>
                        <a:rPr lang="en-US" sz="1600"/>
                        <a:t>		request.getSession().setAttribute("boardList", boardList);</a:t>
                      </a:r>
                      <a:endParaRPr/>
                    </a:p>
                    <a:p>
                      <a:pPr marL="0" marR="0" lvl="0" indent="0" algn="l" rtl="0">
                        <a:spcBef>
                          <a:spcPts val="0"/>
                        </a:spcBef>
                        <a:spcAft>
                          <a:spcPts val="0"/>
                        </a:spcAft>
                        <a:buNone/>
                      </a:pPr>
                      <a:r>
                        <a:rPr lang="en-US" sz="1600"/>
                        <a:t>		//3. 화면 정보 리턴</a:t>
                      </a:r>
                      <a:endParaRPr/>
                    </a:p>
                    <a:p>
                      <a:pPr marL="0" marR="0" lvl="0" indent="0" algn="l" rtl="0">
                        <a:spcBef>
                          <a:spcPts val="0"/>
                        </a:spcBef>
                        <a:spcAft>
                          <a:spcPts val="0"/>
                        </a:spcAft>
                        <a:buNone/>
                      </a:pPr>
                      <a:r>
                        <a:rPr lang="en-US" sz="1600"/>
                        <a:t>		return "getBoardList.jsp";</a:t>
                      </a:r>
                      <a:endParaRPr/>
                    </a:p>
                    <a:p>
                      <a:pPr marL="0" marR="0" lvl="0" indent="0" algn="l" rtl="0">
                        <a:spcBef>
                          <a:spcPts val="0"/>
                        </a:spcBef>
                        <a:spcAft>
                          <a:spcPts val="0"/>
                        </a:spcAft>
                        <a:buNone/>
                      </a:pPr>
                      <a:r>
                        <a:rPr lang="en-US" sz="1600"/>
                        <a:t>	}</a:t>
                      </a:r>
                      <a:endParaRPr/>
                    </a:p>
                    <a:p>
                      <a:pPr marL="0" marR="0" lvl="0" indent="0" algn="l" rtl="0">
                        <a:spcBef>
                          <a:spcPts val="0"/>
                        </a:spcBef>
                        <a:spcAft>
                          <a:spcPts val="0"/>
                        </a:spcAft>
                        <a:buNone/>
                      </a:pPr>
                      <a:r>
                        <a:rPr lang="en-US" sz="1600"/>
                        <a:t>}</a:t>
                      </a:r>
                      <a:endParaRPr sz="160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578" name="Google Shape;1578;p191"/>
          <p:cNvGraphicFramePr/>
          <p:nvPr/>
        </p:nvGraphicFramePr>
        <p:xfrm>
          <a:off x="838200" y="5270500"/>
          <a:ext cx="10515600" cy="11938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Controller.java</a:t>
                      </a:r>
                      <a:endParaRPr sz="16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public interface Controller {</a:t>
                      </a:r>
                      <a:endParaRPr/>
                    </a:p>
                    <a:p>
                      <a:pPr marL="0" marR="0" lvl="0" indent="0" algn="l" rtl="0">
                        <a:spcBef>
                          <a:spcPts val="0"/>
                        </a:spcBef>
                        <a:spcAft>
                          <a:spcPts val="0"/>
                        </a:spcAft>
                        <a:buNone/>
                      </a:pPr>
                      <a:r>
                        <a:rPr lang="en-US" sz="1600"/>
                        <a:t>	public String handleRequest(HttpServletRequest request, HttpServletResponse response) {}</a:t>
                      </a:r>
                      <a:endParaRPr/>
                    </a:p>
                    <a:p>
                      <a:pPr marL="0" marR="0" lvl="0" indent="0" algn="l" rtl="0">
                        <a:spcBef>
                          <a:spcPts val="0"/>
                        </a:spcBef>
                        <a:spcAft>
                          <a:spcPts val="0"/>
                        </a:spcAft>
                        <a:buNone/>
                      </a:pPr>
                      <a:r>
                        <a:rPr lang="en-US" sz="1600"/>
                        <a:t>}</a:t>
                      </a:r>
                      <a:endParaRPr sz="160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9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Model2 예제(View 코드)</a:t>
            </a:r>
            <a:endParaRPr/>
          </a:p>
        </p:txBody>
      </p:sp>
      <p:sp>
        <p:nvSpPr>
          <p:cNvPr id="1584" name="Google Shape;1584;p19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1585" name="Google Shape;1585;p192"/>
          <p:cNvSpPr/>
          <p:nvPr/>
        </p:nvSpPr>
        <p:spPr>
          <a:xfrm>
            <a:off x="838200" y="828675"/>
            <a:ext cx="10515599" cy="5909310"/>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 page language="java" contentType="text/html; charset=UTF-8" pageEncoding="UTF-8"%&gt;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&lt;html&gt;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&lt;head&gt;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&lt;title&gt;글 목록&lt;/title&gt;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&lt;/head&gt;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List&lt;BoardVO&gt; boardList = (List) session.getAttribute("boardList");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&lt;body&gt;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&lt;table border="1" cellpadding="0" cellspacing="0" width="700"&gt;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&lt;tr&gt;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&lt;th bgcolor="orange"&gt;번호&lt;/th&gt;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&lt;th bgcolor="orange"&gt;제목&lt;/th&gt;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&lt;th bgcolor="orange"&gt;작성자&lt;/th&gt;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&lt;th bgcolor="orange"&gt;등록일&lt;/th&gt;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&lt;/tr&gt;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for (BoardVo vo : boardList)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sz="14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&lt;/table&gt;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&lt;/body&gt;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&lt;/html&gt;</a:t>
            </a:r>
            <a:endParaRPr/>
          </a:p>
        </p:txBody>
      </p:sp>
      <p:sp>
        <p:nvSpPr>
          <p:cNvPr id="1586" name="Google Shape;1586;p192"/>
          <p:cNvSpPr/>
          <p:nvPr/>
        </p:nvSpPr>
        <p:spPr>
          <a:xfrm>
            <a:off x="5515253" y="4379982"/>
            <a:ext cx="5430914" cy="138499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&lt;tr&gt;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&lt;td width="50"&gt;&lt;%=vo.getSeq()%&gt;&lt;/td&gt;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&lt;td width="300"&gt;&lt;%=vo.getTitle()%&gt;&lt;/td&gt;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&lt;td width="100"&gt;&lt;%=board.getWriter()%&gt;&lt;/td&gt;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	&lt;td width="150"&gt;&lt;%=board.getRegdate()%&gt;&lt;/td&gt;</a:t>
            </a:r>
            <a:endParaRPr/>
          </a:p>
          <a:p>
            <a:pPr marL="0" marR="0" lvl="0" indent="0" algn="l" rtl="0">
              <a:spcBef>
                <a:spcPts val="0"/>
              </a:spcBef>
              <a:spcAft>
                <a:spcPts val="0"/>
              </a:spcAft>
              <a:buNone/>
            </a:pPr>
            <a:r>
              <a:rPr lang="en-US" sz="1400">
                <a:solidFill>
                  <a:schemeClr val="dk1"/>
                </a:solidFill>
                <a:latin typeface="Malgun Gothic"/>
                <a:ea typeface="Malgun Gothic"/>
                <a:cs typeface="Malgun Gothic"/>
                <a:sym typeface="Malgun Gothic"/>
              </a:rPr>
              <a:t>&lt;/tr&gt;</a:t>
            </a:r>
            <a:endParaRPr/>
          </a:p>
        </p:txBody>
      </p:sp>
      <p:sp>
        <p:nvSpPr>
          <p:cNvPr id="1587" name="Google Shape;1587;p192"/>
          <p:cNvSpPr/>
          <p:nvPr/>
        </p:nvSpPr>
        <p:spPr>
          <a:xfrm>
            <a:off x="3178205" y="4974824"/>
            <a:ext cx="2210540" cy="19530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Spring MVC</a:t>
            </a:r>
            <a:endParaRPr lang="ko-KR" altLang="en-US" dirty="0"/>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941866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19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dirty="0"/>
              <a:t>Spring MVC</a:t>
            </a:r>
            <a:endParaRPr dirty="0"/>
          </a:p>
        </p:txBody>
      </p:sp>
      <p:sp>
        <p:nvSpPr>
          <p:cNvPr id="1593" name="Google Shape;1593;p19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127000" algn="l" rtl="0">
              <a:lnSpc>
                <a:spcPct val="120000"/>
              </a:lnSpc>
              <a:spcBef>
                <a:spcPts val="0"/>
              </a:spcBef>
              <a:spcAft>
                <a:spcPts val="0"/>
              </a:spcAft>
              <a:buClr>
                <a:srgbClr val="4BB0A0"/>
              </a:buClr>
              <a:buSzPts val="1600"/>
              <a:buFont typeface="Arial"/>
              <a:buNone/>
            </a:pPr>
            <a:endParaRPr sz="1600"/>
          </a:p>
        </p:txBody>
      </p:sp>
      <p:pic>
        <p:nvPicPr>
          <p:cNvPr id="1594" name="Google Shape;1594;p193" descr="https://velog.velcdn.com/images%2Fehdrms2034%2Fpost%2Fe602b868-b975-4d1b-97ed-a0d3e2d9f4c4%2Fimage.png"/>
          <p:cNvPicPr preferRelativeResize="0"/>
          <p:nvPr/>
        </p:nvPicPr>
        <p:blipFill rotWithShape="1">
          <a:blip r:embed="rId3">
            <a:alphaModFix/>
          </a:blip>
          <a:srcRect/>
          <a:stretch/>
        </p:blipFill>
        <p:spPr>
          <a:xfrm>
            <a:off x="838200" y="990600"/>
            <a:ext cx="8196860" cy="4876800"/>
          </a:xfrm>
          <a:prstGeom prst="rect">
            <a:avLst/>
          </a:prstGeom>
          <a:noFill/>
          <a:ln>
            <a:noFill/>
          </a:ln>
        </p:spPr>
      </p:pic>
      <p:sp>
        <p:nvSpPr>
          <p:cNvPr id="1595" name="Google Shape;1595;p193"/>
          <p:cNvSpPr/>
          <p:nvPr/>
        </p:nvSpPr>
        <p:spPr>
          <a:xfrm>
            <a:off x="2872131" y="2134625"/>
            <a:ext cx="1189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요청 수신</a:t>
            </a:r>
            <a:endParaRPr/>
          </a:p>
        </p:txBody>
      </p:sp>
      <p:sp>
        <p:nvSpPr>
          <p:cNvPr id="1596" name="Google Shape;1596;p193"/>
          <p:cNvSpPr/>
          <p:nvPr/>
        </p:nvSpPr>
        <p:spPr>
          <a:xfrm>
            <a:off x="4560022" y="724972"/>
            <a:ext cx="27382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요청 처리 컨트롤러 검색</a:t>
            </a:r>
            <a:endParaRPr sz="1800">
              <a:solidFill>
                <a:schemeClr val="dk1"/>
              </a:solidFill>
              <a:latin typeface="Malgun Gothic"/>
              <a:ea typeface="Malgun Gothic"/>
              <a:cs typeface="Malgun Gothic"/>
              <a:sym typeface="Malgun Gothic"/>
            </a:endParaRPr>
          </a:p>
        </p:txBody>
      </p:sp>
      <p:sp>
        <p:nvSpPr>
          <p:cNvPr id="1597" name="Google Shape;1597;p193"/>
          <p:cNvSpPr/>
          <p:nvPr/>
        </p:nvSpPr>
        <p:spPr>
          <a:xfrm>
            <a:off x="7415935" y="1949959"/>
            <a:ext cx="2254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요청 처리(업무코드)</a:t>
            </a:r>
            <a:endParaRPr sz="1800">
              <a:solidFill>
                <a:schemeClr val="dk1"/>
              </a:solidFill>
              <a:latin typeface="Malgun Gothic"/>
              <a:ea typeface="Malgun Gothic"/>
              <a:cs typeface="Malgun Gothic"/>
              <a:sym typeface="Malgun Gothic"/>
            </a:endParaRPr>
          </a:p>
        </p:txBody>
      </p:sp>
      <p:sp>
        <p:nvSpPr>
          <p:cNvPr id="1598" name="Google Shape;1598;p193"/>
          <p:cNvSpPr/>
          <p:nvPr/>
        </p:nvSpPr>
        <p:spPr>
          <a:xfrm>
            <a:off x="8791403" y="2419576"/>
            <a:ext cx="25410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결과 데이터인 Model</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결과 보여줄 View 반환</a:t>
            </a:r>
            <a:endParaRPr/>
          </a:p>
        </p:txBody>
      </p:sp>
      <p:sp>
        <p:nvSpPr>
          <p:cNvPr id="1599" name="Google Shape;1599;p193"/>
          <p:cNvSpPr/>
          <p:nvPr/>
        </p:nvSpPr>
        <p:spPr>
          <a:xfrm>
            <a:off x="8875654" y="4124545"/>
            <a:ext cx="17668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View 정보 검색</a:t>
            </a:r>
            <a:endParaRPr/>
          </a:p>
        </p:txBody>
      </p:sp>
      <p:sp>
        <p:nvSpPr>
          <p:cNvPr id="1600" name="Google Shape;1600;p193"/>
          <p:cNvSpPr/>
          <p:nvPr/>
        </p:nvSpPr>
        <p:spPr>
          <a:xfrm>
            <a:off x="6966756" y="5141214"/>
            <a:ext cx="33489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View 실행</a:t>
            </a: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응답데이터를 사용자에게 전달</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요청 처리 내부 구조</a:t>
            </a:r>
          </a:p>
        </p:txBody>
      </p:sp>
      <p:sp>
        <p:nvSpPr>
          <p:cNvPr id="5" name="텍스트 개체 틀 4"/>
          <p:cNvSpPr>
            <a:spLocks noGrp="1"/>
          </p:cNvSpPr>
          <p:nvPr>
            <p:ph type="body" idx="1"/>
          </p:nvPr>
        </p:nvSpPr>
        <p:spPr/>
        <p:txBody>
          <a:bodyPr/>
          <a:lstStyle/>
          <a:p>
            <a:endParaRPr lang="ko-KR" altLang="en-US" dirty="0"/>
          </a:p>
        </p:txBody>
      </p:sp>
      <p:pic>
        <p:nvPicPr>
          <p:cNvPr id="1026" name="Picture 2" descr="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40" y="828675"/>
            <a:ext cx="11331977" cy="577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11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목차</a:t>
            </a:r>
            <a:endParaRPr/>
          </a:p>
        </p:txBody>
      </p:sp>
      <p:sp>
        <p:nvSpPr>
          <p:cNvPr id="95" name="Google Shape;95;p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fontScale="92500" lnSpcReduction="20000"/>
          </a:bodyPr>
          <a:lstStyle/>
          <a:p>
            <a:pPr marL="228600" marR="0" lvl="0" indent="-228600" algn="l" rtl="0">
              <a:lnSpc>
                <a:spcPct val="120000"/>
              </a:lnSpc>
              <a:spcBef>
                <a:spcPts val="0"/>
              </a:spcBef>
              <a:spcAft>
                <a:spcPts val="0"/>
              </a:spcAft>
              <a:buClr>
                <a:srgbClr val="4BB0A0"/>
              </a:buClr>
              <a:buSzPct val="100000"/>
              <a:buFont typeface="Arial"/>
              <a:buChar char="◦"/>
            </a:pPr>
            <a:r>
              <a:rPr lang="en-US" dirty="0" err="1"/>
              <a:t>스프링</a:t>
            </a:r>
            <a:r>
              <a:rPr lang="en-US" dirty="0"/>
              <a:t> </a:t>
            </a:r>
            <a:r>
              <a:rPr lang="en-US" dirty="0" err="1"/>
              <a:t>기초</a:t>
            </a:r>
            <a:endParaRPr dirty="0"/>
          </a:p>
          <a:p>
            <a:pPr marL="685800" lvl="1" indent="-228600" algn="l" rtl="0">
              <a:lnSpc>
                <a:spcPct val="90000"/>
              </a:lnSpc>
              <a:spcBef>
                <a:spcPts val="500"/>
              </a:spcBef>
              <a:spcAft>
                <a:spcPts val="0"/>
              </a:spcAft>
              <a:buClr>
                <a:schemeClr val="dk1"/>
              </a:buClr>
              <a:buSzPct val="100000"/>
              <a:buChar char="•"/>
            </a:pPr>
            <a:r>
              <a:rPr lang="en-US" dirty="0" err="1"/>
              <a:t>스프링프레임워크</a:t>
            </a:r>
            <a:r>
              <a:rPr lang="en-US" dirty="0"/>
              <a:t> </a:t>
            </a:r>
            <a:r>
              <a:rPr lang="en-US" dirty="0" err="1"/>
              <a:t>소개</a:t>
            </a:r>
            <a:r>
              <a:rPr lang="en-US" dirty="0"/>
              <a:t>, </a:t>
            </a:r>
            <a:r>
              <a:rPr lang="en-US" dirty="0" err="1"/>
              <a:t>개발툴설치</a:t>
            </a:r>
            <a:endParaRPr dirty="0"/>
          </a:p>
          <a:p>
            <a:pPr marL="685800" lvl="1" indent="-228600" algn="l" rtl="0">
              <a:lnSpc>
                <a:spcPct val="90000"/>
              </a:lnSpc>
              <a:spcBef>
                <a:spcPts val="500"/>
              </a:spcBef>
              <a:spcAft>
                <a:spcPts val="0"/>
              </a:spcAft>
              <a:buClr>
                <a:schemeClr val="dk1"/>
              </a:buClr>
              <a:buSzPct val="100000"/>
              <a:buChar char="•"/>
            </a:pPr>
            <a:r>
              <a:rPr lang="en-US" dirty="0" err="1"/>
              <a:t>기본</a:t>
            </a:r>
            <a:r>
              <a:rPr lang="en-US" dirty="0"/>
              <a:t> </a:t>
            </a:r>
            <a:r>
              <a:rPr lang="en-US" dirty="0" err="1"/>
              <a:t>프로젝트</a:t>
            </a:r>
            <a:r>
              <a:rPr lang="en-US" dirty="0"/>
              <a:t> </a:t>
            </a:r>
            <a:r>
              <a:rPr lang="en-US" dirty="0" err="1"/>
              <a:t>생성</a:t>
            </a:r>
            <a:endParaRPr dirty="0"/>
          </a:p>
          <a:p>
            <a:pPr marL="685800" lvl="1" indent="-228600" algn="l" rtl="0">
              <a:lnSpc>
                <a:spcPct val="90000"/>
              </a:lnSpc>
              <a:spcBef>
                <a:spcPts val="500"/>
              </a:spcBef>
              <a:spcAft>
                <a:spcPts val="0"/>
              </a:spcAft>
              <a:buClr>
                <a:schemeClr val="dk1"/>
              </a:buClr>
              <a:buSzPct val="100000"/>
              <a:buChar char="•"/>
            </a:pPr>
            <a:r>
              <a:rPr lang="en-US" dirty="0"/>
              <a:t>DI</a:t>
            </a:r>
            <a:endParaRPr dirty="0"/>
          </a:p>
          <a:p>
            <a:pPr marL="1143000" lvl="2" indent="-228600" algn="l" rtl="0">
              <a:lnSpc>
                <a:spcPct val="90000"/>
              </a:lnSpc>
              <a:spcBef>
                <a:spcPts val="500"/>
              </a:spcBef>
              <a:spcAft>
                <a:spcPts val="0"/>
              </a:spcAft>
              <a:buClr>
                <a:schemeClr val="dk1"/>
              </a:buClr>
              <a:buSzPct val="100000"/>
              <a:buChar char="•"/>
            </a:pPr>
            <a:r>
              <a:rPr lang="en-US" dirty="0" err="1"/>
              <a:t>컨테이너</a:t>
            </a:r>
            <a:r>
              <a:rPr lang="en-US" dirty="0"/>
              <a:t>, Bean </a:t>
            </a:r>
            <a:r>
              <a:rPr lang="en-US" dirty="0" err="1"/>
              <a:t>설정과</a:t>
            </a:r>
            <a:r>
              <a:rPr lang="en-US" dirty="0"/>
              <a:t> </a:t>
            </a:r>
            <a:r>
              <a:rPr lang="en-US" dirty="0" err="1"/>
              <a:t>의존관계설정,라이프사이클</a:t>
            </a:r>
            <a:endParaRPr dirty="0"/>
          </a:p>
          <a:p>
            <a:pPr marL="1143000" lvl="2" indent="-228600" algn="l" rtl="0">
              <a:lnSpc>
                <a:spcPct val="90000"/>
              </a:lnSpc>
              <a:spcBef>
                <a:spcPts val="500"/>
              </a:spcBef>
              <a:spcAft>
                <a:spcPts val="0"/>
              </a:spcAft>
              <a:buClr>
                <a:schemeClr val="dk1"/>
              </a:buClr>
              <a:buSzPct val="100000"/>
              <a:buChar char="•"/>
            </a:pPr>
            <a:r>
              <a:rPr lang="en-US" dirty="0" err="1"/>
              <a:t>메시지</a:t>
            </a:r>
            <a:r>
              <a:rPr lang="en-US" dirty="0"/>
              <a:t> , </a:t>
            </a:r>
            <a:r>
              <a:rPr lang="en-US" dirty="0" err="1"/>
              <a:t>어노테이션</a:t>
            </a:r>
            <a:r>
              <a:rPr lang="en-US" dirty="0"/>
              <a:t> </a:t>
            </a:r>
            <a:r>
              <a:rPr lang="en-US" dirty="0" err="1"/>
              <a:t>설정</a:t>
            </a:r>
            <a:endParaRPr dirty="0"/>
          </a:p>
          <a:p>
            <a:pPr marL="685800" lvl="1" indent="-228600" algn="l" rtl="0">
              <a:lnSpc>
                <a:spcPct val="90000"/>
              </a:lnSpc>
              <a:spcBef>
                <a:spcPts val="500"/>
              </a:spcBef>
              <a:spcAft>
                <a:spcPts val="0"/>
              </a:spcAft>
              <a:buClr>
                <a:schemeClr val="dk1"/>
              </a:buClr>
              <a:buSzPct val="100000"/>
              <a:buChar char="•"/>
            </a:pPr>
            <a:r>
              <a:rPr lang="en-US" dirty="0"/>
              <a:t>AOP</a:t>
            </a:r>
            <a:endParaRPr dirty="0"/>
          </a:p>
          <a:p>
            <a:pPr marL="1143000" lvl="2" indent="-228600" algn="l" rtl="0">
              <a:lnSpc>
                <a:spcPct val="90000"/>
              </a:lnSpc>
              <a:spcBef>
                <a:spcPts val="500"/>
              </a:spcBef>
              <a:spcAft>
                <a:spcPts val="0"/>
              </a:spcAft>
              <a:buClr>
                <a:schemeClr val="dk1"/>
              </a:buClr>
              <a:buSzPct val="100000"/>
              <a:buChar char="•"/>
            </a:pPr>
            <a:r>
              <a:rPr lang="en-US" dirty="0"/>
              <a:t>XML </a:t>
            </a:r>
            <a:r>
              <a:rPr lang="en-US" dirty="0" err="1"/>
              <a:t>설정</a:t>
            </a:r>
            <a:r>
              <a:rPr lang="en-US" dirty="0"/>
              <a:t>, </a:t>
            </a:r>
            <a:r>
              <a:rPr lang="en-US" dirty="0" err="1"/>
              <a:t>어노테이션</a:t>
            </a:r>
            <a:r>
              <a:rPr lang="en-US" dirty="0"/>
              <a:t> </a:t>
            </a:r>
            <a:r>
              <a:rPr lang="en-US" dirty="0" err="1"/>
              <a:t>설정</a:t>
            </a:r>
            <a:endParaRPr dirty="0"/>
          </a:p>
          <a:p>
            <a:pPr marL="228600" marR="0" lvl="0" indent="-228600" algn="l" rtl="0">
              <a:lnSpc>
                <a:spcPct val="120000"/>
              </a:lnSpc>
              <a:spcBef>
                <a:spcPts val="1000"/>
              </a:spcBef>
              <a:spcAft>
                <a:spcPts val="0"/>
              </a:spcAft>
              <a:buClr>
                <a:srgbClr val="4BB0A0"/>
              </a:buClr>
              <a:buSzPct val="100000"/>
              <a:buFont typeface="Arial"/>
              <a:buChar char="◦"/>
            </a:pPr>
            <a:r>
              <a:rPr lang="en-US" dirty="0" err="1"/>
              <a:t>스프링</a:t>
            </a:r>
            <a:r>
              <a:rPr lang="en-US" dirty="0"/>
              <a:t> </a:t>
            </a:r>
            <a:r>
              <a:rPr lang="en-US" dirty="0" err="1"/>
              <a:t>데이터베이스</a:t>
            </a:r>
            <a:r>
              <a:rPr lang="en-US" dirty="0"/>
              <a:t> </a:t>
            </a:r>
            <a:r>
              <a:rPr lang="en-US" dirty="0" err="1"/>
              <a:t>연동</a:t>
            </a:r>
            <a:endParaRPr dirty="0"/>
          </a:p>
          <a:p>
            <a:pPr marL="685800" lvl="1" indent="-228600" algn="l" rtl="0">
              <a:lnSpc>
                <a:spcPct val="90000"/>
              </a:lnSpc>
              <a:spcBef>
                <a:spcPts val="500"/>
              </a:spcBef>
              <a:spcAft>
                <a:spcPts val="0"/>
              </a:spcAft>
              <a:buClr>
                <a:schemeClr val="dk1"/>
              </a:buClr>
              <a:buSzPct val="100000"/>
              <a:buChar char="•"/>
            </a:pPr>
            <a:r>
              <a:rPr lang="en-US" dirty="0"/>
              <a:t>MySQL </a:t>
            </a:r>
            <a:r>
              <a:rPr lang="en-US" dirty="0" err="1"/>
              <a:t>설치</a:t>
            </a:r>
            <a:endParaRPr dirty="0"/>
          </a:p>
          <a:p>
            <a:pPr marL="685800" lvl="1" indent="-228600" algn="l" rtl="0">
              <a:lnSpc>
                <a:spcPct val="90000"/>
              </a:lnSpc>
              <a:spcBef>
                <a:spcPts val="500"/>
              </a:spcBef>
              <a:spcAft>
                <a:spcPts val="0"/>
              </a:spcAft>
              <a:buClr>
                <a:schemeClr val="dk1"/>
              </a:buClr>
              <a:buSzPct val="100000"/>
              <a:buChar char="•"/>
            </a:pPr>
            <a:r>
              <a:rPr lang="en-US" dirty="0"/>
              <a:t>SQL </a:t>
            </a:r>
            <a:r>
              <a:rPr lang="en-US" dirty="0" err="1"/>
              <a:t>기초</a:t>
            </a:r>
            <a:endParaRPr dirty="0"/>
          </a:p>
          <a:p>
            <a:pPr marL="685800" lvl="1" indent="-228600" algn="l" rtl="0">
              <a:lnSpc>
                <a:spcPct val="90000"/>
              </a:lnSpc>
              <a:spcBef>
                <a:spcPts val="500"/>
              </a:spcBef>
              <a:spcAft>
                <a:spcPts val="0"/>
              </a:spcAft>
              <a:buClr>
                <a:schemeClr val="dk1"/>
              </a:buClr>
              <a:buSzPct val="100000"/>
              <a:buChar char="•"/>
            </a:pPr>
            <a:r>
              <a:rPr lang="en-US" dirty="0"/>
              <a:t>JDBC</a:t>
            </a:r>
            <a:endParaRPr dirty="0"/>
          </a:p>
          <a:p>
            <a:pPr marL="685800" lvl="1" indent="-228600" algn="l" rtl="0">
              <a:lnSpc>
                <a:spcPct val="90000"/>
              </a:lnSpc>
              <a:spcBef>
                <a:spcPts val="500"/>
              </a:spcBef>
              <a:spcAft>
                <a:spcPts val="0"/>
              </a:spcAft>
              <a:buClr>
                <a:schemeClr val="dk1"/>
              </a:buClr>
              <a:buSzPct val="100000"/>
              <a:buChar char="•"/>
            </a:pPr>
            <a:r>
              <a:rPr lang="en-US" dirty="0" err="1"/>
              <a:t>스프링</a:t>
            </a:r>
            <a:r>
              <a:rPr lang="en-US" dirty="0"/>
              <a:t> JDBC</a:t>
            </a:r>
            <a:endParaRPr dirty="0"/>
          </a:p>
          <a:p>
            <a:pPr marL="685800" lvl="1" indent="-228600" algn="l" rtl="0">
              <a:lnSpc>
                <a:spcPct val="90000"/>
              </a:lnSpc>
              <a:spcBef>
                <a:spcPts val="500"/>
              </a:spcBef>
              <a:spcAft>
                <a:spcPts val="0"/>
              </a:spcAft>
              <a:buClr>
                <a:schemeClr val="dk1"/>
              </a:buClr>
              <a:buSzPct val="100000"/>
              <a:buChar char="•"/>
            </a:pPr>
            <a:r>
              <a:rPr lang="en-US" dirty="0" err="1"/>
              <a:t>트랜잭션</a:t>
            </a:r>
            <a:endParaRPr dirty="0"/>
          </a:p>
          <a:p>
            <a:pPr marL="228600" marR="0" lvl="0" indent="-228600" algn="l" rtl="0">
              <a:lnSpc>
                <a:spcPct val="120000"/>
              </a:lnSpc>
              <a:spcBef>
                <a:spcPts val="1000"/>
              </a:spcBef>
              <a:spcAft>
                <a:spcPts val="0"/>
              </a:spcAft>
              <a:buClr>
                <a:srgbClr val="4BB0A0"/>
              </a:buClr>
              <a:buSzPct val="100000"/>
              <a:buFont typeface="Arial"/>
              <a:buChar char="◦"/>
            </a:pPr>
            <a:r>
              <a:rPr lang="en-US" dirty="0" err="1"/>
              <a:t>스프링</a:t>
            </a:r>
            <a:r>
              <a:rPr lang="en-US" dirty="0"/>
              <a:t> 웹</a:t>
            </a:r>
            <a:endParaRPr dirty="0"/>
          </a:p>
          <a:p>
            <a:pPr marL="685800" lvl="1" indent="-228600" algn="l" rtl="0">
              <a:lnSpc>
                <a:spcPct val="90000"/>
              </a:lnSpc>
              <a:spcBef>
                <a:spcPts val="500"/>
              </a:spcBef>
              <a:spcAft>
                <a:spcPts val="0"/>
              </a:spcAft>
              <a:buClr>
                <a:schemeClr val="dk1"/>
              </a:buClr>
              <a:buSzPct val="100000"/>
              <a:buChar char="•"/>
            </a:pPr>
            <a:r>
              <a:rPr lang="en-US" dirty="0"/>
              <a:t>MVC </a:t>
            </a:r>
            <a:r>
              <a:rPr lang="en-US" dirty="0" err="1"/>
              <a:t>구성요소</a:t>
            </a:r>
            <a:endParaRPr dirty="0"/>
          </a:p>
          <a:p>
            <a:pPr marL="685800" lvl="1" indent="-228600" algn="l" rtl="0">
              <a:lnSpc>
                <a:spcPct val="90000"/>
              </a:lnSpc>
              <a:spcBef>
                <a:spcPts val="500"/>
              </a:spcBef>
              <a:spcAft>
                <a:spcPts val="0"/>
              </a:spcAft>
              <a:buClr>
                <a:schemeClr val="dk1"/>
              </a:buClr>
              <a:buSzPct val="100000"/>
              <a:buChar char="•"/>
            </a:pPr>
            <a:r>
              <a:rPr lang="en-US" dirty="0"/>
              <a:t>Controller, View, Model</a:t>
            </a:r>
            <a:endParaRPr dirty="0"/>
          </a:p>
          <a:p>
            <a:pPr marL="685800" lvl="1" indent="-228600" algn="l" rtl="0">
              <a:lnSpc>
                <a:spcPct val="90000"/>
              </a:lnSpc>
              <a:spcBef>
                <a:spcPts val="500"/>
              </a:spcBef>
              <a:spcAft>
                <a:spcPts val="0"/>
              </a:spcAft>
              <a:buClr>
                <a:schemeClr val="dk1"/>
              </a:buClr>
              <a:buSzPct val="100000"/>
              <a:buChar char="•"/>
            </a:pPr>
            <a:r>
              <a:rPr lang="en-US" dirty="0" err="1"/>
              <a:t>파일업로드</a:t>
            </a:r>
            <a:r>
              <a:rPr lang="en-US" dirty="0"/>
              <a:t>, </a:t>
            </a:r>
            <a:r>
              <a:rPr lang="en-US" dirty="0" err="1"/>
              <a:t>예외처리</a:t>
            </a:r>
            <a:endParaRPr dirty="0"/>
          </a:p>
          <a:p>
            <a:pPr marL="228600" marR="0" lvl="0" indent="-87629" algn="l" rtl="0">
              <a:lnSpc>
                <a:spcPct val="120000"/>
              </a:lnSpc>
              <a:spcBef>
                <a:spcPts val="1000"/>
              </a:spcBef>
              <a:spcAft>
                <a:spcPts val="0"/>
              </a:spcAft>
              <a:buClr>
                <a:srgbClr val="4BB0A0"/>
              </a:buClr>
              <a:buSzPct val="100000"/>
              <a:buFont typeface="Arial"/>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MainApp 실행결과</a:t>
            </a:r>
            <a:endParaRPr/>
          </a:p>
        </p:txBody>
      </p:sp>
      <p:sp>
        <p:nvSpPr>
          <p:cNvPr id="240" name="Google Shape;240;p2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MainApp을 Java Application으로 실행한다.</a:t>
            </a:r>
            <a:endParaRPr sz="1600"/>
          </a:p>
        </p:txBody>
      </p:sp>
      <p:pic>
        <p:nvPicPr>
          <p:cNvPr id="241" name="Google Shape;241;p20"/>
          <p:cNvPicPr preferRelativeResize="0"/>
          <p:nvPr/>
        </p:nvPicPr>
        <p:blipFill rotWithShape="1">
          <a:blip r:embed="rId3">
            <a:alphaModFix/>
          </a:blip>
          <a:srcRect/>
          <a:stretch/>
        </p:blipFill>
        <p:spPr>
          <a:xfrm>
            <a:off x="838200" y="1550298"/>
            <a:ext cx="10145541" cy="230537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Spring MVC</a:t>
            </a:r>
            <a:endParaRPr lang="ko-KR" altLang="en-US" dirty="0"/>
          </a:p>
        </p:txBody>
      </p:sp>
      <p:sp>
        <p:nvSpPr>
          <p:cNvPr id="3" name="텍스트 개체 틀 2"/>
          <p:cNvSpPr>
            <a:spLocks noGrp="1"/>
          </p:cNvSpPr>
          <p:nvPr>
            <p:ph type="body" idx="1"/>
          </p:nvPr>
        </p:nvSpPr>
        <p:spPr/>
        <p:txBody>
          <a:bodyPr/>
          <a:lstStyle/>
          <a:p>
            <a:endParaRPr lang="ko-KR" altLang="en-US"/>
          </a:p>
        </p:txBody>
      </p:sp>
      <p:pic>
        <p:nvPicPr>
          <p:cNvPr id="1026" name="Picture 2" descr="https://blog.kakaocdn.net/dn/bED6o9/btrx1wyKwpF/NtSlrTohpAI79l6MA95SZ1/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15827"/>
            <a:ext cx="10055514" cy="493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7767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19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MVC 실행순서</a:t>
            </a:r>
            <a:endParaRPr/>
          </a:p>
        </p:txBody>
      </p:sp>
      <p:sp>
        <p:nvSpPr>
          <p:cNvPr id="1606" name="Google Shape;1606;p19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클라이언트부터 들어오는 모든 요청을 DispatcherServlet이 받는다.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DispatcherServlet은 HandlerMapping을 통해서 요청을 처리할 Controller를 검색한다.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DispatcherServlet은 검색된 Controller를 실행하여 클라이언트의 요청을 처리한다.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Controller는 비즈니스 로직의 수행 결과로 얻어낸 Model 정보와 Model을 보여줄 View정보를 ModelAndView 객체에 저장하여 리턴한다.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DispatcherServlet은 ViewResolver로부터 View정보를 추출하고, ViewResolver를 이용하여 응답으로 사용할 View를 얻어낸다.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DispatcherServlet은 ViewResolver를 통해 찾아낸 View를 실행하여 사용자에게 응답을 전송한다.</a:t>
            </a:r>
            <a:endParaRPr sz="16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9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MVC Project</a:t>
            </a:r>
            <a:endParaRPr/>
          </a:p>
        </p:txBody>
      </p:sp>
      <p:sp>
        <p:nvSpPr>
          <p:cNvPr id="1612" name="Google Shape;1612;p19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Project name: mvc_01</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package : com.mycom.mvc</a:t>
            </a:r>
            <a:endParaRPr sz="1600"/>
          </a:p>
        </p:txBody>
      </p:sp>
      <p:pic>
        <p:nvPicPr>
          <p:cNvPr id="1613" name="Google Shape;1613;p195"/>
          <p:cNvPicPr preferRelativeResize="0"/>
          <p:nvPr/>
        </p:nvPicPr>
        <p:blipFill rotWithShape="1">
          <a:blip r:embed="rId3">
            <a:alphaModFix/>
          </a:blip>
          <a:srcRect/>
          <a:stretch/>
        </p:blipFill>
        <p:spPr>
          <a:xfrm>
            <a:off x="908523" y="1921821"/>
            <a:ext cx="3332737" cy="4718543"/>
          </a:xfrm>
          <a:prstGeom prst="rect">
            <a:avLst/>
          </a:prstGeom>
          <a:solidFill>
            <a:schemeClr val="lt1"/>
          </a:solidFill>
          <a:ln w="9525" cap="flat" cmpd="sng">
            <a:solidFill>
              <a:srgbClr val="0070C0"/>
            </a:solidFill>
            <a:prstDash val="solid"/>
            <a:round/>
            <a:headEnd type="none" w="sm" len="sm"/>
            <a:tailEnd type="none" w="sm" len="sm"/>
          </a:ln>
        </p:spPr>
      </p:pic>
      <p:pic>
        <p:nvPicPr>
          <p:cNvPr id="1614" name="Google Shape;1614;p195"/>
          <p:cNvPicPr preferRelativeResize="0"/>
          <p:nvPr/>
        </p:nvPicPr>
        <p:blipFill rotWithShape="1">
          <a:blip r:embed="rId4">
            <a:alphaModFix/>
          </a:blip>
          <a:srcRect/>
          <a:stretch/>
        </p:blipFill>
        <p:spPr>
          <a:xfrm>
            <a:off x="4442298" y="4354364"/>
            <a:ext cx="4819650" cy="2286000"/>
          </a:xfrm>
          <a:prstGeom prst="rect">
            <a:avLst/>
          </a:prstGeom>
          <a:solidFill>
            <a:schemeClr val="lt1"/>
          </a:solidFill>
          <a:ln w="9525" cap="flat" cmpd="sng">
            <a:solidFill>
              <a:srgbClr val="0070C0"/>
            </a:solidFill>
            <a:prstDash val="solid"/>
            <a:round/>
            <a:headEnd type="none" w="sm" len="sm"/>
            <a:tailEnd type="none" w="sm" len="sm"/>
          </a:ln>
        </p:spPr>
      </p:pic>
      <p:pic>
        <p:nvPicPr>
          <p:cNvPr id="1615" name="Google Shape;1615;p195"/>
          <p:cNvPicPr preferRelativeResize="0"/>
          <p:nvPr/>
        </p:nvPicPr>
        <p:blipFill rotWithShape="1">
          <a:blip r:embed="rId5">
            <a:alphaModFix/>
          </a:blip>
          <a:srcRect/>
          <a:stretch/>
        </p:blipFill>
        <p:spPr>
          <a:xfrm>
            <a:off x="8375515" y="169348"/>
            <a:ext cx="3654610" cy="6552127"/>
          </a:xfrm>
          <a:prstGeom prst="rect">
            <a:avLst/>
          </a:prstGeom>
          <a:solidFill>
            <a:schemeClr val="lt1"/>
          </a:solidFill>
          <a:ln w="9525" cap="flat" cmpd="sng">
            <a:solidFill>
              <a:srgbClr val="0070C0"/>
            </a:solidFill>
            <a:prstDash val="solid"/>
            <a:round/>
            <a:headEnd type="none" w="sm" len="sm"/>
            <a:tailEnd type="none" w="sm" len="sm"/>
          </a:ln>
        </p:spPr>
      </p:pic>
      <p:sp>
        <p:nvSpPr>
          <p:cNvPr id="1616" name="Google Shape;1616;p195"/>
          <p:cNvSpPr/>
          <p:nvPr/>
        </p:nvSpPr>
        <p:spPr>
          <a:xfrm rot="5400000">
            <a:off x="4396395" y="3504693"/>
            <a:ext cx="624192" cy="793817"/>
          </a:xfrm>
          <a:prstGeom prst="bentArrow">
            <a:avLst>
              <a:gd name="adj1" fmla="val 25000"/>
              <a:gd name="adj2" fmla="val 25000"/>
              <a:gd name="adj3" fmla="val 25000"/>
              <a:gd name="adj4" fmla="val 4375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617" name="Google Shape;1617;p195"/>
          <p:cNvSpPr/>
          <p:nvPr/>
        </p:nvSpPr>
        <p:spPr>
          <a:xfrm>
            <a:off x="7511375" y="3568246"/>
            <a:ext cx="751463" cy="624193"/>
          </a:xfrm>
          <a:prstGeom prst="bentArrow">
            <a:avLst>
              <a:gd name="adj1" fmla="val 25000"/>
              <a:gd name="adj2" fmla="val 25000"/>
              <a:gd name="adj3" fmla="val 25000"/>
              <a:gd name="adj4" fmla="val 4375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9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Targeted Runtimes 설정</a:t>
            </a:r>
            <a:endParaRPr/>
          </a:p>
        </p:txBody>
      </p:sp>
      <p:sp>
        <p:nvSpPr>
          <p:cNvPr id="1623" name="Google Shape;1623;p19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만약 jsp 파일에 오류가 발생하면 프로젝트의 properties -&gt; Targeted Runtimes -&gt; apache-tomcat-8.x 지정</a:t>
            </a:r>
            <a:endParaRPr/>
          </a:p>
        </p:txBody>
      </p:sp>
      <p:pic>
        <p:nvPicPr>
          <p:cNvPr id="1624" name="Google Shape;1624;p196"/>
          <p:cNvPicPr preferRelativeResize="0"/>
          <p:nvPr/>
        </p:nvPicPr>
        <p:blipFill rotWithShape="1">
          <a:blip r:embed="rId3">
            <a:alphaModFix/>
          </a:blip>
          <a:srcRect/>
          <a:stretch/>
        </p:blipFill>
        <p:spPr>
          <a:xfrm>
            <a:off x="2950824" y="1928914"/>
            <a:ext cx="6562725" cy="3467100"/>
          </a:xfrm>
          <a:prstGeom prst="rect">
            <a:avLst/>
          </a:prstGeom>
          <a:solidFill>
            <a:schemeClr val="lt1"/>
          </a:solidFill>
          <a:ln w="9525" cap="flat" cmpd="sng">
            <a:solidFill>
              <a:srgbClr val="0070C0"/>
            </a:solidFill>
            <a:prstDash val="solid"/>
            <a:round/>
            <a:headEnd type="none" w="sm" len="sm"/>
            <a:tailEnd type="none" w="sm" len="sm"/>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19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MVC - web.xml</a:t>
            </a:r>
            <a:endParaRPr/>
          </a:p>
        </p:txBody>
      </p:sp>
      <p:sp>
        <p:nvSpPr>
          <p:cNvPr id="1630" name="Google Shape;1630;p19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dirty="0"/>
              <a:t>&lt;context-</a:t>
            </a:r>
            <a:r>
              <a:rPr lang="en-US" sz="1600" dirty="0" err="1"/>
              <a:t>param</a:t>
            </a:r>
            <a:r>
              <a:rPr lang="en-US" sz="1600" dirty="0"/>
              <a:t>&gt;</a:t>
            </a:r>
            <a:r>
              <a:rPr lang="en-US" sz="1600" dirty="0" err="1"/>
              <a:t>에서</a:t>
            </a:r>
            <a:r>
              <a:rPr lang="en-US" sz="1600" dirty="0"/>
              <a:t> </a:t>
            </a:r>
            <a:r>
              <a:rPr lang="en-US" sz="1600" dirty="0" err="1"/>
              <a:t>정의한</a:t>
            </a:r>
            <a:r>
              <a:rPr lang="en-US" sz="1600" dirty="0"/>
              <a:t> root-</a:t>
            </a:r>
            <a:r>
              <a:rPr lang="en-US" sz="1600" dirty="0" err="1"/>
              <a:t>context.xml은</a:t>
            </a:r>
            <a:r>
              <a:rPr lang="en-US" sz="1600" dirty="0"/>
              <a:t> </a:t>
            </a:r>
            <a:r>
              <a:rPr lang="en-US" sz="1600" dirty="0" err="1"/>
              <a:t>여러</a:t>
            </a:r>
            <a:r>
              <a:rPr lang="en-US" sz="1600" dirty="0"/>
              <a:t> </a:t>
            </a:r>
            <a:r>
              <a:rPr lang="en-US" sz="1600" dirty="0" err="1"/>
              <a:t>개의</a:t>
            </a:r>
            <a:r>
              <a:rPr lang="en-US" sz="1600" dirty="0"/>
              <a:t> </a:t>
            </a:r>
            <a:r>
              <a:rPr lang="en-US" sz="1600" dirty="0" err="1"/>
              <a:t>DispatcherServlet이</a:t>
            </a:r>
            <a:r>
              <a:rPr lang="en-US" sz="1600" dirty="0"/>
              <a:t> </a:t>
            </a:r>
            <a:r>
              <a:rPr lang="en-US" sz="1600" dirty="0" err="1"/>
              <a:t>공통적으로</a:t>
            </a:r>
            <a:r>
              <a:rPr lang="en-US" sz="1600" dirty="0"/>
              <a:t> </a:t>
            </a:r>
            <a:r>
              <a:rPr lang="en-US" sz="1600" dirty="0" err="1"/>
              <a:t>사용할</a:t>
            </a:r>
            <a:r>
              <a:rPr lang="en-US" sz="1600" dirty="0"/>
              <a:t> </a:t>
            </a:r>
            <a:r>
              <a:rPr lang="en-US" sz="1600" dirty="0" err="1"/>
              <a:t>빈을</a:t>
            </a:r>
            <a:r>
              <a:rPr lang="en-US" sz="1600" dirty="0"/>
              <a:t> </a:t>
            </a:r>
            <a:r>
              <a:rPr lang="en-US" sz="1600" dirty="0" err="1"/>
              <a:t>설정하는</a:t>
            </a:r>
            <a:r>
              <a:rPr lang="en-US" sz="1600" dirty="0"/>
              <a:t> </a:t>
            </a:r>
            <a:r>
              <a:rPr lang="en-US" sz="1600" dirty="0" err="1"/>
              <a:t>역할을</a:t>
            </a:r>
            <a:r>
              <a:rPr lang="en-US" sz="1600" dirty="0"/>
              <a:t> </a:t>
            </a:r>
            <a:r>
              <a:rPr lang="en-US" sz="1600" dirty="0" err="1"/>
              <a:t>한다</a:t>
            </a:r>
            <a:r>
              <a:rPr lang="en-US" sz="1600" dirty="0"/>
              <a:t>.</a:t>
            </a:r>
            <a:endParaRPr sz="1600" dirty="0"/>
          </a:p>
        </p:txBody>
      </p:sp>
      <p:sp>
        <p:nvSpPr>
          <p:cNvPr id="1631" name="Google Shape;1631;p197"/>
          <p:cNvSpPr/>
          <p:nvPr/>
        </p:nvSpPr>
        <p:spPr>
          <a:xfrm>
            <a:off x="838200" y="2089825"/>
            <a:ext cx="10515600" cy="4031873"/>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&lt;?xml version="1.0" encoding="UTF-8"?&gt;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&lt;web-app version="2.5" </a:t>
            </a:r>
            <a:r>
              <a:rPr lang="en-US" sz="1600" dirty="0" err="1">
                <a:solidFill>
                  <a:schemeClr val="dk1"/>
                </a:solidFill>
                <a:latin typeface="Malgun Gothic"/>
                <a:ea typeface="Malgun Gothic"/>
                <a:cs typeface="Malgun Gothic"/>
                <a:sym typeface="Malgun Gothic"/>
              </a:rPr>
              <a:t>xmlns</a:t>
            </a:r>
            <a:r>
              <a:rPr lang="en-US" sz="1600" dirty="0">
                <a:solidFill>
                  <a:schemeClr val="dk1"/>
                </a:solidFill>
                <a:latin typeface="Malgun Gothic"/>
                <a:ea typeface="Malgun Gothic"/>
                <a:cs typeface="Malgun Gothic"/>
                <a:sym typeface="Malgun Gothic"/>
              </a:rPr>
              <a:t>="http://java.sun.com/xml/ns/</a:t>
            </a:r>
            <a:r>
              <a:rPr lang="en-US" sz="1600" dirty="0" err="1">
                <a:solidFill>
                  <a:schemeClr val="dk1"/>
                </a:solidFill>
                <a:latin typeface="Malgun Gothic"/>
                <a:ea typeface="Malgun Gothic"/>
                <a:cs typeface="Malgun Gothic"/>
                <a:sym typeface="Malgun Gothic"/>
              </a:rPr>
              <a:t>javaee</a:t>
            </a:r>
            <a:r>
              <a:rPr lang="en-US" sz="1600" dirty="0">
                <a:solidFill>
                  <a:schemeClr val="dk1"/>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xmlns:xsi</a:t>
            </a:r>
            <a:r>
              <a:rPr lang="en-US" sz="1600" dirty="0">
                <a:solidFill>
                  <a:schemeClr val="dk1"/>
                </a:solidFill>
                <a:latin typeface="Malgun Gothic"/>
                <a:ea typeface="Malgun Gothic"/>
                <a:cs typeface="Malgun Gothic"/>
                <a:sym typeface="Malgun Gothic"/>
              </a:rPr>
              <a:t>="http://www.w3.org/2001/XMLSchema-instance"</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xsi:schemaLocation</a:t>
            </a:r>
            <a:r>
              <a:rPr lang="en-US" sz="1600" dirty="0">
                <a:solidFill>
                  <a:schemeClr val="dk1"/>
                </a:solidFill>
                <a:latin typeface="Malgun Gothic"/>
                <a:ea typeface="Malgun Gothic"/>
                <a:cs typeface="Malgun Gothic"/>
                <a:sym typeface="Malgun Gothic"/>
              </a:rPr>
              <a:t>="http://java.sun.com/xml/ns/</a:t>
            </a:r>
            <a:r>
              <a:rPr lang="en-US" sz="1600" dirty="0" err="1">
                <a:solidFill>
                  <a:schemeClr val="dk1"/>
                </a:solidFill>
                <a:latin typeface="Malgun Gothic"/>
                <a:ea typeface="Malgun Gothic"/>
                <a:cs typeface="Malgun Gothic"/>
                <a:sym typeface="Malgun Gothic"/>
              </a:rPr>
              <a:t>javaee</a:t>
            </a:r>
            <a:r>
              <a:rPr lang="en-US" sz="1600" dirty="0">
                <a:solidFill>
                  <a:schemeClr val="dk1"/>
                </a:solidFill>
                <a:latin typeface="Malgun Gothic"/>
                <a:ea typeface="Malgun Gothic"/>
                <a:cs typeface="Malgun Gothic"/>
                <a:sym typeface="Malgun Gothic"/>
              </a:rPr>
              <a:t> https://java.sun.com/xml/ns/javaee/web-app_2_5.xsd"&gt;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 </a:t>
            </a:r>
            <a:r>
              <a:rPr lang="en-US" sz="1600" dirty="0" err="1">
                <a:solidFill>
                  <a:schemeClr val="dk1"/>
                </a:solidFill>
                <a:latin typeface="Malgun Gothic"/>
                <a:ea typeface="Malgun Gothic"/>
                <a:cs typeface="Malgun Gothic"/>
                <a:sym typeface="Malgun Gothic"/>
              </a:rPr>
              <a:t>모든</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서블릿과</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필터와</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공유하는</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초기화</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파라미터들</a:t>
            </a:r>
            <a:r>
              <a:rPr lang="en-US" sz="1600" dirty="0">
                <a:solidFill>
                  <a:schemeClr val="dk1"/>
                </a:solidFill>
                <a:latin typeface="Malgun Gothic"/>
                <a:ea typeface="Malgun Gothic"/>
                <a:cs typeface="Malgun Gothic"/>
                <a:sym typeface="Malgun Gothic"/>
              </a:rPr>
              <a:t> --&gt;</a:t>
            </a:r>
            <a:endParaRPr sz="16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&lt;context-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-name&gt;</a:t>
            </a:r>
            <a:r>
              <a:rPr lang="en-US" sz="1600" dirty="0" err="1">
                <a:solidFill>
                  <a:schemeClr val="dk1"/>
                </a:solidFill>
                <a:latin typeface="Malgun Gothic"/>
                <a:ea typeface="Malgun Gothic"/>
                <a:cs typeface="Malgun Gothic"/>
                <a:sym typeface="Malgun Gothic"/>
              </a:rPr>
              <a:t>contextConfigLocation</a:t>
            </a: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-name&gt;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-value&gt;/WEB-INF/spring/root-context.xml&lt;/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-value&gt;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&lt;/context-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 Creates the Spring Container shared by all Servlets and Filters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&lt;listener&gt;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&lt;listener-class&gt;</a:t>
            </a:r>
            <a:r>
              <a:rPr lang="en-US" sz="1600" dirty="0" err="1">
                <a:solidFill>
                  <a:schemeClr val="dk1"/>
                </a:solidFill>
                <a:latin typeface="Malgun Gothic"/>
                <a:ea typeface="Malgun Gothic"/>
                <a:cs typeface="Malgun Gothic"/>
                <a:sym typeface="Malgun Gothic"/>
              </a:rPr>
              <a:t>org.springframework.web.context.ContextLoaderListener</a:t>
            </a:r>
            <a:r>
              <a:rPr lang="en-US" sz="1600" dirty="0">
                <a:solidFill>
                  <a:schemeClr val="dk1"/>
                </a:solidFill>
                <a:latin typeface="Malgun Gothic"/>
                <a:ea typeface="Malgun Gothic"/>
                <a:cs typeface="Malgun Gothic"/>
                <a:sym typeface="Malgun Gothic"/>
              </a:rPr>
              <a:t>&lt;/listener-class&gt;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&lt;/listener&gt;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 </a:t>
            </a:r>
            <a:r>
              <a:rPr lang="en-US" sz="1600" dirty="0" err="1">
                <a:solidFill>
                  <a:schemeClr val="dk1"/>
                </a:solidFill>
                <a:latin typeface="Malgun Gothic"/>
                <a:ea typeface="Malgun Gothic"/>
                <a:cs typeface="Malgun Gothic"/>
                <a:sym typeface="Malgun Gothic"/>
              </a:rPr>
              <a:t>서블릿</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등록</a:t>
            </a:r>
            <a:r>
              <a:rPr lang="en-US" sz="1600" dirty="0">
                <a:solidFill>
                  <a:schemeClr val="dk1"/>
                </a:solidFill>
                <a:latin typeface="Malgun Gothic"/>
                <a:ea typeface="Malgun Gothic"/>
                <a:cs typeface="Malgun Gothic"/>
                <a:sym typeface="Malgun Gothic"/>
              </a:rPr>
              <a:t> ... --&gt;             </a:t>
            </a:r>
            <a:endParaRPr sz="16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&lt;/web-app&gt;</a:t>
            </a:r>
            <a:endParaRPr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9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MVC - web.xml</a:t>
            </a:r>
            <a:endParaRPr/>
          </a:p>
        </p:txBody>
      </p:sp>
      <p:sp>
        <p:nvSpPr>
          <p:cNvPr id="1637" name="Google Shape;1637;p19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dirty="0" err="1"/>
              <a:t>web.xml에서</a:t>
            </a:r>
            <a:r>
              <a:rPr lang="en-US" sz="1600" dirty="0"/>
              <a:t> </a:t>
            </a:r>
            <a:r>
              <a:rPr lang="en-US" sz="1600" dirty="0" err="1"/>
              <a:t>핵심은</a:t>
            </a:r>
            <a:r>
              <a:rPr lang="en-US" sz="1600" dirty="0"/>
              <a:t> </a:t>
            </a:r>
            <a:r>
              <a:rPr lang="en-US" sz="1600" dirty="0" err="1"/>
              <a:t>DispatcherServlet이다</a:t>
            </a:r>
            <a:r>
              <a:rPr lang="en-US" sz="1600" dirty="0"/>
              <a:t>. </a:t>
            </a:r>
            <a:r>
              <a:rPr lang="en-US" sz="1600" dirty="0" err="1"/>
              <a:t>DispatcherServlet은</a:t>
            </a:r>
            <a:r>
              <a:rPr lang="en-US" sz="1600" dirty="0"/>
              <a:t> </a:t>
            </a:r>
            <a:r>
              <a:rPr lang="en-US" sz="1600" dirty="0" err="1"/>
              <a:t>클라이언트의</a:t>
            </a:r>
            <a:r>
              <a:rPr lang="en-US" sz="1600" dirty="0"/>
              <a:t> </a:t>
            </a:r>
            <a:r>
              <a:rPr lang="en-US" sz="1600" dirty="0" err="1"/>
              <a:t>요청을</a:t>
            </a:r>
            <a:r>
              <a:rPr lang="en-US" sz="1600" dirty="0"/>
              <a:t> </a:t>
            </a:r>
            <a:r>
              <a:rPr lang="en-US" sz="1600" dirty="0" err="1"/>
              <a:t>받아</a:t>
            </a:r>
            <a:r>
              <a:rPr lang="en-US" sz="1600" dirty="0"/>
              <a:t> </a:t>
            </a:r>
            <a:r>
              <a:rPr lang="en-US" sz="1600" dirty="0" err="1"/>
              <a:t>요청</a:t>
            </a:r>
            <a:r>
              <a:rPr lang="en-US" sz="1600" dirty="0"/>
              <a:t> </a:t>
            </a:r>
            <a:r>
              <a:rPr lang="en-US" sz="1600" dirty="0" err="1"/>
              <a:t>url에</a:t>
            </a:r>
            <a:r>
              <a:rPr lang="en-US" sz="1600" dirty="0"/>
              <a:t> </a:t>
            </a:r>
            <a:r>
              <a:rPr lang="en-US" sz="1600" dirty="0" err="1"/>
              <a:t>매칭된</a:t>
            </a:r>
            <a:r>
              <a:rPr lang="en-US" sz="1600" dirty="0"/>
              <a:t> </a:t>
            </a:r>
            <a:r>
              <a:rPr lang="en-US" sz="1600" dirty="0" err="1"/>
              <a:t>처리컨트롤러를</a:t>
            </a:r>
            <a:r>
              <a:rPr lang="en-US" sz="1600" dirty="0"/>
              <a:t> </a:t>
            </a:r>
            <a:r>
              <a:rPr lang="en-US" sz="1600" dirty="0" err="1"/>
              <a:t>검색</a:t>
            </a:r>
            <a:r>
              <a:rPr lang="en-US" sz="1600" dirty="0"/>
              <a:t>, </a:t>
            </a:r>
            <a:r>
              <a:rPr lang="en-US" sz="1600" dirty="0" err="1"/>
              <a:t>실행시키고</a:t>
            </a:r>
            <a:r>
              <a:rPr lang="en-US" sz="1600" dirty="0"/>
              <a:t> </a:t>
            </a:r>
            <a:r>
              <a:rPr lang="en-US" sz="1600" dirty="0" err="1"/>
              <a:t>반환된</a:t>
            </a:r>
            <a:r>
              <a:rPr lang="en-US" sz="1600" dirty="0"/>
              <a:t> </a:t>
            </a:r>
            <a:r>
              <a:rPr lang="en-US" sz="1600" dirty="0" err="1"/>
              <a:t>View를</a:t>
            </a:r>
            <a:r>
              <a:rPr lang="en-US" sz="1600" dirty="0"/>
              <a:t> </a:t>
            </a:r>
            <a:r>
              <a:rPr lang="en-US" sz="1600" dirty="0" err="1"/>
              <a:t>찾아</a:t>
            </a:r>
            <a:r>
              <a:rPr lang="en-US" sz="1600" dirty="0"/>
              <a:t> </a:t>
            </a:r>
            <a:r>
              <a:rPr lang="en-US" sz="1600" dirty="0" err="1"/>
              <a:t>실행해준다</a:t>
            </a:r>
            <a:r>
              <a:rPr lang="en-US" sz="1600" dirty="0"/>
              <a:t>. </a:t>
            </a:r>
            <a:r>
              <a:rPr lang="en-US" sz="1600" dirty="0" err="1"/>
              <a:t>DispatcherServlet이</a:t>
            </a:r>
            <a:r>
              <a:rPr lang="en-US" sz="1600" dirty="0"/>
              <a:t> </a:t>
            </a:r>
            <a:r>
              <a:rPr lang="en-US" sz="1600" dirty="0" err="1"/>
              <a:t>읽어들이는</a:t>
            </a:r>
            <a:r>
              <a:rPr lang="en-US" sz="1600" dirty="0"/>
              <a:t> servlet-</a:t>
            </a:r>
            <a:r>
              <a:rPr lang="en-US" sz="1600" dirty="0" err="1"/>
              <a:t>context.xml은</a:t>
            </a:r>
            <a:r>
              <a:rPr lang="en-US" sz="1600" dirty="0"/>
              <a:t> </a:t>
            </a:r>
            <a:r>
              <a:rPr lang="en-US" sz="1600" dirty="0" err="1"/>
              <a:t>스프링</a:t>
            </a:r>
            <a:r>
              <a:rPr lang="en-US" sz="1600" dirty="0"/>
              <a:t> </a:t>
            </a:r>
            <a:r>
              <a:rPr lang="en-US" sz="1600" dirty="0" err="1"/>
              <a:t>빈설정파일이다</a:t>
            </a:r>
            <a:r>
              <a:rPr lang="en-US" sz="1600" dirty="0"/>
              <a:t>. </a:t>
            </a:r>
            <a:endParaRPr dirty="0"/>
          </a:p>
        </p:txBody>
      </p:sp>
      <p:sp>
        <p:nvSpPr>
          <p:cNvPr id="1638" name="Google Shape;1638;p198"/>
          <p:cNvSpPr/>
          <p:nvPr/>
        </p:nvSpPr>
        <p:spPr>
          <a:xfrm>
            <a:off x="838200" y="2070938"/>
            <a:ext cx="10515600" cy="4524315"/>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a:t>
            </a:r>
            <a:endParaRPr sz="16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 Processes application requests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&lt;servlet&gt;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&lt;servlet-name&gt;</a:t>
            </a:r>
            <a:r>
              <a:rPr lang="en-US" sz="1600" dirty="0" err="1">
                <a:solidFill>
                  <a:schemeClr val="dk1"/>
                </a:solidFill>
                <a:latin typeface="Malgun Gothic"/>
                <a:ea typeface="Malgun Gothic"/>
                <a:cs typeface="Malgun Gothic"/>
                <a:sym typeface="Malgun Gothic"/>
              </a:rPr>
              <a:t>appServlet</a:t>
            </a:r>
            <a:r>
              <a:rPr lang="en-US" sz="1600" dirty="0">
                <a:solidFill>
                  <a:schemeClr val="dk1"/>
                </a:solidFill>
                <a:latin typeface="Malgun Gothic"/>
                <a:ea typeface="Malgun Gothic"/>
                <a:cs typeface="Malgun Gothic"/>
                <a:sym typeface="Malgun Gothic"/>
              </a:rPr>
              <a:t>&lt;/servlet-name&gt;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&lt;servlet-class&gt;</a:t>
            </a:r>
            <a:r>
              <a:rPr lang="en-US" sz="1600" dirty="0" err="1">
                <a:solidFill>
                  <a:schemeClr val="dk1"/>
                </a:solidFill>
                <a:latin typeface="Malgun Gothic"/>
                <a:ea typeface="Malgun Gothic"/>
                <a:cs typeface="Malgun Gothic"/>
                <a:sym typeface="Malgun Gothic"/>
              </a:rPr>
              <a:t>org.springframework.web.servlet.DispatcherServlet</a:t>
            </a:r>
            <a:r>
              <a:rPr lang="en-US" sz="1600" dirty="0">
                <a:solidFill>
                  <a:schemeClr val="dk1"/>
                </a:solidFill>
                <a:latin typeface="Malgun Gothic"/>
                <a:ea typeface="Malgun Gothic"/>
                <a:cs typeface="Malgun Gothic"/>
                <a:sym typeface="Malgun Gothic"/>
              </a:rPr>
              <a:t>&lt;/servlet-class&gt;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init-param</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-name&gt;</a:t>
            </a:r>
            <a:r>
              <a:rPr lang="en-US" sz="1600" dirty="0" err="1">
                <a:solidFill>
                  <a:schemeClr val="dk1"/>
                </a:solidFill>
                <a:latin typeface="Malgun Gothic"/>
                <a:ea typeface="Malgun Gothic"/>
                <a:cs typeface="Malgun Gothic"/>
                <a:sym typeface="Malgun Gothic"/>
              </a:rPr>
              <a:t>contextConfigLocation</a:t>
            </a: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-name&gt;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-value&gt;/WEB-INF/spring/</a:t>
            </a:r>
            <a:r>
              <a:rPr lang="en-US" sz="1600" dirty="0" err="1">
                <a:solidFill>
                  <a:schemeClr val="dk1"/>
                </a:solidFill>
                <a:latin typeface="Malgun Gothic"/>
                <a:ea typeface="Malgun Gothic"/>
                <a:cs typeface="Malgun Gothic"/>
                <a:sym typeface="Malgun Gothic"/>
              </a:rPr>
              <a:t>appServlet</a:t>
            </a:r>
            <a:r>
              <a:rPr lang="en-US" sz="1600" dirty="0">
                <a:solidFill>
                  <a:schemeClr val="dk1"/>
                </a:solidFill>
                <a:latin typeface="Malgun Gothic"/>
                <a:ea typeface="Malgun Gothic"/>
                <a:cs typeface="Malgun Gothic"/>
                <a:sym typeface="Malgun Gothic"/>
              </a:rPr>
              <a:t>/servlet-context.xml&lt;/</a:t>
            </a:r>
            <a:r>
              <a:rPr lang="en-US" sz="1600" dirty="0" err="1">
                <a:solidFill>
                  <a:schemeClr val="dk1"/>
                </a:solidFill>
                <a:latin typeface="Malgun Gothic"/>
                <a:ea typeface="Malgun Gothic"/>
                <a:cs typeface="Malgun Gothic"/>
                <a:sym typeface="Malgun Gothic"/>
              </a:rPr>
              <a:t>param</a:t>
            </a:r>
            <a:r>
              <a:rPr lang="en-US" sz="1600" dirty="0">
                <a:solidFill>
                  <a:schemeClr val="dk1"/>
                </a:solidFill>
                <a:latin typeface="Malgun Gothic"/>
                <a:ea typeface="Malgun Gothic"/>
                <a:cs typeface="Malgun Gothic"/>
                <a:sym typeface="Malgun Gothic"/>
              </a:rPr>
              <a:t>-value&gt;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init-param</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&lt;load-on-startup&gt;1&lt;/load-on-startup&gt;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&lt;/servlet&gt;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&lt;servlet-mapping&gt;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&lt;servlet-name&gt;</a:t>
            </a:r>
            <a:r>
              <a:rPr lang="en-US" sz="1600" dirty="0" err="1">
                <a:solidFill>
                  <a:schemeClr val="dk1"/>
                </a:solidFill>
                <a:latin typeface="Malgun Gothic"/>
                <a:ea typeface="Malgun Gothic"/>
                <a:cs typeface="Malgun Gothic"/>
                <a:sym typeface="Malgun Gothic"/>
              </a:rPr>
              <a:t>appServlet</a:t>
            </a:r>
            <a:r>
              <a:rPr lang="en-US" sz="1600" dirty="0">
                <a:solidFill>
                  <a:schemeClr val="dk1"/>
                </a:solidFill>
                <a:latin typeface="Malgun Gothic"/>
                <a:ea typeface="Malgun Gothic"/>
                <a:cs typeface="Malgun Gothic"/>
                <a:sym typeface="Malgun Gothic"/>
              </a:rPr>
              <a:t>&lt;/servlet-name&gt;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url</a:t>
            </a:r>
            <a:r>
              <a:rPr lang="en-US" sz="1600" dirty="0">
                <a:solidFill>
                  <a:schemeClr val="dk1"/>
                </a:solidFill>
                <a:latin typeface="Malgun Gothic"/>
                <a:ea typeface="Malgun Gothic"/>
                <a:cs typeface="Malgun Gothic"/>
                <a:sym typeface="Malgun Gothic"/>
              </a:rPr>
              <a:t>-pattern&gt;/&lt;/</a:t>
            </a:r>
            <a:r>
              <a:rPr lang="en-US" sz="1600" dirty="0" err="1">
                <a:solidFill>
                  <a:schemeClr val="dk1"/>
                </a:solidFill>
                <a:latin typeface="Malgun Gothic"/>
                <a:ea typeface="Malgun Gothic"/>
                <a:cs typeface="Malgun Gothic"/>
                <a:sym typeface="Malgun Gothic"/>
              </a:rPr>
              <a:t>url</a:t>
            </a:r>
            <a:r>
              <a:rPr lang="en-US" sz="1600" dirty="0">
                <a:solidFill>
                  <a:schemeClr val="dk1"/>
                </a:solidFill>
                <a:latin typeface="Malgun Gothic"/>
                <a:ea typeface="Malgun Gothic"/>
                <a:cs typeface="Malgun Gothic"/>
                <a:sym typeface="Malgun Gothic"/>
              </a:rPr>
              <a:t>-pattern&gt;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&lt;/servlet-mapping&gt;</a:t>
            </a:r>
            <a:endParaRPr dirty="0"/>
          </a:p>
          <a:p>
            <a:pPr marL="0" marR="0" lvl="0" indent="0" algn="l" rtl="0">
              <a:spcBef>
                <a:spcPts val="0"/>
              </a:spcBef>
              <a:spcAft>
                <a:spcPts val="0"/>
              </a:spcAft>
              <a:buNone/>
            </a:pPr>
            <a:endParaRPr sz="16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a:t>
            </a:r>
            <a:endParaRPr sz="1600" dirty="0">
              <a:solidFill>
                <a:schemeClr val="dk1"/>
              </a:solidFill>
              <a:latin typeface="Malgun Gothic"/>
              <a:ea typeface="Malgun Gothic"/>
              <a:cs typeface="Malgun Gothic"/>
              <a:sym typeface="Malgun Gothic"/>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19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dirty="0"/>
              <a:t>MVC - </a:t>
            </a:r>
            <a:r>
              <a:rPr lang="en-US" sz="3200" dirty="0"/>
              <a:t>servlet-context.xml</a:t>
            </a:r>
            <a:endParaRPr dirty="0"/>
          </a:p>
        </p:txBody>
      </p:sp>
      <p:sp>
        <p:nvSpPr>
          <p:cNvPr id="1644" name="Google Shape;1644;p19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127000" algn="l" rtl="0">
              <a:lnSpc>
                <a:spcPct val="120000"/>
              </a:lnSpc>
              <a:spcBef>
                <a:spcPts val="0"/>
              </a:spcBef>
              <a:spcAft>
                <a:spcPts val="0"/>
              </a:spcAft>
              <a:buClr>
                <a:srgbClr val="4BB0A0"/>
              </a:buClr>
              <a:buSzPts val="1600"/>
              <a:buFont typeface="Arial"/>
              <a:buNone/>
            </a:pPr>
            <a:endParaRPr sz="1600"/>
          </a:p>
        </p:txBody>
      </p:sp>
      <p:sp>
        <p:nvSpPr>
          <p:cNvPr id="1645" name="Google Shape;1645;p199"/>
          <p:cNvSpPr/>
          <p:nvPr/>
        </p:nvSpPr>
        <p:spPr>
          <a:xfrm>
            <a:off x="838200" y="990600"/>
            <a:ext cx="10515600" cy="4031873"/>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&lt;?xml version="1.0" encoding="UTF-8"?&gt;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beans:beans</a:t>
            </a:r>
            <a:r>
              <a:rPr lang="en-US" sz="1600" dirty="0">
                <a:solidFill>
                  <a:schemeClr val="dk1"/>
                </a:solidFill>
                <a:latin typeface="Malgun Gothic"/>
                <a:ea typeface="Malgun Gothic"/>
                <a:cs typeface="Malgun Gothic"/>
                <a:sym typeface="Malgun Gothic"/>
              </a:rPr>
              <a:t> ... &gt;</a:t>
            </a:r>
            <a:endParaRPr dirty="0"/>
          </a:p>
          <a:p>
            <a:pPr marL="0" marR="0" lvl="0" indent="0" algn="l" rtl="0">
              <a:spcBef>
                <a:spcPts val="0"/>
              </a:spcBef>
              <a:spcAft>
                <a:spcPts val="0"/>
              </a:spcAft>
              <a:buNone/>
            </a:pPr>
            <a:endParaRPr sz="16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 </a:t>
            </a:r>
            <a:r>
              <a:rPr lang="en-US" sz="1600" dirty="0" err="1">
                <a:solidFill>
                  <a:schemeClr val="dk1"/>
                </a:solidFill>
                <a:latin typeface="Malgun Gothic"/>
                <a:ea typeface="Malgun Gothic"/>
                <a:cs typeface="Malgun Gothic"/>
                <a:sym typeface="Malgun Gothic"/>
              </a:rPr>
              <a:t>어노테이션이</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사용된다를</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정의</a:t>
            </a:r>
            <a:r>
              <a:rPr lang="en-US" sz="1600" dirty="0">
                <a:solidFill>
                  <a:schemeClr val="dk1"/>
                </a:solidFill>
                <a:latin typeface="Malgun Gothic"/>
                <a:ea typeface="Malgun Gothic"/>
                <a:cs typeface="Malgun Gothic"/>
                <a:sym typeface="Malgun Gothic"/>
              </a:rPr>
              <a:t>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&lt;annotation-driven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 </a:t>
            </a:r>
            <a:r>
              <a:rPr lang="en-US" sz="1600" dirty="0" err="1">
                <a:solidFill>
                  <a:schemeClr val="dk1"/>
                </a:solidFill>
                <a:latin typeface="Malgun Gothic"/>
                <a:ea typeface="Malgun Gothic"/>
                <a:cs typeface="Malgun Gothic"/>
                <a:sym typeface="Malgun Gothic"/>
              </a:rPr>
              <a:t>정적</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자원에</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대한</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연결</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정의</a:t>
            </a:r>
            <a:r>
              <a:rPr lang="en-US" sz="1600" dirty="0">
                <a:solidFill>
                  <a:schemeClr val="dk1"/>
                </a:solidFill>
                <a:latin typeface="Malgun Gothic"/>
                <a:ea typeface="Malgun Gothic"/>
                <a:cs typeface="Malgun Gothic"/>
                <a:sym typeface="Malgun Gothic"/>
              </a:rPr>
              <a:t> --&gt;</a:t>
            </a:r>
            <a:endParaRPr sz="16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&lt;resources mapping="/resources/**" location="/resources/"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  </a:t>
            </a:r>
            <a:r>
              <a:rPr lang="en-US" sz="1600" dirty="0" err="1">
                <a:solidFill>
                  <a:schemeClr val="dk1"/>
                </a:solidFill>
                <a:latin typeface="Malgun Gothic"/>
                <a:ea typeface="Malgun Gothic"/>
                <a:cs typeface="Malgun Gothic"/>
                <a:sym typeface="Malgun Gothic"/>
              </a:rPr>
              <a:t>컨트롤러가</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반환하는</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View이름에</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붙일</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접두어</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접미어</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정의</a:t>
            </a:r>
            <a:r>
              <a:rPr lang="en-US" sz="1600" dirty="0">
                <a:solidFill>
                  <a:schemeClr val="dk1"/>
                </a:solidFill>
                <a:latin typeface="Malgun Gothic"/>
                <a:ea typeface="Malgun Gothic"/>
                <a:cs typeface="Malgun Gothic"/>
                <a:sym typeface="Malgun Gothic"/>
              </a:rPr>
              <a:t> --&gt;</a:t>
            </a:r>
            <a:endParaRPr sz="16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beans:bean</a:t>
            </a:r>
            <a:r>
              <a:rPr lang="en-US" sz="1600" dirty="0">
                <a:solidFill>
                  <a:schemeClr val="dk1"/>
                </a:solidFill>
                <a:latin typeface="Malgun Gothic"/>
                <a:ea typeface="Malgun Gothic"/>
                <a:cs typeface="Malgun Gothic"/>
                <a:sym typeface="Malgun Gothic"/>
              </a:rPr>
              <a:t> class="org.springframework.web.servlet.view.InternalResourceViewResolver"&gt;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beans:property</a:t>
            </a:r>
            <a:r>
              <a:rPr lang="en-US" sz="1600" dirty="0">
                <a:solidFill>
                  <a:schemeClr val="dk1"/>
                </a:solidFill>
                <a:latin typeface="Malgun Gothic"/>
                <a:ea typeface="Malgun Gothic"/>
                <a:cs typeface="Malgun Gothic"/>
                <a:sym typeface="Malgun Gothic"/>
              </a:rPr>
              <a:t> name="prefix" value="/WEB-INF/views/"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beans:property</a:t>
            </a:r>
            <a:r>
              <a:rPr lang="en-US" sz="1600" dirty="0">
                <a:solidFill>
                  <a:schemeClr val="dk1"/>
                </a:solidFill>
                <a:latin typeface="Malgun Gothic"/>
                <a:ea typeface="Malgun Gothic"/>
                <a:cs typeface="Malgun Gothic"/>
                <a:sym typeface="Malgun Gothic"/>
              </a:rPr>
              <a:t> name="suffix" value=".</a:t>
            </a:r>
            <a:r>
              <a:rPr lang="en-US" sz="1600" dirty="0" err="1">
                <a:solidFill>
                  <a:schemeClr val="dk1"/>
                </a:solidFill>
                <a:latin typeface="Malgun Gothic"/>
                <a:ea typeface="Malgun Gothic"/>
                <a:cs typeface="Malgun Gothic"/>
                <a:sym typeface="Malgun Gothic"/>
              </a:rPr>
              <a:t>jsp</a:t>
            </a:r>
            <a:r>
              <a:rPr lang="en-US" sz="1600" dirty="0">
                <a:solidFill>
                  <a:schemeClr val="dk1"/>
                </a:solidFill>
                <a:latin typeface="Malgun Gothic"/>
                <a:ea typeface="Malgun Gothic"/>
                <a:cs typeface="Malgun Gothic"/>
                <a:sym typeface="Malgun Gothic"/>
              </a:rPr>
              <a:t>"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beans:bean</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 </a:t>
            </a:r>
            <a:r>
              <a:rPr lang="en-US" sz="1600" dirty="0" err="1">
                <a:solidFill>
                  <a:schemeClr val="dk1"/>
                </a:solidFill>
                <a:latin typeface="Malgun Gothic"/>
                <a:ea typeface="Malgun Gothic"/>
                <a:cs typeface="Malgun Gothic"/>
                <a:sym typeface="Malgun Gothic"/>
              </a:rPr>
              <a:t>어노테이션</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적용될</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패키자를</a:t>
            </a:r>
            <a:r>
              <a:rPr lang="en-US" sz="1600" dirty="0">
                <a:solidFill>
                  <a:schemeClr val="dk1"/>
                </a:solidFill>
                <a:latin typeface="Malgun Gothic"/>
                <a:ea typeface="Malgun Gothic"/>
                <a:cs typeface="Malgun Gothic"/>
                <a:sym typeface="Malgun Gothic"/>
              </a:rPr>
              <a:t> </a:t>
            </a:r>
            <a:r>
              <a:rPr lang="en-US" sz="1600" dirty="0" err="1">
                <a:solidFill>
                  <a:schemeClr val="dk1"/>
                </a:solidFill>
                <a:latin typeface="Malgun Gothic"/>
                <a:ea typeface="Malgun Gothic"/>
                <a:cs typeface="Malgun Gothic"/>
                <a:sym typeface="Malgun Gothic"/>
              </a:rPr>
              <a:t>정의한다</a:t>
            </a:r>
            <a:r>
              <a:rPr lang="en-US" sz="1600" dirty="0">
                <a:solidFill>
                  <a:schemeClr val="dk1"/>
                </a:solidFill>
                <a:latin typeface="Malgun Gothic"/>
                <a:ea typeface="Malgun Gothic"/>
                <a:cs typeface="Malgun Gothic"/>
                <a:sym typeface="Malgun Gothic"/>
              </a:rPr>
              <a:t> --&gt;</a:t>
            </a:r>
            <a:endParaRPr sz="16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context:component-scan</a:t>
            </a:r>
            <a:r>
              <a:rPr lang="en-US" sz="1600" dirty="0">
                <a:solidFill>
                  <a:schemeClr val="dk1"/>
                </a:solidFill>
                <a:latin typeface="Malgun Gothic"/>
                <a:ea typeface="Malgun Gothic"/>
                <a:cs typeface="Malgun Gothic"/>
                <a:sym typeface="Malgun Gothic"/>
              </a:rPr>
              <a:t> base-package="</a:t>
            </a:r>
            <a:r>
              <a:rPr lang="en-US" sz="1600" dirty="0" err="1">
                <a:solidFill>
                  <a:schemeClr val="dk1"/>
                </a:solidFill>
                <a:latin typeface="Malgun Gothic"/>
                <a:ea typeface="Malgun Gothic"/>
                <a:cs typeface="Malgun Gothic"/>
                <a:sym typeface="Malgun Gothic"/>
              </a:rPr>
              <a:t>com.mycom.exam</a:t>
            </a:r>
            <a:r>
              <a:rPr lang="en-US" sz="1600" dirty="0">
                <a:solidFill>
                  <a:schemeClr val="dk1"/>
                </a:solidFill>
                <a:latin typeface="Malgun Gothic"/>
                <a:ea typeface="Malgun Gothic"/>
                <a:cs typeface="Malgun Gothic"/>
                <a:sym typeface="Malgun Gothic"/>
              </a:rPr>
              <a:t>" /&gt;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beans:beans</a:t>
            </a:r>
            <a:r>
              <a:rPr lang="en-US" sz="1600" dirty="0">
                <a:solidFill>
                  <a:schemeClr val="dk1"/>
                </a:solidFill>
                <a:latin typeface="Malgun Gothic"/>
                <a:ea typeface="Malgun Gothic"/>
                <a:cs typeface="Malgun Gothic"/>
                <a:sym typeface="Malgun Gothic"/>
              </a:rPr>
              <a:t>&gt;</a:t>
            </a:r>
            <a:endParaRPr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20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dirty="0"/>
              <a:t>MVC - </a:t>
            </a:r>
            <a:r>
              <a:rPr lang="en-US" sz="2800" dirty="0"/>
              <a:t>servlet-context.xml</a:t>
            </a:r>
            <a:endParaRPr dirty="0"/>
          </a:p>
        </p:txBody>
      </p:sp>
      <p:sp>
        <p:nvSpPr>
          <p:cNvPr id="1651" name="Google Shape;1651;p20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a:t>&lt;annotation-driven /&gt; 사용할 빈정의를 설정 파일뿐 만 아니라 자바소스상의 어노테이션 정의로도 가능하다고 정의한다. @Controller("url")형태의 어노테이션을 사용할 수 있다.</a:t>
            </a:r>
            <a:endParaRPr/>
          </a:p>
          <a:p>
            <a:pPr marL="0" lvl="0" indent="0" algn="l" rtl="0">
              <a:lnSpc>
                <a:spcPct val="120000"/>
              </a:lnSpc>
              <a:spcBef>
                <a:spcPts val="1000"/>
              </a:spcBef>
              <a:spcAft>
                <a:spcPts val="0"/>
              </a:spcAft>
              <a:buSzPts val="1600"/>
              <a:buNone/>
            </a:pPr>
            <a:r>
              <a:rPr lang="en-US" sz="1600"/>
              <a:t>&lt;context:component-scan base-package="com.mycom.exam" /&gt; 어노테이션이 정의된 빈을 검색할 패키지를 지정한다. </a:t>
            </a:r>
            <a:endParaRPr sz="1600"/>
          </a:p>
          <a:p>
            <a:pPr marL="0" lvl="0" indent="0" algn="l" rtl="0">
              <a:lnSpc>
                <a:spcPct val="120000"/>
              </a:lnSpc>
              <a:spcBef>
                <a:spcPts val="1000"/>
              </a:spcBef>
              <a:spcAft>
                <a:spcPts val="0"/>
              </a:spcAft>
              <a:buSzPts val="1600"/>
              <a:buNone/>
            </a:pPr>
            <a:r>
              <a:rPr lang="en-US" sz="1600"/>
              <a:t>&lt;resources mapping="/resources/**" location="/resources/" /&gt; 정적 자원에 대한 연결을 정의한다. "/resources/"로 시작히는 url의 파일은 /WEB-INF/resources/ 밑에서 찾으라는 설정이다.</a:t>
            </a:r>
            <a:endParaRPr/>
          </a:p>
          <a:p>
            <a:pPr marL="0" lvl="0" indent="0" algn="l" rtl="0">
              <a:lnSpc>
                <a:spcPct val="120000"/>
              </a:lnSpc>
              <a:spcBef>
                <a:spcPts val="1000"/>
              </a:spcBef>
              <a:spcAft>
                <a:spcPts val="0"/>
              </a:spcAft>
              <a:buSzPts val="1600"/>
              <a:buNone/>
            </a:pPr>
            <a:endParaRPr sz="1600"/>
          </a:p>
          <a:p>
            <a:pPr marL="0" lvl="0" indent="0" algn="l" rtl="0">
              <a:lnSpc>
                <a:spcPct val="120000"/>
              </a:lnSpc>
              <a:spcBef>
                <a:spcPts val="1000"/>
              </a:spcBef>
              <a:spcAft>
                <a:spcPts val="0"/>
              </a:spcAft>
              <a:buSzPts val="1600"/>
              <a:buNone/>
            </a:pPr>
            <a:r>
              <a:rPr lang="en-US" sz="1600"/>
              <a:t>&lt;beans:bean class="org.springframework.web.servlet.view.InternalResourceViewResolver"&gt;</a:t>
            </a:r>
            <a:endParaRPr/>
          </a:p>
          <a:p>
            <a:pPr marL="0" lvl="0" indent="0" algn="l" rtl="0">
              <a:lnSpc>
                <a:spcPct val="120000"/>
              </a:lnSpc>
              <a:spcBef>
                <a:spcPts val="1000"/>
              </a:spcBef>
              <a:spcAft>
                <a:spcPts val="0"/>
              </a:spcAft>
              <a:buSzPts val="1600"/>
              <a:buNone/>
            </a:pPr>
            <a:r>
              <a:rPr lang="en-US" sz="1600"/>
              <a:t>	&lt;beans:property name="prefix" value="/WEB-INF/views/" /&gt;</a:t>
            </a:r>
            <a:endParaRPr/>
          </a:p>
          <a:p>
            <a:pPr marL="0" lvl="0" indent="0" algn="l" rtl="0">
              <a:lnSpc>
                <a:spcPct val="120000"/>
              </a:lnSpc>
              <a:spcBef>
                <a:spcPts val="1000"/>
              </a:spcBef>
              <a:spcAft>
                <a:spcPts val="0"/>
              </a:spcAft>
              <a:buSzPts val="1600"/>
              <a:buNone/>
            </a:pPr>
            <a:r>
              <a:rPr lang="en-US" sz="1600"/>
              <a:t>	&lt;beans:property name="suffix" value=".jsp" /&gt;</a:t>
            </a:r>
            <a:endParaRPr/>
          </a:p>
          <a:p>
            <a:pPr marL="0" lvl="0" indent="0" algn="l" rtl="0">
              <a:lnSpc>
                <a:spcPct val="120000"/>
              </a:lnSpc>
              <a:spcBef>
                <a:spcPts val="1000"/>
              </a:spcBef>
              <a:spcAft>
                <a:spcPts val="0"/>
              </a:spcAft>
              <a:buSzPts val="1600"/>
              <a:buNone/>
            </a:pPr>
            <a:r>
              <a:rPr lang="en-US" sz="1600"/>
              <a:t>&lt;/beans:bean&gt;</a:t>
            </a:r>
            <a:endParaRPr/>
          </a:p>
          <a:p>
            <a:pPr marL="0" lvl="0" indent="0" algn="l" rtl="0">
              <a:lnSpc>
                <a:spcPct val="120000"/>
              </a:lnSpc>
              <a:spcBef>
                <a:spcPts val="1000"/>
              </a:spcBef>
              <a:spcAft>
                <a:spcPts val="0"/>
              </a:spcAft>
              <a:buSzPts val="1600"/>
              <a:buNone/>
            </a:pPr>
            <a:r>
              <a:rPr lang="en-US" sz="1600"/>
              <a:t>컨트롤러가 반환하는 View이름에 붙일 접두어와 접미어를 지정하여 최종 View의 경로를 정의한다. 정의된 경로의 파일을 실행시켜 결과를 클라이언트에게 전송한다.</a:t>
            </a:r>
            <a:endParaRPr sz="16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20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MVC -컨트롤러</a:t>
            </a:r>
            <a:endParaRPr/>
          </a:p>
        </p:txBody>
      </p:sp>
      <p:sp>
        <p:nvSpPr>
          <p:cNvPr id="1657" name="Google Shape;1657;p20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a:t>@Controller : MVC 콘트롤러 역할을 하는 빈임의 선언한다.</a:t>
            </a:r>
            <a:endParaRPr/>
          </a:p>
          <a:p>
            <a:pPr marL="0" lvl="0" indent="0" algn="l" rtl="0">
              <a:lnSpc>
                <a:spcPct val="120000"/>
              </a:lnSpc>
              <a:spcBef>
                <a:spcPts val="1000"/>
              </a:spcBef>
              <a:spcAft>
                <a:spcPts val="0"/>
              </a:spcAft>
              <a:buSzPts val="1600"/>
              <a:buNone/>
            </a:pPr>
            <a:r>
              <a:rPr lang="en-US" sz="1600"/>
              <a:t>@RequestMapping(value = "/", method = RequestMethod.GET) 요청 url이 "/"이고 GET방식일 경우 실행하는 메서드를 선언한다. View이름을 반환한다.  본문코드는 현재시간추출하여 년월일 시분초 출력하여 "serverTime"으로 저장한다.</a:t>
            </a:r>
            <a:endParaRPr sz="1600"/>
          </a:p>
        </p:txBody>
      </p:sp>
      <p:sp>
        <p:nvSpPr>
          <p:cNvPr id="1658" name="Google Shape;1658;p201"/>
          <p:cNvSpPr/>
          <p:nvPr/>
        </p:nvSpPr>
        <p:spPr>
          <a:xfrm>
            <a:off x="838201" y="2406294"/>
            <a:ext cx="10515599" cy="4278094"/>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@Controller</a:t>
            </a: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HomeController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private static final Logger logger = LoggerFactory.getLogger(HomeController.class);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@RequestMapping(value = "/", method = RequestMethod.GET)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String home(Locale locale, Model model)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logger.info("Welcome home! The client locale is {}.", locale);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Date date = new Date();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DateFormat dateFormat = DateFormat.getDateTimeInstance(DateFormat.LONG, DateFormat.LONG, locale);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String formattedDate = dateFormat.format(date);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model.addAttribute("serverTime", formattedDate );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return "home";</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20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MVC - View</a:t>
            </a:r>
            <a:endParaRPr/>
          </a:p>
        </p:txBody>
      </p:sp>
      <p:sp>
        <p:nvSpPr>
          <p:cNvPr id="1664" name="Google Shape;1664;p20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a:t>빈 </a:t>
            </a:r>
            <a:r>
              <a:rPr lang="en-US" sz="1600" dirty="0" err="1"/>
              <a:t>설정에</a:t>
            </a:r>
            <a:r>
              <a:rPr lang="en-US" sz="1600" dirty="0"/>
              <a:t> </a:t>
            </a:r>
            <a:r>
              <a:rPr lang="en-US" sz="1600" dirty="0" err="1"/>
              <a:t>따라</a:t>
            </a:r>
            <a:r>
              <a:rPr lang="en-US" sz="1600" dirty="0"/>
              <a:t> /WEB-INF/views/</a:t>
            </a:r>
            <a:r>
              <a:rPr lang="en-US" sz="1600" dirty="0" err="1"/>
              <a:t>home.jsp</a:t>
            </a:r>
            <a:r>
              <a:rPr lang="en-US" sz="1600" dirty="0"/>
              <a:t> </a:t>
            </a:r>
            <a:r>
              <a:rPr lang="en-US" sz="1600" dirty="0" err="1"/>
              <a:t>파일을</a:t>
            </a:r>
            <a:r>
              <a:rPr lang="en-US" sz="1600" dirty="0"/>
              <a:t> </a:t>
            </a:r>
            <a:r>
              <a:rPr lang="en-US" sz="1600" dirty="0" err="1"/>
              <a:t>만든다</a:t>
            </a:r>
            <a:r>
              <a:rPr lang="en-US" sz="1600" dirty="0"/>
              <a:t>. </a:t>
            </a:r>
            <a:r>
              <a:rPr lang="en-US" sz="1600" dirty="0" err="1"/>
              <a:t>기본제공되는</a:t>
            </a:r>
            <a:r>
              <a:rPr lang="en-US" sz="1600" dirty="0"/>
              <a:t> </a:t>
            </a:r>
            <a:r>
              <a:rPr lang="en-US" sz="1600" dirty="0" err="1"/>
              <a:t>jsp는</a:t>
            </a:r>
            <a:r>
              <a:rPr lang="en-US" sz="1600" dirty="0"/>
              <a:t> page </a:t>
            </a:r>
            <a:r>
              <a:rPr lang="en-US" sz="1600" dirty="0" err="1"/>
              <a:t>지시자가</a:t>
            </a:r>
            <a:r>
              <a:rPr lang="en-US" sz="1600" dirty="0"/>
              <a:t> </a:t>
            </a:r>
            <a:r>
              <a:rPr lang="en-US" sz="1600" dirty="0" err="1"/>
              <a:t>없어서</a:t>
            </a:r>
            <a:r>
              <a:rPr lang="en-US" sz="1600" dirty="0"/>
              <a:t> </a:t>
            </a:r>
            <a:r>
              <a:rPr lang="en-US" sz="1600" dirty="0" err="1"/>
              <a:t>한글이</a:t>
            </a:r>
            <a:r>
              <a:rPr lang="en-US" sz="1600" dirty="0"/>
              <a:t> </a:t>
            </a:r>
            <a:r>
              <a:rPr lang="en-US" sz="1600" dirty="0" err="1"/>
              <a:t>깨져보인다</a:t>
            </a:r>
            <a:r>
              <a:rPr lang="en-US" sz="1600" dirty="0"/>
              <a:t>. </a:t>
            </a:r>
            <a:r>
              <a:rPr lang="en-US" sz="1600" dirty="0" err="1"/>
              <a:t>아래처럼</a:t>
            </a:r>
            <a:r>
              <a:rPr lang="en-US" sz="1600" dirty="0"/>
              <a:t> page </a:t>
            </a:r>
            <a:r>
              <a:rPr lang="en-US" sz="1600" dirty="0" err="1"/>
              <a:t>지시자를</a:t>
            </a:r>
            <a:r>
              <a:rPr lang="en-US" sz="1600" dirty="0"/>
              <a:t> </a:t>
            </a:r>
            <a:r>
              <a:rPr lang="en-US" sz="1600" dirty="0" err="1"/>
              <a:t>기입하면</a:t>
            </a:r>
            <a:r>
              <a:rPr lang="en-US" sz="1600" dirty="0"/>
              <a:t> </a:t>
            </a:r>
            <a:r>
              <a:rPr lang="en-US" sz="1600" dirty="0" err="1"/>
              <a:t>한글이</a:t>
            </a:r>
            <a:r>
              <a:rPr lang="en-US" sz="1600" dirty="0"/>
              <a:t> </a:t>
            </a:r>
            <a:r>
              <a:rPr lang="en-US" sz="1600" dirty="0" err="1"/>
              <a:t>보인다</a:t>
            </a:r>
            <a:r>
              <a:rPr lang="en-US" sz="1600" dirty="0"/>
              <a:t>. </a:t>
            </a:r>
            <a:r>
              <a:rPr lang="en-US" sz="1600" dirty="0" err="1"/>
              <a:t>아래코드에서</a:t>
            </a:r>
            <a:r>
              <a:rPr lang="en-US" sz="1600" dirty="0"/>
              <a:t> ${</a:t>
            </a:r>
            <a:r>
              <a:rPr lang="en-US" sz="1600" dirty="0" err="1"/>
              <a:t>serverTime</a:t>
            </a:r>
            <a:r>
              <a:rPr lang="en-US" sz="1600" dirty="0"/>
              <a:t>}은 </a:t>
            </a:r>
            <a:r>
              <a:rPr lang="en-US" sz="1600" dirty="0" err="1"/>
              <a:t>HomeController에서</a:t>
            </a:r>
            <a:r>
              <a:rPr lang="en-US" sz="1600" dirty="0"/>
              <a:t> </a:t>
            </a:r>
            <a:r>
              <a:rPr lang="en-US" sz="1600" dirty="0" err="1"/>
              <a:t>model에</a:t>
            </a:r>
            <a:r>
              <a:rPr lang="en-US" sz="1600" dirty="0"/>
              <a:t> </a:t>
            </a:r>
            <a:r>
              <a:rPr lang="en-US" sz="1600" dirty="0" err="1"/>
              <a:t>저장한</a:t>
            </a:r>
            <a:r>
              <a:rPr lang="en-US" sz="1600" dirty="0"/>
              <a:t> </a:t>
            </a:r>
            <a:r>
              <a:rPr lang="en-US" sz="1600" dirty="0" err="1"/>
              <a:t>키이름이다</a:t>
            </a:r>
            <a:r>
              <a:rPr lang="en-US" sz="1600" dirty="0"/>
              <a:t>. </a:t>
            </a:r>
            <a:endParaRPr dirty="0"/>
          </a:p>
        </p:txBody>
      </p:sp>
      <p:sp>
        <p:nvSpPr>
          <p:cNvPr id="1665" name="Google Shape;1665;p202"/>
          <p:cNvSpPr/>
          <p:nvPr/>
        </p:nvSpPr>
        <p:spPr>
          <a:xfrm>
            <a:off x="838201" y="2637533"/>
            <a:ext cx="10515599" cy="3293209"/>
          </a:xfrm>
          <a:prstGeom prst="rect">
            <a:avLst/>
          </a:prstGeom>
          <a:solidFill>
            <a:schemeClr val="lt1"/>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 page language="java" contentType="text/html; charset=UTF-8" pageEncoding="UTF-8"%&gt;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&lt;html&gt;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&lt;head&gt;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&lt;title&gt;Home&lt;/title&gt;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&lt;/head&gt;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&lt;body&gt;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&lt;h1&gt;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Hello world!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&lt;/h1&gt;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&lt;P&gt;  The time on the server is ${serverTime}. &lt;/P&gt;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&lt;/body&gt;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&lt;/html&gt;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Maven으로 스프링 프로젝트 구성</a:t>
            </a:r>
            <a:endParaRPr/>
          </a:p>
        </p:txBody>
      </p:sp>
      <p:sp>
        <p:nvSpPr>
          <p:cNvPr id="247" name="Google Shape;247;p2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Java Project -&gt; “spring_di_02”</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“spring_di_02” 마우스우클릭 -&gt; Configure-&gt;Convert to Maven Project</a:t>
            </a:r>
            <a:endParaRPr sz="1600"/>
          </a:p>
        </p:txBody>
      </p:sp>
      <p:pic>
        <p:nvPicPr>
          <p:cNvPr id="248" name="Google Shape;248;p21"/>
          <p:cNvPicPr preferRelativeResize="0"/>
          <p:nvPr/>
        </p:nvPicPr>
        <p:blipFill rotWithShape="1">
          <a:blip r:embed="rId3">
            <a:alphaModFix/>
          </a:blip>
          <a:srcRect/>
          <a:stretch/>
        </p:blipFill>
        <p:spPr>
          <a:xfrm>
            <a:off x="838200" y="1986262"/>
            <a:ext cx="5964534" cy="2637618"/>
          </a:xfrm>
          <a:prstGeom prst="rect">
            <a:avLst/>
          </a:prstGeom>
          <a:noFill/>
          <a:ln w="9525" cap="flat" cmpd="sng">
            <a:solidFill>
              <a:schemeClr val="accent1"/>
            </a:solidFill>
            <a:prstDash val="solid"/>
            <a:round/>
            <a:headEnd type="none" w="sm" len="sm"/>
            <a:tailEnd type="none" w="sm" len="sm"/>
          </a:ln>
        </p:spPr>
      </p:pic>
      <p:pic>
        <p:nvPicPr>
          <p:cNvPr id="249" name="Google Shape;249;p21"/>
          <p:cNvPicPr preferRelativeResize="0"/>
          <p:nvPr/>
        </p:nvPicPr>
        <p:blipFill rotWithShape="1">
          <a:blip r:embed="rId4">
            <a:alphaModFix/>
          </a:blip>
          <a:srcRect/>
          <a:stretch/>
        </p:blipFill>
        <p:spPr>
          <a:xfrm>
            <a:off x="3058886" y="3148013"/>
            <a:ext cx="7848600" cy="3190875"/>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0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MVC - 실행</a:t>
            </a:r>
            <a:endParaRPr/>
          </a:p>
        </p:txBody>
      </p:sp>
      <p:sp>
        <p:nvSpPr>
          <p:cNvPr id="1671" name="Google Shape;1671;p20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프로젝이름 마우스우클릭 -&gt; Run as -&gt; Run on Server</a:t>
            </a:r>
            <a:endParaRPr sz="1600"/>
          </a:p>
        </p:txBody>
      </p:sp>
      <p:pic>
        <p:nvPicPr>
          <p:cNvPr id="1672" name="Google Shape;1672;p203"/>
          <p:cNvPicPr preferRelativeResize="0"/>
          <p:nvPr/>
        </p:nvPicPr>
        <p:blipFill rotWithShape="1">
          <a:blip r:embed="rId3">
            <a:alphaModFix/>
          </a:blip>
          <a:srcRect/>
          <a:stretch/>
        </p:blipFill>
        <p:spPr>
          <a:xfrm>
            <a:off x="838200" y="1459640"/>
            <a:ext cx="8144211" cy="5186363"/>
          </a:xfrm>
          <a:prstGeom prst="rect">
            <a:avLst/>
          </a:prstGeom>
          <a:solidFill>
            <a:schemeClr val="lt1"/>
          </a:solidFill>
          <a:ln w="9525" cap="flat" cmpd="sng">
            <a:solidFill>
              <a:srgbClr val="0070C0"/>
            </a:solidFill>
            <a:prstDash val="solid"/>
            <a:round/>
            <a:headEnd type="none" w="sm" len="sm"/>
            <a:tailEnd type="none" w="sm" len="sm"/>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20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dirty="0"/>
              <a:t>Filter </a:t>
            </a:r>
            <a:r>
              <a:rPr lang="en-US" dirty="0" err="1"/>
              <a:t>등록</a:t>
            </a:r>
            <a:r>
              <a:rPr lang="en-US" dirty="0"/>
              <a:t> - </a:t>
            </a:r>
            <a:r>
              <a:rPr lang="en-US" dirty="0" err="1"/>
              <a:t>한글입력처리</a:t>
            </a:r>
            <a:endParaRPr dirty="0"/>
          </a:p>
        </p:txBody>
      </p:sp>
      <p:sp>
        <p:nvSpPr>
          <p:cNvPr id="1678" name="Google Shape;1678;p20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a:t>웹프로젝트 마우스우클릭-&gt;New-&gt;Filter</a:t>
            </a:r>
            <a:endParaRPr sz="1600"/>
          </a:p>
        </p:txBody>
      </p:sp>
      <p:pic>
        <p:nvPicPr>
          <p:cNvPr id="1679" name="Google Shape;1679;p204"/>
          <p:cNvPicPr preferRelativeResize="0"/>
          <p:nvPr/>
        </p:nvPicPr>
        <p:blipFill rotWithShape="1">
          <a:blip r:embed="rId3">
            <a:alphaModFix/>
          </a:blip>
          <a:srcRect/>
          <a:stretch/>
        </p:blipFill>
        <p:spPr>
          <a:xfrm>
            <a:off x="838200" y="1580552"/>
            <a:ext cx="5687219" cy="4286848"/>
          </a:xfrm>
          <a:prstGeom prst="rect">
            <a:avLst/>
          </a:prstGeom>
          <a:noFill/>
          <a:ln>
            <a:noFill/>
          </a:ln>
        </p:spPr>
      </p:pic>
      <p:pic>
        <p:nvPicPr>
          <p:cNvPr id="1680" name="Google Shape;1680;p204"/>
          <p:cNvPicPr preferRelativeResize="0"/>
          <p:nvPr/>
        </p:nvPicPr>
        <p:blipFill rotWithShape="1">
          <a:blip r:embed="rId4">
            <a:alphaModFix/>
          </a:blip>
          <a:srcRect/>
          <a:stretch/>
        </p:blipFill>
        <p:spPr>
          <a:xfrm>
            <a:off x="2007000" y="1360352"/>
            <a:ext cx="2831003" cy="5069632"/>
          </a:xfrm>
          <a:prstGeom prst="rect">
            <a:avLst/>
          </a:prstGeom>
          <a:noFill/>
          <a:ln>
            <a:noFill/>
          </a:ln>
        </p:spPr>
      </p:pic>
      <p:pic>
        <p:nvPicPr>
          <p:cNvPr id="1681" name="Google Shape;1681;p204"/>
          <p:cNvPicPr preferRelativeResize="0"/>
          <p:nvPr/>
        </p:nvPicPr>
        <p:blipFill rotWithShape="1">
          <a:blip r:embed="rId5">
            <a:alphaModFix/>
          </a:blip>
          <a:srcRect/>
          <a:stretch/>
        </p:blipFill>
        <p:spPr>
          <a:xfrm>
            <a:off x="5898313" y="737579"/>
            <a:ext cx="5687219" cy="4286848"/>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20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1687" name="Google Shape;1687;p20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pic>
        <p:nvPicPr>
          <p:cNvPr id="1688" name="Google Shape;1688;p205"/>
          <p:cNvPicPr preferRelativeResize="0"/>
          <p:nvPr/>
        </p:nvPicPr>
        <p:blipFill rotWithShape="1">
          <a:blip r:embed="rId3">
            <a:alphaModFix/>
          </a:blip>
          <a:srcRect/>
          <a:stretch/>
        </p:blipFill>
        <p:spPr>
          <a:xfrm>
            <a:off x="838199" y="990600"/>
            <a:ext cx="5356553" cy="5186362"/>
          </a:xfrm>
          <a:prstGeom prst="rect">
            <a:avLst/>
          </a:prstGeom>
          <a:noFill/>
          <a:ln>
            <a:noFill/>
          </a:ln>
        </p:spPr>
      </p:pic>
      <p:pic>
        <p:nvPicPr>
          <p:cNvPr id="1689" name="Google Shape;1689;p205"/>
          <p:cNvPicPr preferRelativeResize="0"/>
          <p:nvPr/>
        </p:nvPicPr>
        <p:blipFill rotWithShape="1">
          <a:blip r:embed="rId4">
            <a:alphaModFix/>
          </a:blip>
          <a:srcRect/>
          <a:stretch/>
        </p:blipFill>
        <p:spPr>
          <a:xfrm>
            <a:off x="6342434" y="989283"/>
            <a:ext cx="5340787" cy="5187679"/>
          </a:xfrm>
          <a:prstGeom prst="rect">
            <a:avLst/>
          </a:prstGeom>
          <a:noFill/>
          <a:ln>
            <a:noFill/>
          </a:ln>
        </p:spPr>
      </p:pic>
      <p:sp>
        <p:nvSpPr>
          <p:cNvPr id="1690" name="Google Shape;1690;p205"/>
          <p:cNvSpPr/>
          <p:nvPr/>
        </p:nvSpPr>
        <p:spPr>
          <a:xfrm>
            <a:off x="5261044" y="2996119"/>
            <a:ext cx="653373" cy="335604"/>
          </a:xfrm>
          <a:prstGeom prst="rect">
            <a:avLst/>
          </a:prstGeom>
          <a:noFill/>
          <a:ln w="762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91" name="Google Shape;1691;p205"/>
          <p:cNvSpPr/>
          <p:nvPr/>
        </p:nvSpPr>
        <p:spPr>
          <a:xfrm>
            <a:off x="6342434" y="4549302"/>
            <a:ext cx="2315183" cy="295072"/>
          </a:xfrm>
          <a:prstGeom prst="rect">
            <a:avLst/>
          </a:prstGeom>
          <a:noFill/>
          <a:ln w="762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92" name="Google Shape;1692;p205"/>
          <p:cNvSpPr/>
          <p:nvPr/>
        </p:nvSpPr>
        <p:spPr>
          <a:xfrm>
            <a:off x="10953062" y="4619017"/>
            <a:ext cx="653373" cy="335604"/>
          </a:xfrm>
          <a:prstGeom prst="rect">
            <a:avLst/>
          </a:prstGeom>
          <a:noFill/>
          <a:ln w="762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93" name="Google Shape;1693;p205"/>
          <p:cNvSpPr/>
          <p:nvPr/>
        </p:nvSpPr>
        <p:spPr>
          <a:xfrm>
            <a:off x="2067129" y="2657273"/>
            <a:ext cx="2709152" cy="674450"/>
          </a:xfrm>
          <a:prstGeom prst="rect">
            <a:avLst/>
          </a:prstGeom>
          <a:noFill/>
          <a:ln w="762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20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컨트롤러 어노테이션</a:t>
            </a:r>
            <a:endParaRPr/>
          </a:p>
        </p:txBody>
      </p:sp>
      <p:sp>
        <p:nvSpPr>
          <p:cNvPr id="1699" name="Google Shape;1699;p20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a:t>@Controller : 빈 정의 어노테이션중 하나. 웹 컨트롤러로 정의하는 어노테이션이다.</a:t>
            </a:r>
            <a:endParaRPr/>
          </a:p>
          <a:p>
            <a:pPr marL="0" lvl="0" indent="0" algn="l" rtl="0">
              <a:lnSpc>
                <a:spcPct val="120000"/>
              </a:lnSpc>
              <a:spcBef>
                <a:spcPts val="1000"/>
              </a:spcBef>
              <a:spcAft>
                <a:spcPts val="0"/>
              </a:spcAft>
              <a:buSzPts val="1600"/>
              <a:buNone/>
            </a:pPr>
            <a:r>
              <a:rPr lang="en-US" sz="1600"/>
              <a:t>@RequestMapping(value="/mem_input") URL "/mem_input"에 대한 매핑. value대신 path사용가능</a:t>
            </a:r>
            <a:endParaRPr sz="1600"/>
          </a:p>
          <a:p>
            <a:pPr marL="0" lvl="0" indent="0" algn="l" rtl="0">
              <a:lnSpc>
                <a:spcPct val="120000"/>
              </a:lnSpc>
              <a:spcBef>
                <a:spcPts val="1000"/>
              </a:spcBef>
              <a:spcAft>
                <a:spcPts val="0"/>
              </a:spcAft>
              <a:buSzPts val="1600"/>
              <a:buNone/>
            </a:pPr>
            <a:r>
              <a:rPr lang="en-US" sz="1600"/>
              <a:t>@RequestMapping(value={"/mem_input","/user_input"}) URL "/mem_input"과 "/mem_input" 에 대한 매핑</a:t>
            </a:r>
            <a:endParaRPr sz="1600"/>
          </a:p>
          <a:p>
            <a:pPr marL="0" lvl="0" indent="0" algn="l" rtl="0">
              <a:lnSpc>
                <a:spcPct val="120000"/>
              </a:lnSpc>
              <a:spcBef>
                <a:spcPts val="1000"/>
              </a:spcBef>
              <a:spcAft>
                <a:spcPts val="0"/>
              </a:spcAft>
              <a:buSzPts val="1600"/>
              <a:buNone/>
            </a:pPr>
            <a:r>
              <a:rPr lang="en-US" sz="1600"/>
              <a:t>@RequestMapping(value="/mem/{mem_id}") </a:t>
            </a:r>
            <a:endParaRPr sz="1600"/>
          </a:p>
          <a:p>
            <a:pPr marL="0" lvl="0" indent="0" algn="l" rtl="0">
              <a:lnSpc>
                <a:spcPct val="120000"/>
              </a:lnSpc>
              <a:spcBef>
                <a:spcPts val="1000"/>
              </a:spcBef>
              <a:spcAft>
                <a:spcPts val="0"/>
              </a:spcAft>
              <a:buSzPts val="1600"/>
              <a:buNone/>
            </a:pPr>
            <a:r>
              <a:rPr lang="en-US" sz="1600"/>
              <a:t>public String getMember(@PathVariable String mem_id)</a:t>
            </a:r>
            <a:endParaRPr/>
          </a:p>
          <a:p>
            <a:pPr marL="0" lvl="0" indent="0" algn="l" rtl="0">
              <a:lnSpc>
                <a:spcPct val="120000"/>
              </a:lnSpc>
              <a:spcBef>
                <a:spcPts val="1000"/>
              </a:spcBef>
              <a:spcAft>
                <a:spcPts val="0"/>
              </a:spcAft>
              <a:buSzPts val="1600"/>
              <a:buNone/>
            </a:pPr>
            <a:r>
              <a:rPr lang="en-US" sz="1600"/>
              <a:t>URL이 "/mem/{멤버id}" 형식인 경우 {멤버id}에 해당하는 값을 getMember()실행시 mem_id에 저장된다. mem_id대신 다른 이름으로 변수를 지정하려면 @PathVariable("mem_id") String mid 로 지정한다.</a:t>
            </a:r>
            <a:endParaRPr/>
          </a:p>
          <a:p>
            <a:pPr marL="0" lvl="0" indent="0" algn="l" rtl="0">
              <a:lnSpc>
                <a:spcPct val="120000"/>
              </a:lnSpc>
              <a:spcBef>
                <a:spcPts val="1000"/>
              </a:spcBef>
              <a:spcAft>
                <a:spcPts val="0"/>
              </a:spcAft>
              <a:buSzPts val="1600"/>
              <a:buNone/>
            </a:pPr>
            <a:r>
              <a:rPr lang="en-US" sz="1600"/>
              <a:t>@RequestMapping(value="/mem_input", method=RequestMethod.GET) URL "/mem_input"을 GET방식으로 요청시에만 호출한다.</a:t>
            </a:r>
            <a:endParaRPr/>
          </a:p>
          <a:p>
            <a:pPr marL="0" lvl="0" indent="0" algn="l" rtl="0">
              <a:lnSpc>
                <a:spcPct val="120000"/>
              </a:lnSpc>
              <a:spcBef>
                <a:spcPts val="1000"/>
              </a:spcBef>
              <a:spcAft>
                <a:spcPts val="0"/>
              </a:spcAft>
              <a:buSzPts val="1600"/>
              <a:buNone/>
            </a:pPr>
            <a:r>
              <a:rPr lang="en-US" sz="1600"/>
              <a:t>@RequestMapping(value="/mem_input", method=RequestMethod.POST) URL "/mem_input"을 POST방식으로 요청시에만 호출한다.</a:t>
            </a:r>
            <a:endParaRPr sz="1600"/>
          </a:p>
          <a:p>
            <a:pPr marL="0" lvl="0" indent="0" algn="l" rtl="0">
              <a:lnSpc>
                <a:spcPct val="120000"/>
              </a:lnSpc>
              <a:spcBef>
                <a:spcPts val="1000"/>
              </a:spcBef>
              <a:spcAft>
                <a:spcPts val="0"/>
              </a:spcAft>
              <a:buSzPts val="1600"/>
              <a:buNone/>
            </a:pPr>
            <a:r>
              <a:rPr lang="en-US" sz="1600"/>
              <a:t>@RequestMapping(value="/mem", params="act=new")  URL이 "/mem?act=new"일 때 memNew() 호출한다.</a:t>
            </a:r>
            <a:endParaRPr/>
          </a:p>
          <a:p>
            <a:pPr marL="0" lvl="0" indent="0" algn="l" rtl="0">
              <a:lnSpc>
                <a:spcPct val="120000"/>
              </a:lnSpc>
              <a:spcBef>
                <a:spcPts val="1000"/>
              </a:spcBef>
              <a:spcAft>
                <a:spcPts val="0"/>
              </a:spcAft>
              <a:buSzPts val="1600"/>
              <a:buNone/>
            </a:pPr>
            <a:r>
              <a:rPr lang="en-US" sz="1600"/>
              <a:t>public String memNew(...){...}</a:t>
            </a:r>
            <a:endParaRPr sz="1600"/>
          </a:p>
          <a:p>
            <a:pPr marL="0" lvl="0" indent="0" algn="l" rtl="0">
              <a:lnSpc>
                <a:spcPct val="120000"/>
              </a:lnSpc>
              <a:spcBef>
                <a:spcPts val="1000"/>
              </a:spcBef>
              <a:spcAft>
                <a:spcPts val="0"/>
              </a:spcAft>
              <a:buSzPts val="1600"/>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20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컨트롤러 어노테이션</a:t>
            </a:r>
            <a:endParaRPr/>
          </a:p>
        </p:txBody>
      </p:sp>
      <p:sp>
        <p:nvSpPr>
          <p:cNvPr id="1705" name="Google Shape;1705;p20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dirty="0"/>
              <a:t>@</a:t>
            </a:r>
            <a:r>
              <a:rPr lang="en-US" sz="1600" dirty="0" err="1"/>
              <a:t>RequestMapping</a:t>
            </a:r>
            <a:r>
              <a:rPr lang="en-US" sz="1600" dirty="0"/>
              <a:t>(value="/</a:t>
            </a:r>
            <a:r>
              <a:rPr lang="en-US" sz="1600" dirty="0" err="1"/>
              <a:t>mem</a:t>
            </a:r>
            <a:r>
              <a:rPr lang="en-US" sz="1600" dirty="0"/>
              <a:t>")  </a:t>
            </a:r>
            <a:r>
              <a:rPr lang="en-US" sz="1600" dirty="0" err="1"/>
              <a:t>URL이</a:t>
            </a:r>
            <a:r>
              <a:rPr lang="en-US" sz="1600" dirty="0"/>
              <a:t> "/</a:t>
            </a:r>
            <a:r>
              <a:rPr lang="en-US" sz="1600" dirty="0" err="1"/>
              <a:t>mem?act</a:t>
            </a:r>
            <a:r>
              <a:rPr lang="en-US" sz="1600" dirty="0"/>
              <a:t>=</a:t>
            </a:r>
            <a:r>
              <a:rPr lang="en-US" sz="1600" dirty="0" err="1"/>
              <a:t>new"일</a:t>
            </a:r>
            <a:r>
              <a:rPr lang="en-US" sz="1600" dirty="0"/>
              <a:t> 때 </a:t>
            </a:r>
            <a:r>
              <a:rPr lang="en-US" sz="1600" dirty="0" err="1"/>
              <a:t>memNew</a:t>
            </a:r>
            <a:r>
              <a:rPr lang="en-US" sz="1600" dirty="0"/>
              <a:t>() </a:t>
            </a:r>
            <a:r>
              <a:rPr lang="en-US" sz="1600" dirty="0" err="1"/>
              <a:t>호출한다</a:t>
            </a:r>
            <a:r>
              <a:rPr lang="en-US" sz="1600" dirty="0"/>
              <a:t>.</a:t>
            </a:r>
            <a:endParaRPr dirty="0"/>
          </a:p>
          <a:p>
            <a:pPr marL="0" lvl="0" indent="0" algn="l" rtl="0">
              <a:lnSpc>
                <a:spcPct val="120000"/>
              </a:lnSpc>
              <a:spcBef>
                <a:spcPts val="1000"/>
              </a:spcBef>
              <a:spcAft>
                <a:spcPts val="0"/>
              </a:spcAft>
              <a:buSzPts val="1600"/>
              <a:buNone/>
            </a:pPr>
            <a:r>
              <a:rPr lang="en-US" sz="1600" dirty="0"/>
              <a:t>public String </a:t>
            </a:r>
            <a:r>
              <a:rPr lang="en-US" sz="1600" dirty="0" err="1"/>
              <a:t>memNew</a:t>
            </a:r>
            <a:r>
              <a:rPr lang="en-US" sz="1600" dirty="0"/>
              <a:t>(@</a:t>
            </a:r>
            <a:r>
              <a:rPr lang="en-US" sz="1600" dirty="0" err="1"/>
              <a:t>RequestParam</a:t>
            </a:r>
            <a:r>
              <a:rPr lang="en-US" sz="1600" dirty="0"/>
              <a:t> String </a:t>
            </a:r>
            <a:r>
              <a:rPr lang="en-US" sz="1600" dirty="0" err="1"/>
              <a:t>memId</a:t>
            </a:r>
            <a:r>
              <a:rPr lang="en-US" sz="1600" dirty="0"/>
              <a:t>){...} </a:t>
            </a:r>
            <a:r>
              <a:rPr lang="en-US" sz="1600" dirty="0" err="1"/>
              <a:t>요청</a:t>
            </a:r>
            <a:r>
              <a:rPr lang="en-US" sz="1600" dirty="0"/>
              <a:t> </a:t>
            </a:r>
            <a:r>
              <a:rPr lang="en-US" sz="1600" dirty="0" err="1"/>
              <a:t>파라미터중</a:t>
            </a:r>
            <a:r>
              <a:rPr lang="en-US" sz="1600" dirty="0"/>
              <a:t> </a:t>
            </a:r>
            <a:r>
              <a:rPr lang="en-US" sz="1600" dirty="0" err="1"/>
              <a:t>memId</a:t>
            </a:r>
            <a:r>
              <a:rPr lang="en-US" sz="1600" dirty="0"/>
              <a:t> </a:t>
            </a:r>
            <a:r>
              <a:rPr lang="en-US" sz="1600" dirty="0" err="1"/>
              <a:t>파라미터르르</a:t>
            </a:r>
            <a:r>
              <a:rPr lang="en-US" sz="1600" dirty="0"/>
              <a:t> </a:t>
            </a:r>
            <a:r>
              <a:rPr lang="en-US" sz="1600" dirty="0" err="1"/>
              <a:t>추출하여</a:t>
            </a:r>
            <a:r>
              <a:rPr lang="en-US" sz="1600" dirty="0"/>
              <a:t> </a:t>
            </a:r>
            <a:r>
              <a:rPr lang="en-US" sz="1600" dirty="0" err="1"/>
              <a:t>memId</a:t>
            </a:r>
            <a:r>
              <a:rPr lang="en-US" sz="1600" dirty="0"/>
              <a:t> </a:t>
            </a:r>
            <a:r>
              <a:rPr lang="en-US" sz="1600" dirty="0" err="1"/>
              <a:t>인수에</a:t>
            </a:r>
            <a:r>
              <a:rPr lang="en-US" sz="1600" dirty="0"/>
              <a:t> </a:t>
            </a:r>
            <a:r>
              <a:rPr lang="en-US" sz="1600" dirty="0" err="1"/>
              <a:t>저장,후</a:t>
            </a:r>
            <a:r>
              <a:rPr lang="en-US" sz="1600" dirty="0"/>
              <a:t> </a:t>
            </a:r>
            <a:r>
              <a:rPr lang="en-US" sz="1600" dirty="0" err="1"/>
              <a:t>호출한다</a:t>
            </a:r>
            <a:r>
              <a:rPr lang="en-US" sz="1600" dirty="0"/>
              <a:t>. </a:t>
            </a:r>
            <a:r>
              <a:rPr lang="en-US" sz="1600" dirty="0" err="1"/>
              <a:t>memId</a:t>
            </a:r>
            <a:r>
              <a:rPr lang="en-US" sz="1600" dirty="0"/>
              <a:t> </a:t>
            </a:r>
            <a:r>
              <a:rPr lang="en-US" sz="1600" dirty="0" err="1"/>
              <a:t>파라미터는</a:t>
            </a:r>
            <a:r>
              <a:rPr lang="en-US" sz="1600" dirty="0"/>
              <a:t> </a:t>
            </a:r>
            <a:r>
              <a:rPr lang="en-US" sz="1600" dirty="0" err="1"/>
              <a:t>필수</a:t>
            </a:r>
            <a:r>
              <a:rPr lang="en-US" sz="1600" dirty="0"/>
              <a:t> </a:t>
            </a:r>
            <a:r>
              <a:rPr lang="en-US" sz="1600" dirty="0" err="1"/>
              <a:t>파라미터</a:t>
            </a:r>
            <a:r>
              <a:rPr lang="en-US" sz="1600" dirty="0"/>
              <a:t>. </a:t>
            </a:r>
            <a:r>
              <a:rPr lang="en-US" sz="1600" dirty="0" err="1"/>
              <a:t>없으면</a:t>
            </a:r>
            <a:r>
              <a:rPr lang="en-US" sz="1600" dirty="0"/>
              <a:t> </a:t>
            </a:r>
            <a:r>
              <a:rPr lang="en-US" sz="1600" dirty="0" err="1"/>
              <a:t>오류발생</a:t>
            </a:r>
            <a:endParaRPr sz="1600" dirty="0"/>
          </a:p>
          <a:p>
            <a:pPr marL="0" lvl="0" indent="0" algn="l" rtl="0">
              <a:lnSpc>
                <a:spcPct val="120000"/>
              </a:lnSpc>
              <a:spcBef>
                <a:spcPts val="1000"/>
              </a:spcBef>
              <a:spcAft>
                <a:spcPts val="0"/>
              </a:spcAft>
              <a:buSzPts val="1600"/>
              <a:buNone/>
            </a:pPr>
            <a:r>
              <a:rPr lang="en-US" sz="1600" dirty="0"/>
              <a:t>public String </a:t>
            </a:r>
            <a:r>
              <a:rPr lang="en-US" sz="1600" dirty="0" err="1"/>
              <a:t>memNew</a:t>
            </a:r>
            <a:r>
              <a:rPr lang="en-US" sz="1600" dirty="0"/>
              <a:t>(</a:t>
            </a:r>
            <a:endParaRPr dirty="0"/>
          </a:p>
          <a:p>
            <a:pPr marL="0" lvl="0" indent="0" algn="l" rtl="0">
              <a:lnSpc>
                <a:spcPct val="120000"/>
              </a:lnSpc>
              <a:spcBef>
                <a:spcPts val="1000"/>
              </a:spcBef>
              <a:spcAft>
                <a:spcPts val="0"/>
              </a:spcAft>
              <a:buSzPts val="1600"/>
              <a:buNone/>
            </a:pPr>
            <a:r>
              <a:rPr lang="en-US" sz="1600" dirty="0"/>
              <a:t>    @</a:t>
            </a:r>
            <a:r>
              <a:rPr lang="en-US" sz="1600" dirty="0" err="1"/>
              <a:t>RequestParam</a:t>
            </a:r>
            <a:r>
              <a:rPr lang="en-US" sz="1600" dirty="0"/>
              <a:t>(</a:t>
            </a:r>
            <a:endParaRPr dirty="0"/>
          </a:p>
          <a:p>
            <a:pPr marL="0" lvl="0" indent="0" algn="l" rtl="0">
              <a:lnSpc>
                <a:spcPct val="120000"/>
              </a:lnSpc>
              <a:spcBef>
                <a:spcPts val="1000"/>
              </a:spcBef>
              <a:spcAft>
                <a:spcPts val="0"/>
              </a:spcAft>
              <a:buSzPts val="1600"/>
              <a:buNone/>
            </a:pPr>
            <a:r>
              <a:rPr lang="en-US" sz="1600" dirty="0"/>
              <a:t>        name="</a:t>
            </a:r>
            <a:r>
              <a:rPr lang="en-US" sz="1600" dirty="0" err="1"/>
              <a:t>memId</a:t>
            </a:r>
            <a:r>
              <a:rPr lang="en-US" sz="1600" dirty="0"/>
              <a:t>", //</a:t>
            </a:r>
            <a:r>
              <a:rPr lang="en-US" sz="1600" dirty="0" err="1"/>
              <a:t>요청</a:t>
            </a:r>
            <a:r>
              <a:rPr lang="en-US" sz="1600" dirty="0"/>
              <a:t> </a:t>
            </a:r>
            <a:r>
              <a:rPr lang="en-US" sz="1600" dirty="0" err="1"/>
              <a:t>파라미터명</a:t>
            </a:r>
            <a:endParaRPr sz="1600" dirty="0"/>
          </a:p>
          <a:p>
            <a:pPr marL="0" lvl="0" indent="0" algn="l" rtl="0">
              <a:lnSpc>
                <a:spcPct val="120000"/>
              </a:lnSpc>
              <a:spcBef>
                <a:spcPts val="1000"/>
              </a:spcBef>
              <a:spcAft>
                <a:spcPts val="0"/>
              </a:spcAft>
              <a:buSzPts val="1600"/>
              <a:buNone/>
            </a:pPr>
            <a:r>
              <a:rPr lang="en-US" sz="1600" dirty="0"/>
              <a:t>        required=false,  // </a:t>
            </a:r>
            <a:r>
              <a:rPr lang="en-US" sz="1600" dirty="0" err="1"/>
              <a:t>파라미터의</a:t>
            </a:r>
            <a:r>
              <a:rPr lang="en-US" sz="1600" dirty="0"/>
              <a:t> </a:t>
            </a:r>
            <a:r>
              <a:rPr lang="en-US" sz="1600" dirty="0" err="1"/>
              <a:t>필수여부</a:t>
            </a:r>
            <a:endParaRPr sz="1600" dirty="0"/>
          </a:p>
          <a:p>
            <a:pPr marL="0" lvl="0" indent="0" algn="l" rtl="0">
              <a:lnSpc>
                <a:spcPct val="120000"/>
              </a:lnSpc>
              <a:spcBef>
                <a:spcPts val="1000"/>
              </a:spcBef>
              <a:spcAft>
                <a:spcPts val="0"/>
              </a:spcAft>
              <a:buSzPts val="1600"/>
              <a:buNone/>
            </a:pPr>
            <a:r>
              <a:rPr lang="en-US" sz="1600" dirty="0"/>
              <a:t>        </a:t>
            </a:r>
            <a:r>
              <a:rPr lang="en-US" sz="1600" dirty="0" err="1"/>
              <a:t>defaultValue</a:t>
            </a:r>
            <a:r>
              <a:rPr lang="en-US" sz="1600" dirty="0"/>
              <a:t>=""  //</a:t>
            </a:r>
            <a:r>
              <a:rPr lang="en-US" sz="1600" dirty="0" err="1"/>
              <a:t>파라미터</a:t>
            </a:r>
            <a:r>
              <a:rPr lang="en-US" sz="1600" dirty="0"/>
              <a:t> </a:t>
            </a:r>
            <a:r>
              <a:rPr lang="en-US" sz="1600" dirty="0" err="1"/>
              <a:t>없는경우</a:t>
            </a:r>
            <a:r>
              <a:rPr lang="en-US" sz="1600" dirty="0"/>
              <a:t> </a:t>
            </a:r>
            <a:r>
              <a:rPr lang="en-US" sz="1600" dirty="0" err="1"/>
              <a:t>기본값</a:t>
            </a:r>
            <a:r>
              <a:rPr lang="en-US" sz="1600" dirty="0"/>
              <a:t> </a:t>
            </a:r>
            <a:r>
              <a:rPr lang="en-US" sz="1600" dirty="0" err="1"/>
              <a:t>지정</a:t>
            </a:r>
            <a:endParaRPr sz="1600" dirty="0"/>
          </a:p>
          <a:p>
            <a:pPr marL="0" lvl="0" indent="0" algn="l" rtl="0">
              <a:lnSpc>
                <a:spcPct val="120000"/>
              </a:lnSpc>
              <a:spcBef>
                <a:spcPts val="1000"/>
              </a:spcBef>
              <a:spcAft>
                <a:spcPts val="0"/>
              </a:spcAft>
              <a:buSzPts val="1600"/>
              <a:buNone/>
            </a:pPr>
            <a:r>
              <a:rPr lang="en-US" sz="1600" dirty="0"/>
              <a:t>    )String </a:t>
            </a:r>
            <a:r>
              <a:rPr lang="en-US" sz="1600" dirty="0" err="1"/>
              <a:t>memId</a:t>
            </a:r>
            <a:endParaRPr dirty="0"/>
          </a:p>
          <a:p>
            <a:pPr marL="0" lvl="0" indent="0" algn="l" rtl="0">
              <a:lnSpc>
                <a:spcPct val="120000"/>
              </a:lnSpc>
              <a:spcBef>
                <a:spcPts val="1000"/>
              </a:spcBef>
              <a:spcAft>
                <a:spcPts val="0"/>
              </a:spcAft>
              <a:buSzPts val="1600"/>
              <a:buNone/>
            </a:pPr>
            <a:r>
              <a:rPr lang="en-US" sz="1600" dirty="0"/>
              <a:t>){...}</a:t>
            </a:r>
            <a:endParaRPr dirty="0"/>
          </a:p>
          <a:p>
            <a:pPr marL="0" lvl="0" indent="0" algn="l" rtl="0">
              <a:lnSpc>
                <a:spcPct val="120000"/>
              </a:lnSpc>
              <a:spcBef>
                <a:spcPts val="1000"/>
              </a:spcBef>
              <a:spcAft>
                <a:spcPts val="0"/>
              </a:spcAft>
              <a:buSzPts val="1600"/>
              <a:buNone/>
            </a:pPr>
            <a:endParaRPr sz="1600" dirty="0"/>
          </a:p>
          <a:p>
            <a:pPr marL="0" lvl="0" indent="0" algn="l" rtl="0">
              <a:lnSpc>
                <a:spcPct val="120000"/>
              </a:lnSpc>
              <a:spcBef>
                <a:spcPts val="1000"/>
              </a:spcBef>
              <a:spcAft>
                <a:spcPts val="0"/>
              </a:spcAft>
              <a:buSzPts val="1600"/>
              <a:buNone/>
            </a:pPr>
            <a:endParaRPr sz="1600" dirty="0"/>
          </a:p>
          <a:p>
            <a:pPr marL="228600" marR="0" lvl="0" indent="-127000" algn="l" rtl="0">
              <a:lnSpc>
                <a:spcPct val="120000"/>
              </a:lnSpc>
              <a:spcBef>
                <a:spcPts val="1000"/>
              </a:spcBef>
              <a:spcAft>
                <a:spcPts val="0"/>
              </a:spcAft>
              <a:buClr>
                <a:srgbClr val="4BB0A0"/>
              </a:buClr>
              <a:buSzPts val="1600"/>
              <a:buFont typeface="Arial"/>
              <a:buNone/>
            </a:pPr>
            <a:endParaRPr sz="160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커맨드 객체로 </a:t>
            </a:r>
            <a:r>
              <a:rPr lang="ko-KR" altLang="en-US" dirty="0" err="1"/>
              <a:t>파라미터</a:t>
            </a:r>
            <a:r>
              <a:rPr lang="ko-KR" altLang="en-US" dirty="0"/>
              <a:t> 받기</a:t>
            </a:r>
          </a:p>
        </p:txBody>
      </p:sp>
      <p:sp>
        <p:nvSpPr>
          <p:cNvPr id="3" name="텍스트 개체 틀 2"/>
          <p:cNvSpPr>
            <a:spLocks noGrp="1"/>
          </p:cNvSpPr>
          <p:nvPr>
            <p:ph type="body" idx="1"/>
          </p:nvPr>
        </p:nvSpPr>
        <p:spPr/>
        <p:txBody>
          <a:bodyPr>
            <a:normAutofit/>
          </a:bodyPr>
          <a:lstStyle/>
          <a:p>
            <a:r>
              <a:rPr lang="ko-KR" altLang="en-US" sz="1800" dirty="0"/>
              <a:t>요청 </a:t>
            </a:r>
            <a:r>
              <a:rPr lang="ko-KR" altLang="en-US" sz="1800" dirty="0" err="1"/>
              <a:t>핸들러메서드에</a:t>
            </a:r>
            <a:r>
              <a:rPr lang="ko-KR" altLang="en-US" sz="1800" dirty="0"/>
              <a:t> 매개변수로 </a:t>
            </a:r>
            <a:r>
              <a:rPr lang="en-US" altLang="ko-KR" sz="1800" dirty="0"/>
              <a:t>setter</a:t>
            </a:r>
            <a:r>
              <a:rPr lang="ko-KR" altLang="en-US" sz="1800" dirty="0"/>
              <a:t>가 있는 클래스를 선언하면 </a:t>
            </a:r>
            <a:r>
              <a:rPr lang="ko-KR" altLang="en-US" sz="1800" dirty="0" err="1"/>
              <a:t>파라미터이름과</a:t>
            </a:r>
            <a:r>
              <a:rPr lang="ko-KR" altLang="en-US" sz="1800" dirty="0"/>
              <a:t> 동일한 변수에 적당히 변환된 값으로 자동 저장해준다</a:t>
            </a:r>
            <a:r>
              <a:rPr lang="en-US" altLang="ko-KR" sz="1800" dirty="0"/>
              <a:t>.</a:t>
            </a:r>
          </a:p>
          <a:p>
            <a:pPr marL="76200" indent="0">
              <a:buNone/>
            </a:pPr>
            <a:r>
              <a:rPr lang="en-US" altLang="ko-KR" sz="1800" dirty="0"/>
              <a:t>&lt;input type="text" name="no"&gt;    -&gt; </a:t>
            </a:r>
            <a:r>
              <a:rPr lang="en-US" altLang="ko-KR" sz="1800" dirty="0" err="1"/>
              <a:t>vo.setNo</a:t>
            </a:r>
            <a:r>
              <a:rPr lang="en-US" altLang="ko-KR" sz="1800" dirty="0"/>
              <a:t>( </a:t>
            </a:r>
            <a:r>
              <a:rPr lang="en-US" altLang="ko-KR" sz="1800" dirty="0" err="1"/>
              <a:t>int</a:t>
            </a:r>
            <a:r>
              <a:rPr lang="en-US" altLang="ko-KR" sz="1800" dirty="0"/>
              <a:t> no )</a:t>
            </a:r>
          </a:p>
          <a:p>
            <a:pPr marL="76200" indent="0">
              <a:buNone/>
            </a:pPr>
            <a:r>
              <a:rPr lang="en-US" altLang="ko-KR" sz="1800" dirty="0"/>
              <a:t>&lt;input type="checkbox" name="</a:t>
            </a:r>
            <a:r>
              <a:rPr lang="en-US" altLang="ko-KR" sz="1800" dirty="0" err="1"/>
              <a:t>noti</a:t>
            </a:r>
            <a:r>
              <a:rPr lang="en-US" altLang="ko-KR" sz="1800" dirty="0"/>
              <a:t>" value="true&gt;    -&gt; </a:t>
            </a:r>
            <a:r>
              <a:rPr lang="en-US" altLang="ko-KR" sz="1800" dirty="0" err="1"/>
              <a:t>vo.setNoti</a:t>
            </a:r>
            <a:r>
              <a:rPr lang="en-US" altLang="ko-KR" sz="1800" dirty="0"/>
              <a:t>( Boolean b )</a:t>
            </a:r>
          </a:p>
          <a:p>
            <a:pPr marL="76200" indent="0">
              <a:buNone/>
            </a:pPr>
            <a:r>
              <a:rPr lang="ko-KR" altLang="en-US" sz="1800" dirty="0"/>
              <a:t>같은 변수가 여러 개 전송되는 체크박스의 경우  배열로 정의하면 자동 저장된다</a:t>
            </a:r>
            <a:r>
              <a:rPr lang="en-US" altLang="ko-KR" sz="1800" dirty="0"/>
              <a:t>.</a:t>
            </a:r>
          </a:p>
          <a:p>
            <a:pPr marL="76200" indent="0">
              <a:buNone/>
            </a:pPr>
            <a:r>
              <a:rPr lang="en-US" altLang="ko-KR" sz="1800" dirty="0"/>
              <a:t>&lt;input type="checkbox" name="hobby" value="fishing"&gt;</a:t>
            </a:r>
            <a:r>
              <a:rPr lang="ko-KR" altLang="en-US" sz="1800" dirty="0"/>
              <a:t>낚시</a:t>
            </a:r>
            <a:endParaRPr lang="en-US" altLang="ko-KR" sz="1800" dirty="0"/>
          </a:p>
          <a:p>
            <a:pPr marL="76200" indent="0">
              <a:buNone/>
            </a:pPr>
            <a:r>
              <a:rPr lang="en-US" altLang="ko-KR" sz="1800" dirty="0"/>
              <a:t>&lt;input type="checkbox" name="hobby" value="</a:t>
            </a:r>
            <a:r>
              <a:rPr lang="en-US" altLang="ko-KR" sz="1800" dirty="0" err="1"/>
              <a:t>pcgame</a:t>
            </a:r>
            <a:r>
              <a:rPr lang="en-US" altLang="ko-KR" sz="1800" dirty="0"/>
              <a:t>"&gt;PC</a:t>
            </a:r>
            <a:r>
              <a:rPr lang="ko-KR" altLang="en-US" sz="1800" dirty="0"/>
              <a:t>게임</a:t>
            </a:r>
            <a:endParaRPr lang="en-US" altLang="ko-KR" sz="1800" dirty="0"/>
          </a:p>
          <a:p>
            <a:pPr marL="76200" indent="0">
              <a:buNone/>
            </a:pPr>
            <a:r>
              <a:rPr lang="en-US" altLang="ko-KR" sz="1800" dirty="0"/>
              <a:t>-&gt; </a:t>
            </a:r>
            <a:r>
              <a:rPr lang="en-US" altLang="ko-KR" sz="1800" dirty="0" err="1"/>
              <a:t>setHobby</a:t>
            </a:r>
            <a:r>
              <a:rPr lang="en-US" altLang="ko-KR" sz="1800" dirty="0"/>
              <a:t>( String[] hobbies )  List </a:t>
            </a:r>
            <a:r>
              <a:rPr lang="ko-KR" altLang="en-US" sz="1800" dirty="0"/>
              <a:t>또는 </a:t>
            </a:r>
            <a:r>
              <a:rPr lang="en-US" altLang="ko-KR" sz="1800" dirty="0"/>
              <a:t>Collection </a:t>
            </a:r>
            <a:r>
              <a:rPr lang="ko-KR" altLang="en-US" sz="1800" dirty="0"/>
              <a:t>타입이어도 된다</a:t>
            </a:r>
            <a:r>
              <a:rPr lang="en-US" altLang="ko-KR" sz="1800" dirty="0"/>
              <a:t>.</a:t>
            </a:r>
          </a:p>
          <a:p>
            <a:pPr marL="76200" indent="0">
              <a:buNone/>
            </a:pPr>
            <a:endParaRPr lang="en-US" altLang="ko-KR" sz="1800" dirty="0"/>
          </a:p>
          <a:p>
            <a:pPr marL="76200" indent="0">
              <a:buNone/>
            </a:pPr>
            <a:endParaRPr lang="en-US" altLang="ko-KR" sz="1800" dirty="0"/>
          </a:p>
          <a:p>
            <a:pPr marL="76200" indent="0">
              <a:buNone/>
            </a:pPr>
            <a:endParaRPr lang="ko-KR" altLang="en-US" sz="1800" dirty="0"/>
          </a:p>
        </p:txBody>
      </p:sp>
    </p:spTree>
    <p:extLst>
      <p:ext uri="{BB962C8B-B14F-4D97-AF65-F5344CB8AC3E}">
        <p14:creationId xmlns:p14="http://schemas.microsoft.com/office/powerpoint/2010/main" val="414540338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0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컨트롤러 주요 메서드 인수</a:t>
            </a:r>
            <a:endParaRPr/>
          </a:p>
        </p:txBody>
      </p:sp>
      <p:graphicFrame>
        <p:nvGraphicFramePr>
          <p:cNvPr id="1711" name="Google Shape;1711;p208"/>
          <p:cNvGraphicFramePr/>
          <p:nvPr>
            <p:extLst>
              <p:ext uri="{D42A27DB-BD31-4B8C-83A1-F6EECF244321}">
                <p14:modId xmlns:p14="http://schemas.microsoft.com/office/powerpoint/2010/main" val="1964933795"/>
              </p:ext>
            </p:extLst>
          </p:nvPr>
        </p:nvGraphicFramePr>
        <p:xfrm>
          <a:off x="838200" y="963038"/>
          <a:ext cx="10515600" cy="5485030"/>
        </p:xfrm>
        <a:graphic>
          <a:graphicData uri="http://schemas.openxmlformats.org/drawingml/2006/table">
            <a:tbl>
              <a:tblPr firstRow="1" bandRow="1">
                <a:noFill/>
                <a:tableStyleId>{356C56E0-969A-4C60-9EED-0EE17C578FE1}</a:tableStyleId>
              </a:tblPr>
              <a:tblGrid>
                <a:gridCol w="2739075">
                  <a:extLst>
                    <a:ext uri="{9D8B030D-6E8A-4147-A177-3AD203B41FA5}">
                      <a16:colId xmlns:a16="http://schemas.microsoft.com/office/drawing/2014/main" val="20000"/>
                    </a:ext>
                  </a:extLst>
                </a:gridCol>
                <a:gridCol w="3602225">
                  <a:extLst>
                    <a:ext uri="{9D8B030D-6E8A-4147-A177-3AD203B41FA5}">
                      <a16:colId xmlns:a16="http://schemas.microsoft.com/office/drawing/2014/main" val="20001"/>
                    </a:ext>
                  </a:extLst>
                </a:gridCol>
                <a:gridCol w="4174300">
                  <a:extLst>
                    <a:ext uri="{9D8B030D-6E8A-4147-A177-3AD203B41FA5}">
                      <a16:colId xmlns:a16="http://schemas.microsoft.com/office/drawing/2014/main" val="20002"/>
                    </a:ext>
                  </a:extLst>
                </a:gridCol>
              </a:tblGrid>
              <a:tr h="376925">
                <a:tc>
                  <a:txBody>
                    <a:bodyPr/>
                    <a:lstStyle/>
                    <a:p>
                      <a:pPr marL="0" marR="0" lvl="0" indent="0" algn="l" rtl="0">
                        <a:spcBef>
                          <a:spcPts val="0"/>
                        </a:spcBef>
                        <a:spcAft>
                          <a:spcPts val="0"/>
                        </a:spcAft>
                        <a:buNone/>
                      </a:pPr>
                      <a:r>
                        <a:rPr lang="en-US" sz="1600" dirty="0" err="1"/>
                        <a:t>타입</a:t>
                      </a:r>
                      <a:endParaRPr dirty="0"/>
                    </a:p>
                  </a:txBody>
                  <a:tcPr marL="91450" marR="91450" marT="45725" marB="45725"/>
                </a:tc>
                <a:tc>
                  <a:txBody>
                    <a:bodyPr/>
                    <a:lstStyle/>
                    <a:p>
                      <a:pPr marL="0" marR="0" lvl="0" indent="0" algn="l" rtl="0">
                        <a:spcBef>
                          <a:spcPts val="0"/>
                        </a:spcBef>
                        <a:spcAft>
                          <a:spcPts val="0"/>
                        </a:spcAft>
                        <a:buNone/>
                      </a:pPr>
                      <a:r>
                        <a:rPr lang="en-US" sz="1600"/>
                        <a:t>설명</a:t>
                      </a:r>
                      <a:endParaRPr/>
                    </a:p>
                  </a:txBody>
                  <a:tcPr marL="91450" marR="91450" marT="45725" marB="45725"/>
                </a:tc>
                <a:tc>
                  <a:txBody>
                    <a:bodyPr/>
                    <a:lstStyle/>
                    <a:p>
                      <a:pPr marL="0" marR="0" lvl="0" indent="0" algn="l" rtl="0">
                        <a:spcBef>
                          <a:spcPts val="0"/>
                        </a:spcBef>
                        <a:spcAft>
                          <a:spcPts val="0"/>
                        </a:spcAft>
                        <a:buNone/>
                      </a:pPr>
                      <a:r>
                        <a:rPr lang="en-US" sz="1600"/>
                        <a:t>예제</a:t>
                      </a:r>
                      <a:endParaRPr/>
                    </a:p>
                  </a:txBody>
                  <a:tcPr marL="91450" marR="91450" marT="45725" marB="45725"/>
                </a:tc>
                <a:extLst>
                  <a:ext uri="{0D108BD9-81ED-4DB2-BD59-A6C34878D82A}">
                    <a16:rowId xmlns:a16="http://schemas.microsoft.com/office/drawing/2014/main" val="10000"/>
                  </a:ext>
                </a:extLst>
              </a:tr>
              <a:tr h="650575">
                <a:tc>
                  <a:txBody>
                    <a:bodyPr/>
                    <a:lstStyle/>
                    <a:p>
                      <a:pPr marL="0" marR="0" lvl="0" indent="0" algn="l" rtl="0">
                        <a:spcBef>
                          <a:spcPts val="0"/>
                        </a:spcBef>
                        <a:spcAft>
                          <a:spcPts val="0"/>
                        </a:spcAft>
                        <a:buNone/>
                      </a:pPr>
                      <a:r>
                        <a:rPr lang="en-US" sz="1600"/>
                        <a:t>Model 객체</a:t>
                      </a:r>
                      <a:endParaRPr/>
                    </a:p>
                  </a:txBody>
                  <a:tcPr marL="91450" marR="91450" marT="45725" marB="45725"/>
                </a:tc>
                <a:tc>
                  <a:txBody>
                    <a:bodyPr/>
                    <a:lstStyle/>
                    <a:p>
                      <a:pPr marL="0" marR="0" lvl="0" indent="0" algn="l" rtl="0">
                        <a:spcBef>
                          <a:spcPts val="0"/>
                        </a:spcBef>
                        <a:spcAft>
                          <a:spcPts val="0"/>
                        </a:spcAft>
                        <a:buNone/>
                      </a:pPr>
                      <a:r>
                        <a:rPr lang="en-US" sz="1600"/>
                        <a:t>뷰에게 전달할 데이터</a:t>
                      </a:r>
                      <a:endParaRPr/>
                    </a:p>
                  </a:txBody>
                  <a:tcPr marL="91450" marR="91450" marT="45725" marB="45725"/>
                </a:tc>
                <a:tc>
                  <a:txBody>
                    <a:bodyPr/>
                    <a:lstStyle/>
                    <a:p>
                      <a:pPr marL="0" marR="0" lvl="0" indent="0" algn="l" rtl="0">
                        <a:spcBef>
                          <a:spcPts val="0"/>
                        </a:spcBef>
                        <a:spcAft>
                          <a:spcPts val="0"/>
                        </a:spcAft>
                        <a:buNone/>
                      </a:pPr>
                      <a:r>
                        <a:rPr lang="en-US" sz="1600"/>
                        <a:t>abc(Model model)</a:t>
                      </a:r>
                      <a:endParaRPr sz="1600"/>
                    </a:p>
                  </a:txBody>
                  <a:tcPr marL="91450" marR="91450" marT="45725" marB="45725"/>
                </a:tc>
                <a:extLst>
                  <a:ext uri="{0D108BD9-81ED-4DB2-BD59-A6C34878D82A}">
                    <a16:rowId xmlns:a16="http://schemas.microsoft.com/office/drawing/2014/main" val="10001"/>
                  </a:ext>
                </a:extLst>
              </a:tr>
              <a:tr h="376925">
                <a:tc>
                  <a:txBody>
                    <a:bodyPr/>
                    <a:lstStyle/>
                    <a:p>
                      <a:pPr marL="0" marR="0" lvl="0" indent="0" algn="l" rtl="0">
                        <a:spcBef>
                          <a:spcPts val="0"/>
                        </a:spcBef>
                        <a:spcAft>
                          <a:spcPts val="0"/>
                        </a:spcAft>
                        <a:buNone/>
                      </a:pPr>
                      <a:r>
                        <a:rPr lang="en-US" sz="1600"/>
                        <a:t>@PathVariable</a:t>
                      </a:r>
                      <a:endParaRPr sz="1600"/>
                    </a:p>
                  </a:txBody>
                  <a:tcPr marL="91450" marR="91450" marT="45725" marB="45725"/>
                </a:tc>
                <a:tc>
                  <a:txBody>
                    <a:bodyPr/>
                    <a:lstStyle/>
                    <a:p>
                      <a:pPr marL="0" marR="0" lvl="0" indent="0" algn="l" rtl="0">
                        <a:spcBef>
                          <a:spcPts val="0"/>
                        </a:spcBef>
                        <a:spcAft>
                          <a:spcPts val="0"/>
                        </a:spcAft>
                        <a:buNone/>
                      </a:pPr>
                      <a:r>
                        <a:rPr lang="en-US" sz="1600"/>
                        <a:t>URI템플릿으로 지정한 URL변수값</a:t>
                      </a:r>
                      <a:endParaRPr sz="1600"/>
                    </a:p>
                  </a:txBody>
                  <a:tcPr marL="91450" marR="91450" marT="45725" marB="45725"/>
                </a:tc>
                <a:tc>
                  <a:txBody>
                    <a:bodyPr/>
                    <a:lstStyle/>
                    <a:p>
                      <a:pPr marL="0" marR="0" lvl="0" indent="0" algn="l" rtl="0">
                        <a:spcBef>
                          <a:spcPts val="0"/>
                        </a:spcBef>
                        <a:spcAft>
                          <a:spcPts val="0"/>
                        </a:spcAft>
                        <a:buNone/>
                      </a:pPr>
                      <a:r>
                        <a:rPr lang="en-US" sz="1600"/>
                        <a:t>abc(@PathVariable int num1)</a:t>
                      </a:r>
                      <a:endParaRPr sz="1600"/>
                    </a:p>
                  </a:txBody>
                  <a:tcPr marL="91450" marR="91450" marT="45725" marB="45725"/>
                </a:tc>
                <a:extLst>
                  <a:ext uri="{0D108BD9-81ED-4DB2-BD59-A6C34878D82A}">
                    <a16:rowId xmlns:a16="http://schemas.microsoft.com/office/drawing/2014/main" val="10002"/>
                  </a:ext>
                </a:extLst>
              </a:tr>
              <a:tr h="376925">
                <a:tc>
                  <a:txBody>
                    <a:bodyPr/>
                    <a:lstStyle/>
                    <a:p>
                      <a:pPr marL="0" marR="0" lvl="0" indent="0" algn="l" rtl="0">
                        <a:spcBef>
                          <a:spcPts val="0"/>
                        </a:spcBef>
                        <a:spcAft>
                          <a:spcPts val="0"/>
                        </a:spcAft>
                        <a:buNone/>
                      </a:pPr>
                      <a:r>
                        <a:rPr lang="en-US" sz="1600"/>
                        <a:t>@RequestParam</a:t>
                      </a:r>
                      <a:endParaRPr sz="1600"/>
                    </a:p>
                  </a:txBody>
                  <a:tcPr marL="91450" marR="91450" marT="45725" marB="45725"/>
                </a:tc>
                <a:tc>
                  <a:txBody>
                    <a:bodyPr/>
                    <a:lstStyle/>
                    <a:p>
                      <a:pPr marL="0" marR="0" lvl="0" indent="0" algn="l" rtl="0">
                        <a:spcBef>
                          <a:spcPts val="0"/>
                        </a:spcBef>
                        <a:spcAft>
                          <a:spcPts val="0"/>
                        </a:spcAft>
                        <a:buNone/>
                      </a:pPr>
                      <a:r>
                        <a:rPr lang="en-US" sz="1600"/>
                        <a:t>HTTP요청 파라미터값</a:t>
                      </a:r>
                      <a:endParaRPr sz="1600"/>
                    </a:p>
                  </a:txBody>
                  <a:tcPr marL="91450" marR="91450" marT="45725" marB="45725"/>
                </a:tc>
                <a:tc>
                  <a:txBody>
                    <a:bodyPr/>
                    <a:lstStyle/>
                    <a:p>
                      <a:pPr marL="0" marR="0" lvl="0" indent="0" algn="l" rtl="0">
                        <a:spcBef>
                          <a:spcPts val="0"/>
                        </a:spcBef>
                        <a:spcAft>
                          <a:spcPts val="0"/>
                        </a:spcAft>
                        <a:buNone/>
                      </a:pPr>
                      <a:r>
                        <a:rPr lang="en-US" sz="1600"/>
                        <a:t>abc(@RequestParam int num1)</a:t>
                      </a:r>
                      <a:endParaRPr sz="1600"/>
                    </a:p>
                  </a:txBody>
                  <a:tcPr marL="91450" marR="91450" marT="45725" marB="45725"/>
                </a:tc>
                <a:extLst>
                  <a:ext uri="{0D108BD9-81ED-4DB2-BD59-A6C34878D82A}">
                    <a16:rowId xmlns:a16="http://schemas.microsoft.com/office/drawing/2014/main" val="10003"/>
                  </a:ext>
                </a:extLst>
              </a:tr>
              <a:tr h="376925">
                <a:tc>
                  <a:txBody>
                    <a:bodyPr/>
                    <a:lstStyle/>
                    <a:p>
                      <a:pPr marL="0" marR="0" lvl="0" indent="0" algn="l" rtl="0">
                        <a:lnSpc>
                          <a:spcPct val="100000"/>
                        </a:lnSpc>
                        <a:spcBef>
                          <a:spcPts val="0"/>
                        </a:spcBef>
                        <a:spcAft>
                          <a:spcPts val="0"/>
                        </a:spcAft>
                        <a:buClr>
                          <a:schemeClr val="dk1"/>
                        </a:buClr>
                        <a:buSzPts val="1600"/>
                        <a:buFont typeface="Malgun Gothic"/>
                        <a:buNone/>
                      </a:pPr>
                      <a:r>
                        <a:rPr lang="en-US" sz="1600"/>
                        <a:t>@RequestParam</a:t>
                      </a:r>
                      <a:endParaRPr sz="1600"/>
                    </a:p>
                  </a:txBody>
                  <a:tcPr marL="91450" marR="91450" marT="45725" marB="45725"/>
                </a:tc>
                <a:tc>
                  <a:txBody>
                    <a:bodyPr/>
                    <a:lstStyle/>
                    <a:p>
                      <a:pPr marL="0" marR="0" lvl="0" indent="0" algn="l" rtl="0">
                        <a:spcBef>
                          <a:spcPts val="0"/>
                        </a:spcBef>
                        <a:spcAft>
                          <a:spcPts val="0"/>
                        </a:spcAft>
                        <a:buNone/>
                      </a:pPr>
                      <a:r>
                        <a:rPr lang="en-US" sz="1600"/>
                        <a:t>업로드파일</a:t>
                      </a:r>
                      <a:endParaRPr/>
                    </a:p>
                  </a:txBody>
                  <a:tcPr marL="91450" marR="91450" marT="45725" marB="45725"/>
                </a:tc>
                <a:tc>
                  <a:txBody>
                    <a:bodyPr/>
                    <a:lstStyle/>
                    <a:p>
                      <a:pPr marL="0" marR="0" lvl="0" indent="0" algn="l" rtl="0">
                        <a:spcBef>
                          <a:spcPts val="0"/>
                        </a:spcBef>
                        <a:spcAft>
                          <a:spcPts val="0"/>
                        </a:spcAft>
                        <a:buNone/>
                      </a:pPr>
                      <a:r>
                        <a:rPr lang="en-US" sz="1600" dirty="0" err="1"/>
                        <a:t>abc</a:t>
                      </a:r>
                      <a:r>
                        <a:rPr lang="en-US" sz="1600" dirty="0"/>
                        <a:t>(</a:t>
                      </a:r>
                      <a:r>
                        <a:rPr lang="en-US" sz="1600" dirty="0" err="1"/>
                        <a:t>MultiparFile</a:t>
                      </a:r>
                      <a:r>
                        <a:rPr lang="en-US" sz="1600" dirty="0"/>
                        <a:t> upload)</a:t>
                      </a:r>
                      <a:endParaRPr sz="1600" dirty="0"/>
                    </a:p>
                  </a:txBody>
                  <a:tcPr marL="91450" marR="91450" marT="45725" marB="45725"/>
                </a:tc>
                <a:extLst>
                  <a:ext uri="{0D108BD9-81ED-4DB2-BD59-A6C34878D82A}">
                    <a16:rowId xmlns:a16="http://schemas.microsoft.com/office/drawing/2014/main" val="10004"/>
                  </a:ext>
                </a:extLst>
              </a:tr>
              <a:tr h="376925">
                <a:tc>
                  <a:txBody>
                    <a:bodyPr/>
                    <a:lstStyle/>
                    <a:p>
                      <a:pPr marL="0" marR="0" lvl="0" indent="0" algn="l" rtl="0">
                        <a:spcBef>
                          <a:spcPts val="0"/>
                        </a:spcBef>
                        <a:spcAft>
                          <a:spcPts val="0"/>
                        </a:spcAft>
                        <a:buNone/>
                      </a:pPr>
                      <a:r>
                        <a:rPr lang="en-US" sz="1600"/>
                        <a:t>@RequestHeader</a:t>
                      </a:r>
                      <a:endParaRPr sz="1600"/>
                    </a:p>
                  </a:txBody>
                  <a:tcPr marL="91450" marR="91450" marT="45725" marB="45725"/>
                </a:tc>
                <a:tc>
                  <a:txBody>
                    <a:bodyPr/>
                    <a:lstStyle/>
                    <a:p>
                      <a:pPr marL="0" marR="0" lvl="0" indent="0" algn="l" rtl="0">
                        <a:spcBef>
                          <a:spcPts val="0"/>
                        </a:spcBef>
                        <a:spcAft>
                          <a:spcPts val="0"/>
                        </a:spcAft>
                        <a:buNone/>
                      </a:pPr>
                      <a:r>
                        <a:rPr lang="en-US" sz="1600"/>
                        <a:t>요청 헤더</a:t>
                      </a:r>
                      <a:endParaRPr/>
                    </a:p>
                  </a:txBody>
                  <a:tcPr marL="91450" marR="91450" marT="45725" marB="45725"/>
                </a:tc>
                <a:tc>
                  <a:txBody>
                    <a:bodyPr/>
                    <a:lstStyle/>
                    <a:p>
                      <a:pPr marL="0" marR="0" lvl="0" indent="0" algn="l" rtl="0">
                        <a:spcBef>
                          <a:spcPts val="0"/>
                        </a:spcBef>
                        <a:spcAft>
                          <a:spcPts val="0"/>
                        </a:spcAft>
                        <a:buNone/>
                      </a:pPr>
                      <a:r>
                        <a:rPr lang="en-US" sz="1600"/>
                        <a:t>abc(@RequestHeader("User-Agent") String userAgent)</a:t>
                      </a:r>
                      <a:endParaRPr sz="1600"/>
                    </a:p>
                  </a:txBody>
                  <a:tcPr marL="91450" marR="91450" marT="45725" marB="45725"/>
                </a:tc>
                <a:extLst>
                  <a:ext uri="{0D108BD9-81ED-4DB2-BD59-A6C34878D82A}">
                    <a16:rowId xmlns:a16="http://schemas.microsoft.com/office/drawing/2014/main" val="10005"/>
                  </a:ext>
                </a:extLst>
              </a:tr>
              <a:tr h="376925">
                <a:tc>
                  <a:txBody>
                    <a:bodyPr/>
                    <a:lstStyle/>
                    <a:p>
                      <a:pPr marL="0" marR="0" lvl="0" indent="0" algn="l" rtl="0">
                        <a:spcBef>
                          <a:spcPts val="0"/>
                        </a:spcBef>
                        <a:spcAft>
                          <a:spcPts val="0"/>
                        </a:spcAft>
                        <a:buNone/>
                      </a:pPr>
                      <a:r>
                        <a:rPr lang="en-US" sz="1600"/>
                        <a:t>@RequestHeader</a:t>
                      </a:r>
                      <a:endParaRPr sz="1600"/>
                    </a:p>
                  </a:txBody>
                  <a:tcPr marL="91450" marR="91450" marT="45725" marB="45725"/>
                </a:tc>
                <a:tc>
                  <a:txBody>
                    <a:bodyPr/>
                    <a:lstStyle/>
                    <a:p>
                      <a:pPr marL="0" marR="0" lvl="0" indent="0" algn="l" rtl="0">
                        <a:spcBef>
                          <a:spcPts val="0"/>
                        </a:spcBef>
                        <a:spcAft>
                          <a:spcPts val="0"/>
                        </a:spcAft>
                        <a:buNone/>
                      </a:pPr>
                      <a:r>
                        <a:rPr lang="en-US" sz="1600"/>
                        <a:t>요청 헤더 전체</a:t>
                      </a:r>
                      <a:endParaRPr/>
                    </a:p>
                  </a:txBody>
                  <a:tcPr marL="91450" marR="91450" marT="45725" marB="45725"/>
                </a:tc>
                <a:tc>
                  <a:txBody>
                    <a:bodyPr/>
                    <a:lstStyle/>
                    <a:p>
                      <a:pPr marL="0" marR="0" lvl="0" indent="0" algn="l" rtl="0">
                        <a:spcBef>
                          <a:spcPts val="0"/>
                        </a:spcBef>
                        <a:spcAft>
                          <a:spcPts val="0"/>
                        </a:spcAft>
                        <a:buNone/>
                      </a:pPr>
                      <a:r>
                        <a:rPr lang="en-US" sz="1600"/>
                        <a:t>abc(@RequestHeader Map&lt;String,String&gt; headers)</a:t>
                      </a:r>
                      <a:endParaRPr sz="1600"/>
                    </a:p>
                  </a:txBody>
                  <a:tcPr marL="91450" marR="91450" marT="45725" marB="45725"/>
                </a:tc>
                <a:extLst>
                  <a:ext uri="{0D108BD9-81ED-4DB2-BD59-A6C34878D82A}">
                    <a16:rowId xmlns:a16="http://schemas.microsoft.com/office/drawing/2014/main" val="10006"/>
                  </a:ext>
                </a:extLst>
              </a:tr>
              <a:tr h="376925">
                <a:tc>
                  <a:txBody>
                    <a:bodyPr/>
                    <a:lstStyle/>
                    <a:p>
                      <a:pPr marL="0" marR="0" lvl="0" indent="0" algn="l" rtl="0">
                        <a:spcBef>
                          <a:spcPts val="0"/>
                        </a:spcBef>
                        <a:spcAft>
                          <a:spcPts val="0"/>
                        </a:spcAft>
                        <a:buNone/>
                      </a:pPr>
                      <a:r>
                        <a:rPr lang="en-US" sz="1600"/>
                        <a:t>SessionStatus</a:t>
                      </a:r>
                      <a:endParaRPr sz="1600"/>
                    </a:p>
                  </a:txBody>
                  <a:tcPr marL="91450" marR="91450" marT="45725" marB="45725"/>
                </a:tc>
                <a:tc>
                  <a:txBody>
                    <a:bodyPr/>
                    <a:lstStyle/>
                    <a:p>
                      <a:pPr marL="0" marR="0" lvl="0" indent="0" algn="l" rtl="0">
                        <a:spcBef>
                          <a:spcPts val="0"/>
                        </a:spcBef>
                        <a:spcAft>
                          <a:spcPts val="0"/>
                        </a:spcAft>
                        <a:buNone/>
                      </a:pPr>
                      <a:r>
                        <a:rPr lang="en-US" sz="1600"/>
                        <a:t>세션관리객체</a:t>
                      </a:r>
                      <a:endParaRPr/>
                    </a:p>
                  </a:txBody>
                  <a:tcPr marL="91450" marR="91450" marT="45725" marB="45725"/>
                </a:tc>
                <a:tc>
                  <a:txBody>
                    <a:bodyPr/>
                    <a:lstStyle/>
                    <a:p>
                      <a:pPr marL="0" marR="0" lvl="0" indent="0" algn="l" rtl="0">
                        <a:spcBef>
                          <a:spcPts val="0"/>
                        </a:spcBef>
                        <a:spcAft>
                          <a:spcPts val="0"/>
                        </a:spcAft>
                        <a:buNone/>
                      </a:pPr>
                      <a:r>
                        <a:rPr lang="en-US" sz="1600"/>
                        <a:t>abc(SessionStatus session)</a:t>
                      </a:r>
                      <a:endParaRPr sz="1600"/>
                    </a:p>
                  </a:txBody>
                  <a:tcPr marL="91450" marR="91450" marT="45725" marB="45725"/>
                </a:tc>
                <a:extLst>
                  <a:ext uri="{0D108BD9-81ED-4DB2-BD59-A6C34878D82A}">
                    <a16:rowId xmlns:a16="http://schemas.microsoft.com/office/drawing/2014/main" val="10007"/>
                  </a:ext>
                </a:extLst>
              </a:tr>
              <a:tr h="376925">
                <a:tc>
                  <a:txBody>
                    <a:bodyPr/>
                    <a:lstStyle/>
                    <a:p>
                      <a:pPr marL="0" marR="0" lvl="0" indent="0" algn="l" rtl="0">
                        <a:spcBef>
                          <a:spcPts val="0"/>
                        </a:spcBef>
                        <a:spcAft>
                          <a:spcPts val="0"/>
                        </a:spcAft>
                        <a:buNone/>
                      </a:pPr>
                      <a:r>
                        <a:rPr lang="en-US" sz="1600"/>
                        <a:t>Errors</a:t>
                      </a:r>
                      <a:endParaRPr sz="1600"/>
                    </a:p>
                  </a:txBody>
                  <a:tcPr marL="91450" marR="91450" marT="45725" marB="45725"/>
                </a:tc>
                <a:tc>
                  <a:txBody>
                    <a:bodyPr/>
                    <a:lstStyle/>
                    <a:p>
                      <a:pPr marL="0" marR="0" lvl="0" indent="0" algn="l" rtl="0">
                        <a:spcBef>
                          <a:spcPts val="0"/>
                        </a:spcBef>
                        <a:spcAft>
                          <a:spcPts val="0"/>
                        </a:spcAft>
                        <a:buNone/>
                      </a:pPr>
                      <a:r>
                        <a:rPr lang="en-US" sz="1600"/>
                        <a:t>오류객체</a:t>
                      </a:r>
                      <a:endParaRPr/>
                    </a:p>
                  </a:txBody>
                  <a:tcPr marL="91450" marR="91450" marT="45725" marB="45725"/>
                </a:tc>
                <a:tc>
                  <a:txBody>
                    <a:bodyPr/>
                    <a:lstStyle/>
                    <a:p>
                      <a:pPr marL="0" marR="0" lvl="0" indent="0" algn="l" rtl="0">
                        <a:spcBef>
                          <a:spcPts val="0"/>
                        </a:spcBef>
                        <a:spcAft>
                          <a:spcPts val="0"/>
                        </a:spcAft>
                        <a:buNone/>
                      </a:pPr>
                      <a:r>
                        <a:rPr lang="en-US" sz="1600"/>
                        <a:t>abc(Errors errors)</a:t>
                      </a:r>
                      <a:endParaRPr sz="1600"/>
                    </a:p>
                  </a:txBody>
                  <a:tcPr marL="91450" marR="91450" marT="45725" marB="45725"/>
                </a:tc>
                <a:extLst>
                  <a:ext uri="{0D108BD9-81ED-4DB2-BD59-A6C34878D82A}">
                    <a16:rowId xmlns:a16="http://schemas.microsoft.com/office/drawing/2014/main" val="10008"/>
                  </a:ext>
                </a:extLst>
              </a:tr>
              <a:tr h="660795">
                <a:tc>
                  <a:txBody>
                    <a:bodyPr/>
                    <a:lstStyle/>
                    <a:p>
                      <a:pPr marL="0" marR="0" lvl="0" indent="0" algn="l" rtl="0">
                        <a:spcBef>
                          <a:spcPts val="0"/>
                        </a:spcBef>
                        <a:spcAft>
                          <a:spcPts val="0"/>
                        </a:spcAft>
                        <a:buNone/>
                      </a:pPr>
                      <a:r>
                        <a:rPr lang="en-US" sz="1600"/>
                        <a:t>HttpServletRequest</a:t>
                      </a:r>
                      <a:endParaRPr sz="1600"/>
                    </a:p>
                    <a:p>
                      <a:pPr marL="0" marR="0" lvl="0" indent="0" algn="l" rtl="0">
                        <a:spcBef>
                          <a:spcPts val="0"/>
                        </a:spcBef>
                        <a:spcAft>
                          <a:spcPts val="0"/>
                        </a:spcAft>
                        <a:buNone/>
                      </a:pPr>
                      <a:r>
                        <a:rPr lang="en-US" sz="1600"/>
                        <a:t>HttpServletResponse</a:t>
                      </a:r>
                      <a:endParaRPr sz="1600"/>
                    </a:p>
                  </a:txBody>
                  <a:tcPr marL="91450" marR="91450" marT="45725" marB="45725"/>
                </a:tc>
                <a:tc>
                  <a:txBody>
                    <a:bodyPr/>
                    <a:lstStyle/>
                    <a:p>
                      <a:pPr marL="0" marR="0" lvl="0" indent="0" algn="l" rtl="0">
                        <a:spcBef>
                          <a:spcPts val="0"/>
                        </a:spcBef>
                        <a:spcAft>
                          <a:spcPts val="0"/>
                        </a:spcAft>
                        <a:buNone/>
                      </a:pPr>
                      <a:r>
                        <a:rPr lang="en-US" sz="1600"/>
                        <a:t>서블릿 요청,응답객체</a:t>
                      </a:r>
                      <a:endParaRPr/>
                    </a:p>
                  </a:txBody>
                  <a:tcPr marL="91450" marR="91450" marT="45725" marB="45725"/>
                </a:tc>
                <a:tc>
                  <a:txBody>
                    <a:bodyPr/>
                    <a:lstStyle/>
                    <a:p>
                      <a:pPr marL="0" marR="0" lvl="0" indent="0" algn="l" rtl="0">
                        <a:spcBef>
                          <a:spcPts val="0"/>
                        </a:spcBef>
                        <a:spcAft>
                          <a:spcPts val="0"/>
                        </a:spcAft>
                        <a:buNone/>
                      </a:pPr>
                      <a:r>
                        <a:rPr lang="en-US" sz="1600" dirty="0" err="1"/>
                        <a:t>abc</a:t>
                      </a:r>
                      <a:r>
                        <a:rPr lang="en-US" sz="1600" dirty="0"/>
                        <a:t>(</a:t>
                      </a:r>
                      <a:r>
                        <a:rPr lang="en-US" sz="1600" dirty="0" err="1"/>
                        <a:t>HttpServletRequest</a:t>
                      </a:r>
                      <a:r>
                        <a:rPr lang="en-US" sz="1600" dirty="0"/>
                        <a:t> request,</a:t>
                      </a:r>
                      <a:endParaRPr dirty="0"/>
                    </a:p>
                    <a:p>
                      <a:pPr marL="0" marR="0" lvl="0" indent="0" algn="l" rtl="0">
                        <a:spcBef>
                          <a:spcPts val="0"/>
                        </a:spcBef>
                        <a:spcAft>
                          <a:spcPts val="0"/>
                        </a:spcAft>
                        <a:buNone/>
                      </a:pPr>
                      <a:r>
                        <a:rPr lang="en-US" sz="1600" dirty="0" err="1"/>
                        <a:t>HttpServletResponse</a:t>
                      </a:r>
                      <a:r>
                        <a:rPr lang="en-US" sz="1600" dirty="0"/>
                        <a:t> response)</a:t>
                      </a:r>
                      <a:endParaRPr sz="1600" dirty="0"/>
                    </a:p>
                  </a:txBody>
                  <a:tcPr marL="91450" marR="91450" marT="45725" marB="45725"/>
                </a:tc>
                <a:extLst>
                  <a:ext uri="{0D108BD9-81ED-4DB2-BD59-A6C34878D82A}">
                    <a16:rowId xmlns:a16="http://schemas.microsoft.com/office/drawing/2014/main" val="10009"/>
                  </a:ext>
                </a:extLst>
              </a:tr>
              <a:tr h="376925">
                <a:tc>
                  <a:txBody>
                    <a:bodyPr/>
                    <a:lstStyle/>
                    <a:p>
                      <a:pPr marL="0" marR="0" lvl="0" indent="0" algn="l" rtl="0">
                        <a:spcBef>
                          <a:spcPts val="0"/>
                        </a:spcBef>
                        <a:spcAft>
                          <a:spcPts val="0"/>
                        </a:spcAft>
                        <a:buNone/>
                      </a:pPr>
                      <a:r>
                        <a:rPr lang="en-US" sz="1600" dirty="0"/>
                        <a:t>Vo </a:t>
                      </a:r>
                      <a:r>
                        <a:rPr lang="ko-KR" altLang="en-US" sz="1600" dirty="0"/>
                        <a:t>객체</a:t>
                      </a:r>
                      <a:r>
                        <a:rPr lang="en-US" altLang="ko-KR" sz="1600" dirty="0"/>
                        <a:t>(</a:t>
                      </a:r>
                      <a:r>
                        <a:rPr lang="ko-KR" altLang="en-US" sz="1600" dirty="0"/>
                        <a:t>커맨드 객체</a:t>
                      </a:r>
                      <a:r>
                        <a:rPr lang="en-US" altLang="ko-KR" sz="1600" dirty="0"/>
                        <a:t>)</a:t>
                      </a:r>
                      <a:endParaRPr sz="1600" dirty="0"/>
                    </a:p>
                  </a:txBody>
                  <a:tcPr marL="91450" marR="91450" marT="45725" marB="45725"/>
                </a:tc>
                <a:tc>
                  <a:txBody>
                    <a:bodyPr/>
                    <a:lstStyle/>
                    <a:p>
                      <a:pPr marL="0" marR="0" lvl="0" indent="0" algn="l" rtl="0">
                        <a:spcBef>
                          <a:spcPts val="0"/>
                        </a:spcBef>
                        <a:spcAft>
                          <a:spcPts val="0"/>
                        </a:spcAft>
                        <a:buNone/>
                      </a:pPr>
                      <a:r>
                        <a:rPr lang="ko-KR" altLang="en-US" dirty="0" err="1"/>
                        <a:t>파라미터를</a:t>
                      </a:r>
                      <a:r>
                        <a:rPr lang="ko-KR" altLang="en-US" dirty="0"/>
                        <a:t> 한꺼번에 저장</a:t>
                      </a:r>
                      <a:endParaRPr dirty="0"/>
                    </a:p>
                  </a:txBody>
                  <a:tcPr marL="91450" marR="91450" marT="45725" marB="45725"/>
                </a:tc>
                <a:tc>
                  <a:txBody>
                    <a:bodyPr/>
                    <a:lstStyle/>
                    <a:p>
                      <a:pPr marL="0" marR="0" lvl="0" indent="0" algn="l" rtl="0">
                        <a:spcBef>
                          <a:spcPts val="0"/>
                        </a:spcBef>
                        <a:spcAft>
                          <a:spcPts val="0"/>
                        </a:spcAft>
                        <a:buNone/>
                      </a:pPr>
                      <a:r>
                        <a:rPr lang="en-US" sz="1600" dirty="0" err="1"/>
                        <a:t>abc</a:t>
                      </a:r>
                      <a:r>
                        <a:rPr lang="en-US" sz="1600" dirty="0"/>
                        <a:t>( </a:t>
                      </a:r>
                      <a:r>
                        <a:rPr lang="en-US" sz="1600" dirty="0" err="1"/>
                        <a:t>UserVo</a:t>
                      </a:r>
                      <a:r>
                        <a:rPr lang="en-US" sz="1600" dirty="0"/>
                        <a:t> </a:t>
                      </a:r>
                      <a:r>
                        <a:rPr lang="en-US" sz="1600" dirty="0" err="1"/>
                        <a:t>vo</a:t>
                      </a:r>
                      <a:r>
                        <a:rPr lang="en-US" sz="1600" dirty="0"/>
                        <a:t>)</a:t>
                      </a:r>
                      <a:endParaRPr sz="1600" dirty="0"/>
                    </a:p>
                  </a:txBody>
                  <a:tcPr marL="91450" marR="91450" marT="45725" marB="45725"/>
                </a:tc>
                <a:extLst>
                  <a:ext uri="{0D108BD9-81ED-4DB2-BD59-A6C34878D82A}">
                    <a16:rowId xmlns:a16="http://schemas.microsoft.com/office/drawing/2014/main" val="10010"/>
                  </a:ext>
                </a:extLst>
              </a:tr>
              <a:tr h="376925">
                <a:tc>
                  <a:txBody>
                    <a:bodyPr/>
                    <a:lstStyle/>
                    <a:p>
                      <a:pPr marL="0" marR="0" lvl="0" indent="0" algn="l" rtl="0">
                        <a:spcBef>
                          <a:spcPts val="0"/>
                        </a:spcBef>
                        <a:spcAft>
                          <a:spcPts val="0"/>
                        </a:spcAft>
                        <a:buNone/>
                      </a:pPr>
                      <a:r>
                        <a:rPr lang="en-US" sz="1600" dirty="0" err="1"/>
                        <a:t>HttpSession</a:t>
                      </a:r>
                      <a:endParaRPr sz="1600" dirty="0"/>
                    </a:p>
                  </a:txBody>
                  <a:tcPr marL="91450" marR="91450" marT="45725" marB="45725"/>
                </a:tc>
                <a:tc>
                  <a:txBody>
                    <a:bodyPr/>
                    <a:lstStyle/>
                    <a:p>
                      <a:pPr marL="0" marR="0" lvl="0" indent="0" algn="l" rtl="0">
                        <a:spcBef>
                          <a:spcPts val="0"/>
                        </a:spcBef>
                        <a:spcAft>
                          <a:spcPts val="0"/>
                        </a:spcAft>
                        <a:buNone/>
                      </a:pPr>
                      <a:r>
                        <a:rPr lang="ko-KR" altLang="en-US" dirty="0"/>
                        <a:t>사용할 세션 객체</a:t>
                      </a:r>
                      <a:endParaRPr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600" dirty="0" err="1"/>
                        <a:t>abc</a:t>
                      </a:r>
                      <a:r>
                        <a:rPr lang="en-US" altLang="ko-KR" sz="1600" dirty="0"/>
                        <a:t>( </a:t>
                      </a:r>
                      <a:r>
                        <a:rPr lang="en-US" altLang="ko-KR" sz="1600" dirty="0" err="1"/>
                        <a:t>HttpSession</a:t>
                      </a:r>
                      <a:r>
                        <a:rPr lang="en-US" altLang="ko-KR" sz="1600" dirty="0"/>
                        <a:t> session)</a:t>
                      </a:r>
                    </a:p>
                  </a:txBody>
                  <a:tcPr marL="91450" marR="91450" marT="45725" marB="45725"/>
                </a:tc>
                <a:extLst>
                  <a:ext uri="{0D108BD9-81ED-4DB2-BD59-A6C34878D82A}">
                    <a16:rowId xmlns:a16="http://schemas.microsoft.com/office/drawing/2014/main" val="10011"/>
                  </a:ext>
                </a:extLst>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20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컨트롤러 메서드 반환값</a:t>
            </a:r>
            <a:endParaRPr/>
          </a:p>
        </p:txBody>
      </p:sp>
      <p:graphicFrame>
        <p:nvGraphicFramePr>
          <p:cNvPr id="1717" name="Google Shape;1717;p209"/>
          <p:cNvGraphicFramePr/>
          <p:nvPr/>
        </p:nvGraphicFramePr>
        <p:xfrm>
          <a:off x="838200" y="963038"/>
          <a:ext cx="10515600" cy="2754385"/>
        </p:xfrm>
        <a:graphic>
          <a:graphicData uri="http://schemas.openxmlformats.org/drawingml/2006/table">
            <a:tbl>
              <a:tblPr firstRow="1" bandRow="1">
                <a:noFill/>
                <a:tableStyleId>{356C56E0-969A-4C60-9EED-0EE17C578FE1}</a:tableStyleId>
              </a:tblPr>
              <a:tblGrid>
                <a:gridCol w="2739075">
                  <a:extLst>
                    <a:ext uri="{9D8B030D-6E8A-4147-A177-3AD203B41FA5}">
                      <a16:colId xmlns:a16="http://schemas.microsoft.com/office/drawing/2014/main" val="20000"/>
                    </a:ext>
                  </a:extLst>
                </a:gridCol>
                <a:gridCol w="3602225">
                  <a:extLst>
                    <a:ext uri="{9D8B030D-6E8A-4147-A177-3AD203B41FA5}">
                      <a16:colId xmlns:a16="http://schemas.microsoft.com/office/drawing/2014/main" val="20001"/>
                    </a:ext>
                  </a:extLst>
                </a:gridCol>
                <a:gridCol w="4174300">
                  <a:extLst>
                    <a:ext uri="{9D8B030D-6E8A-4147-A177-3AD203B41FA5}">
                      <a16:colId xmlns:a16="http://schemas.microsoft.com/office/drawing/2014/main" val="20002"/>
                    </a:ext>
                  </a:extLst>
                </a:gridCol>
              </a:tblGrid>
              <a:tr h="376925">
                <a:tc>
                  <a:txBody>
                    <a:bodyPr/>
                    <a:lstStyle/>
                    <a:p>
                      <a:pPr marL="0" marR="0" lvl="0" indent="0" algn="l" rtl="0">
                        <a:spcBef>
                          <a:spcPts val="0"/>
                        </a:spcBef>
                        <a:spcAft>
                          <a:spcPts val="0"/>
                        </a:spcAft>
                        <a:buNone/>
                      </a:pPr>
                      <a:r>
                        <a:rPr lang="en-US" sz="1600" dirty="0" err="1"/>
                        <a:t>반환타입</a:t>
                      </a:r>
                      <a:endParaRPr dirty="0"/>
                    </a:p>
                  </a:txBody>
                  <a:tcPr marL="91450" marR="91450" marT="45725" marB="45725"/>
                </a:tc>
                <a:tc>
                  <a:txBody>
                    <a:bodyPr/>
                    <a:lstStyle/>
                    <a:p>
                      <a:pPr marL="0" marR="0" lvl="0" indent="0" algn="l" rtl="0">
                        <a:spcBef>
                          <a:spcPts val="0"/>
                        </a:spcBef>
                        <a:spcAft>
                          <a:spcPts val="0"/>
                        </a:spcAft>
                        <a:buNone/>
                      </a:pPr>
                      <a:r>
                        <a:rPr lang="en-US" sz="1600"/>
                        <a:t>설명</a:t>
                      </a:r>
                      <a:endParaRPr/>
                    </a:p>
                  </a:txBody>
                  <a:tcPr marL="91450" marR="91450" marT="45725" marB="45725"/>
                </a:tc>
                <a:tc>
                  <a:txBody>
                    <a:bodyPr/>
                    <a:lstStyle/>
                    <a:p>
                      <a:pPr marL="0" marR="0" lvl="0" indent="0" algn="l" rtl="0">
                        <a:spcBef>
                          <a:spcPts val="0"/>
                        </a:spcBef>
                        <a:spcAft>
                          <a:spcPts val="0"/>
                        </a:spcAft>
                        <a:buNone/>
                      </a:pPr>
                      <a:r>
                        <a:rPr lang="en-US" sz="1600"/>
                        <a:t>예제</a:t>
                      </a:r>
                      <a:endParaRPr/>
                    </a:p>
                  </a:txBody>
                  <a:tcPr marL="91450" marR="91450" marT="45725" marB="45725"/>
                </a:tc>
                <a:extLst>
                  <a:ext uri="{0D108BD9-81ED-4DB2-BD59-A6C34878D82A}">
                    <a16:rowId xmlns:a16="http://schemas.microsoft.com/office/drawing/2014/main" val="10000"/>
                  </a:ext>
                </a:extLst>
              </a:tr>
              <a:tr h="650575">
                <a:tc>
                  <a:txBody>
                    <a:bodyPr/>
                    <a:lstStyle/>
                    <a:p>
                      <a:pPr marL="0" marR="0" lvl="0" indent="0" algn="l" rtl="0">
                        <a:spcBef>
                          <a:spcPts val="0"/>
                        </a:spcBef>
                        <a:spcAft>
                          <a:spcPts val="0"/>
                        </a:spcAft>
                        <a:buNone/>
                      </a:pPr>
                      <a:r>
                        <a:rPr lang="en-US" sz="1600"/>
                        <a:t>String</a:t>
                      </a:r>
                      <a:endParaRPr sz="1600"/>
                    </a:p>
                  </a:txBody>
                  <a:tcPr marL="91450" marR="91450" marT="45725" marB="45725"/>
                </a:tc>
                <a:tc>
                  <a:txBody>
                    <a:bodyPr/>
                    <a:lstStyle/>
                    <a:p>
                      <a:pPr marL="0" marR="0" lvl="0" indent="0" algn="l" rtl="0">
                        <a:spcBef>
                          <a:spcPts val="0"/>
                        </a:spcBef>
                        <a:spcAft>
                          <a:spcPts val="0"/>
                        </a:spcAft>
                        <a:buNone/>
                      </a:pPr>
                      <a:r>
                        <a:rPr lang="en-US" sz="1600"/>
                        <a:t>View 이름</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Malgun Gothic"/>
                        <a:buNone/>
                      </a:pPr>
                      <a:r>
                        <a:rPr lang="en-US" sz="1600" dirty="0"/>
                        <a:t>"redirect:/</a:t>
                      </a:r>
                      <a:r>
                        <a:rPr lang="en-US" sz="1600" dirty="0" err="1"/>
                        <a:t>xxxx</a:t>
                      </a:r>
                      <a:r>
                        <a:rPr lang="en-US" sz="1600" dirty="0"/>
                        <a:t>"</a:t>
                      </a:r>
                      <a:endParaRPr dirty="0"/>
                    </a:p>
                    <a:p>
                      <a:pPr marL="0" marR="0" lvl="0" indent="0" algn="l" rtl="0">
                        <a:spcBef>
                          <a:spcPts val="0"/>
                        </a:spcBef>
                        <a:spcAft>
                          <a:spcPts val="0"/>
                        </a:spcAft>
                        <a:buNone/>
                      </a:pPr>
                      <a:r>
                        <a:rPr lang="en-US" sz="1600" dirty="0"/>
                        <a:t>"</a:t>
                      </a:r>
                      <a:r>
                        <a:rPr lang="en-US" sz="1600" dirty="0" err="1"/>
                        <a:t>redirect:http</a:t>
                      </a:r>
                      <a:r>
                        <a:rPr lang="en-US" sz="1600" dirty="0"/>
                        <a:t>://www.spring.io"</a:t>
                      </a:r>
                      <a:endParaRPr dirty="0"/>
                    </a:p>
                    <a:p>
                      <a:pPr marL="0" marR="0" lvl="0" indent="0" algn="l" rtl="0">
                        <a:spcBef>
                          <a:spcPts val="0"/>
                        </a:spcBef>
                        <a:spcAft>
                          <a:spcPts val="0"/>
                        </a:spcAft>
                        <a:buNone/>
                      </a:pPr>
                      <a:r>
                        <a:rPr lang="en-US" sz="1600" dirty="0"/>
                        <a:t>"forward:/</a:t>
                      </a:r>
                      <a:r>
                        <a:rPr lang="en-US" sz="1600" dirty="0" err="1"/>
                        <a:t>xxxx</a:t>
                      </a:r>
                      <a:r>
                        <a:rPr lang="en-US" sz="1600" dirty="0"/>
                        <a:t>"</a:t>
                      </a:r>
                      <a:endParaRPr sz="1600" dirty="0"/>
                    </a:p>
                  </a:txBody>
                  <a:tcPr marL="91450" marR="91450" marT="45725" marB="45725"/>
                </a:tc>
                <a:extLst>
                  <a:ext uri="{0D108BD9-81ED-4DB2-BD59-A6C34878D82A}">
                    <a16:rowId xmlns:a16="http://schemas.microsoft.com/office/drawing/2014/main" val="10001"/>
                  </a:ext>
                </a:extLst>
              </a:tr>
              <a:tr h="376925">
                <a:tc>
                  <a:txBody>
                    <a:bodyPr/>
                    <a:lstStyle/>
                    <a:p>
                      <a:pPr marL="0" marR="0" lvl="0" indent="0" algn="l" rtl="0">
                        <a:spcBef>
                          <a:spcPts val="0"/>
                        </a:spcBef>
                        <a:spcAft>
                          <a:spcPts val="0"/>
                        </a:spcAft>
                        <a:buNone/>
                      </a:pPr>
                      <a:r>
                        <a:rPr lang="en-US" sz="1600"/>
                        <a:t>ModelAndView</a:t>
                      </a:r>
                      <a:endParaRPr sz="1600"/>
                    </a:p>
                  </a:txBody>
                  <a:tcPr marL="91450" marR="91450" marT="45725" marB="45725"/>
                </a:tc>
                <a:tc>
                  <a:txBody>
                    <a:bodyPr/>
                    <a:lstStyle/>
                    <a:p>
                      <a:pPr marL="0" marR="0" lvl="0" indent="0" algn="l" rtl="0">
                        <a:spcBef>
                          <a:spcPts val="0"/>
                        </a:spcBef>
                        <a:spcAft>
                          <a:spcPts val="0"/>
                        </a:spcAft>
                        <a:buNone/>
                      </a:pPr>
                      <a:r>
                        <a:rPr lang="en-US" sz="1600"/>
                        <a:t>모델과 View이름을 담은 객체</a:t>
                      </a:r>
                      <a:endParaRPr/>
                    </a:p>
                  </a:txBody>
                  <a:tcPr marL="91450" marR="91450" marT="45725" marB="45725"/>
                </a:tc>
                <a:tc>
                  <a:txBody>
                    <a:bodyPr/>
                    <a:lstStyle/>
                    <a:p>
                      <a:pPr marL="0" marR="0" lvl="0" indent="0" algn="l" rtl="0">
                        <a:spcBef>
                          <a:spcPts val="0"/>
                        </a:spcBef>
                        <a:spcAft>
                          <a:spcPts val="0"/>
                        </a:spcAft>
                        <a:buNone/>
                      </a:pPr>
                      <a:r>
                        <a:rPr lang="en-US" sz="1600" dirty="0" err="1"/>
                        <a:t>abc</a:t>
                      </a:r>
                      <a:r>
                        <a:rPr lang="en-US" sz="1600" dirty="0"/>
                        <a:t>(){</a:t>
                      </a:r>
                      <a:endParaRPr dirty="0"/>
                    </a:p>
                    <a:p>
                      <a:pPr marL="0" marR="0" lvl="0" indent="0" algn="l" rtl="0">
                        <a:spcBef>
                          <a:spcPts val="0"/>
                        </a:spcBef>
                        <a:spcAft>
                          <a:spcPts val="0"/>
                        </a:spcAft>
                        <a:buNone/>
                      </a:pPr>
                      <a:r>
                        <a:rPr lang="en-US" sz="1600" dirty="0"/>
                        <a:t>   </a:t>
                      </a:r>
                      <a:r>
                        <a:rPr lang="en-US" sz="1600" dirty="0" err="1"/>
                        <a:t>mav</a:t>
                      </a:r>
                      <a:r>
                        <a:rPr lang="en-US" sz="1600" dirty="0"/>
                        <a:t>=new </a:t>
                      </a:r>
                      <a:r>
                        <a:rPr lang="en-US" sz="1600" dirty="0" err="1"/>
                        <a:t>ModelAndView</a:t>
                      </a:r>
                      <a:r>
                        <a:rPr lang="en-US" sz="1600" dirty="0"/>
                        <a:t>()</a:t>
                      </a:r>
                      <a:endParaRPr dirty="0"/>
                    </a:p>
                    <a:p>
                      <a:pPr marL="0" marR="0" lvl="0" indent="0" algn="l" rtl="0">
                        <a:spcBef>
                          <a:spcPts val="0"/>
                        </a:spcBef>
                        <a:spcAft>
                          <a:spcPts val="0"/>
                        </a:spcAft>
                        <a:buNone/>
                      </a:pPr>
                      <a:r>
                        <a:rPr lang="en-US" sz="1600" dirty="0"/>
                        <a:t>   </a:t>
                      </a:r>
                      <a:r>
                        <a:rPr lang="en-US" sz="1600" dirty="0" err="1"/>
                        <a:t>mav.addObject</a:t>
                      </a:r>
                      <a:r>
                        <a:rPr lang="en-US" sz="1600" dirty="0"/>
                        <a:t>("</a:t>
                      </a:r>
                      <a:r>
                        <a:rPr lang="en-US" sz="1600" dirty="0" err="1"/>
                        <a:t>k","VAL</a:t>
                      </a:r>
                      <a:r>
                        <a:rPr lang="en-US" sz="1600" dirty="0"/>
                        <a:t>");</a:t>
                      </a:r>
                      <a:endParaRPr dirty="0"/>
                    </a:p>
                    <a:p>
                      <a:pPr marL="0" marR="0" lvl="0" indent="0" algn="l" rtl="0">
                        <a:spcBef>
                          <a:spcPts val="0"/>
                        </a:spcBef>
                        <a:spcAft>
                          <a:spcPts val="0"/>
                        </a:spcAft>
                        <a:buNone/>
                      </a:pPr>
                      <a:r>
                        <a:rPr lang="en-US" sz="1600" dirty="0"/>
                        <a:t>   </a:t>
                      </a:r>
                      <a:r>
                        <a:rPr lang="en-US" sz="1600" dirty="0" err="1"/>
                        <a:t>mav.setViewName</a:t>
                      </a:r>
                      <a:r>
                        <a:rPr lang="en-US" sz="1600" dirty="0"/>
                        <a:t>("hello");</a:t>
                      </a:r>
                      <a:endParaRPr dirty="0"/>
                    </a:p>
                    <a:p>
                      <a:pPr marL="0" marR="0" lvl="0" indent="0" algn="l" rtl="0">
                        <a:spcBef>
                          <a:spcPts val="0"/>
                        </a:spcBef>
                        <a:spcAft>
                          <a:spcPts val="0"/>
                        </a:spcAft>
                        <a:buNone/>
                      </a:pPr>
                      <a:r>
                        <a:rPr lang="en-US" sz="1600" dirty="0"/>
                        <a:t>   return </a:t>
                      </a:r>
                      <a:r>
                        <a:rPr lang="en-US" sz="1600" dirty="0" err="1"/>
                        <a:t>mav</a:t>
                      </a:r>
                      <a:r>
                        <a:rPr lang="en-US" sz="1600" dirty="0"/>
                        <a:t>;</a:t>
                      </a:r>
                      <a:endParaRPr dirty="0"/>
                    </a:p>
                    <a:p>
                      <a:pPr marL="0" marR="0" lvl="0" indent="0" algn="l" rtl="0">
                        <a:spcBef>
                          <a:spcPts val="0"/>
                        </a:spcBef>
                        <a:spcAft>
                          <a:spcPts val="0"/>
                        </a:spcAft>
                        <a:buNone/>
                      </a:pPr>
                      <a:r>
                        <a:rPr lang="en-US" sz="1600" dirty="0"/>
                        <a:t>}</a:t>
                      </a:r>
                      <a:endParaRPr sz="1600" dirty="0"/>
                    </a:p>
                  </a:txBody>
                  <a:tcPr marL="91450" marR="91450" marT="45725" marB="45725"/>
                </a:tc>
                <a:extLst>
                  <a:ext uri="{0D108BD9-81ED-4DB2-BD59-A6C34878D82A}">
                    <a16:rowId xmlns:a16="http://schemas.microsoft.com/office/drawing/2014/main" val="10002"/>
                  </a:ext>
                </a:extLst>
              </a:tr>
            </a:tbl>
          </a:graphicData>
        </a:graphic>
      </p:graphicFrame>
      <p:sp>
        <p:nvSpPr>
          <p:cNvPr id="1718" name="Google Shape;1718;p209"/>
          <p:cNvSpPr txBox="1"/>
          <p:nvPr/>
        </p:nvSpPr>
        <p:spPr>
          <a:xfrm>
            <a:off x="838200" y="3851767"/>
            <a:ext cx="10515600" cy="2325196"/>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rgbClr val="4BB0A0"/>
              </a:buClr>
              <a:buSzPts val="1600"/>
              <a:buFont typeface="Arial"/>
              <a:buNone/>
            </a:pPr>
            <a:r>
              <a:rPr lang="en-US" sz="1600">
                <a:solidFill>
                  <a:schemeClr val="dk1"/>
                </a:solidFill>
                <a:latin typeface="Malgun Gothic"/>
                <a:ea typeface="Malgun Gothic"/>
                <a:cs typeface="Malgun Gothic"/>
                <a:sym typeface="Malgun Gothic"/>
              </a:rPr>
              <a:t>ModelAndView는 뷰에 전달할 데이터인 Model과 결과를 보여줄 View를 합친 것이다.</a:t>
            </a:r>
            <a:endParaRPr/>
          </a:p>
          <a:p>
            <a:pPr marL="0" marR="0" lvl="0" indent="0" algn="l" rtl="0">
              <a:lnSpc>
                <a:spcPct val="120000"/>
              </a:lnSpc>
              <a:spcBef>
                <a:spcPts val="1000"/>
              </a:spcBef>
              <a:spcAft>
                <a:spcPts val="0"/>
              </a:spcAft>
              <a:buClr>
                <a:srgbClr val="4BB0A0"/>
              </a:buClr>
              <a:buSzPts val="1600"/>
              <a:buFont typeface="Arial"/>
              <a:buNone/>
            </a:pP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파일</a:t>
            </a:r>
            <a:r>
              <a:rPr lang="en-US" altLang="ko-KR" dirty="0"/>
              <a:t> </a:t>
            </a:r>
            <a:r>
              <a:rPr lang="ko-KR" altLang="en-US" dirty="0"/>
              <a:t>업로드</a:t>
            </a:r>
          </a:p>
        </p:txBody>
      </p:sp>
      <p:sp>
        <p:nvSpPr>
          <p:cNvPr id="3" name="텍스트 개체 틀 2"/>
          <p:cNvSpPr>
            <a:spLocks noGrp="1"/>
          </p:cNvSpPr>
          <p:nvPr>
            <p:ph type="body" idx="1"/>
          </p:nvPr>
        </p:nvSpPr>
        <p:spPr/>
        <p:txBody>
          <a:bodyPr>
            <a:noAutofit/>
          </a:bodyPr>
          <a:lstStyle/>
          <a:p>
            <a:pPr marL="76200" indent="0">
              <a:buNone/>
            </a:pPr>
            <a:r>
              <a:rPr lang="en-US" altLang="ko-KR" sz="1800" dirty="0"/>
              <a:t>&lt;!-- </a:t>
            </a:r>
            <a:r>
              <a:rPr lang="ko-KR" altLang="en-US" sz="1800" dirty="0" err="1"/>
              <a:t>서블릿</a:t>
            </a:r>
            <a:r>
              <a:rPr lang="ko-KR" altLang="en-US" sz="1800" dirty="0"/>
              <a:t> </a:t>
            </a:r>
            <a:r>
              <a:rPr lang="en-US" altLang="ko-KR" sz="1800" dirty="0"/>
              <a:t>3.0</a:t>
            </a:r>
            <a:r>
              <a:rPr lang="ko-KR" altLang="en-US" sz="1800" dirty="0"/>
              <a:t>이상 사용 가능한 파일 업로드 </a:t>
            </a:r>
            <a:r>
              <a:rPr lang="en-US" altLang="ko-KR" sz="1800" dirty="0" err="1"/>
              <a:t>api</a:t>
            </a:r>
            <a:r>
              <a:rPr lang="en-US" altLang="ko-KR" sz="1800" dirty="0"/>
              <a:t>--&gt;</a:t>
            </a:r>
          </a:p>
          <a:p>
            <a:pPr marL="76200" indent="0">
              <a:buNone/>
            </a:pPr>
            <a:r>
              <a:rPr lang="en-US" altLang="ko-KR" sz="1800" dirty="0"/>
              <a:t>&lt;dependency&gt;</a:t>
            </a:r>
          </a:p>
          <a:p>
            <a:pPr marL="76200" indent="0">
              <a:buNone/>
            </a:pPr>
            <a:r>
              <a:rPr lang="en-US" altLang="ko-KR" sz="1800" dirty="0"/>
              <a:t>	&lt;</a:t>
            </a:r>
            <a:r>
              <a:rPr lang="en-US" altLang="ko-KR" sz="1800" dirty="0" err="1"/>
              <a:t>groupId</a:t>
            </a:r>
            <a:r>
              <a:rPr lang="en-US" altLang="ko-KR" sz="1800" dirty="0"/>
              <a:t>&gt;commons-</a:t>
            </a:r>
            <a:r>
              <a:rPr lang="en-US" altLang="ko-KR" sz="1800" dirty="0" err="1"/>
              <a:t>fileupload</a:t>
            </a:r>
            <a:r>
              <a:rPr lang="en-US" altLang="ko-KR" sz="1800" dirty="0"/>
              <a:t>&lt;/</a:t>
            </a:r>
            <a:r>
              <a:rPr lang="en-US" altLang="ko-KR" sz="1800" dirty="0" err="1"/>
              <a:t>groupId</a:t>
            </a:r>
            <a:r>
              <a:rPr lang="en-US" altLang="ko-KR" sz="1800" dirty="0"/>
              <a:t>&gt;</a:t>
            </a:r>
          </a:p>
          <a:p>
            <a:pPr marL="76200" indent="0">
              <a:buNone/>
            </a:pPr>
            <a:r>
              <a:rPr lang="en-US" altLang="ko-KR" sz="1800" dirty="0"/>
              <a:t>	&lt;</a:t>
            </a:r>
            <a:r>
              <a:rPr lang="en-US" altLang="ko-KR" sz="1800" dirty="0" err="1"/>
              <a:t>artifactId</a:t>
            </a:r>
            <a:r>
              <a:rPr lang="en-US" altLang="ko-KR" sz="1800" dirty="0"/>
              <a:t>&gt;commons-</a:t>
            </a:r>
            <a:r>
              <a:rPr lang="en-US" altLang="ko-KR" sz="1800" dirty="0" err="1"/>
              <a:t>fileupload</a:t>
            </a:r>
            <a:r>
              <a:rPr lang="en-US" altLang="ko-KR" sz="1800" dirty="0"/>
              <a:t>&lt;/</a:t>
            </a:r>
            <a:r>
              <a:rPr lang="en-US" altLang="ko-KR" sz="1800" dirty="0" err="1"/>
              <a:t>artifactId</a:t>
            </a:r>
            <a:r>
              <a:rPr lang="en-US" altLang="ko-KR" sz="1800" dirty="0"/>
              <a:t>&gt;</a:t>
            </a:r>
          </a:p>
          <a:p>
            <a:pPr marL="76200" indent="0">
              <a:buNone/>
            </a:pPr>
            <a:r>
              <a:rPr lang="en-US" altLang="ko-KR" sz="1800" dirty="0"/>
              <a:t>	&lt;version&gt;1.3.1&lt;/version&gt;</a:t>
            </a:r>
          </a:p>
          <a:p>
            <a:pPr marL="76200" indent="0">
              <a:buNone/>
            </a:pPr>
            <a:r>
              <a:rPr lang="en-US" altLang="ko-KR" sz="1800" dirty="0"/>
              <a:t>&lt;/dependency&gt;</a:t>
            </a:r>
          </a:p>
          <a:p>
            <a:pPr marL="76200" indent="0">
              <a:buNone/>
            </a:pPr>
            <a:r>
              <a:rPr lang="en-US" altLang="ko-KR" sz="1800" dirty="0"/>
              <a:t>&lt;!-- commons-</a:t>
            </a:r>
            <a:r>
              <a:rPr lang="en-US" altLang="ko-KR" sz="1800" dirty="0" err="1"/>
              <a:t>io</a:t>
            </a:r>
            <a:r>
              <a:rPr lang="en-US" altLang="ko-KR" sz="1800" dirty="0"/>
              <a:t> --&gt;</a:t>
            </a:r>
          </a:p>
          <a:p>
            <a:pPr marL="76200" indent="0">
              <a:buNone/>
            </a:pPr>
            <a:r>
              <a:rPr lang="en-US" altLang="ko-KR" sz="1800" dirty="0"/>
              <a:t>&lt;dependency&gt;</a:t>
            </a:r>
          </a:p>
          <a:p>
            <a:pPr marL="76200" indent="0">
              <a:buNone/>
            </a:pPr>
            <a:r>
              <a:rPr lang="en-US" altLang="ko-KR" sz="1800" dirty="0"/>
              <a:t>	&lt;</a:t>
            </a:r>
            <a:r>
              <a:rPr lang="en-US" altLang="ko-KR" sz="1800" dirty="0" err="1"/>
              <a:t>groupId</a:t>
            </a:r>
            <a:r>
              <a:rPr lang="en-US" altLang="ko-KR" sz="1800" dirty="0"/>
              <a:t>&gt;commons-</a:t>
            </a:r>
            <a:r>
              <a:rPr lang="en-US" altLang="ko-KR" sz="1800" dirty="0" err="1"/>
              <a:t>io</a:t>
            </a:r>
            <a:r>
              <a:rPr lang="en-US" altLang="ko-KR" sz="1800" dirty="0"/>
              <a:t>&lt;/</a:t>
            </a:r>
            <a:r>
              <a:rPr lang="en-US" altLang="ko-KR" sz="1800" dirty="0" err="1"/>
              <a:t>groupId</a:t>
            </a:r>
            <a:r>
              <a:rPr lang="en-US" altLang="ko-KR" sz="1800" dirty="0"/>
              <a:t>&gt;</a:t>
            </a:r>
          </a:p>
          <a:p>
            <a:pPr marL="76200" indent="0">
              <a:buNone/>
            </a:pPr>
            <a:r>
              <a:rPr lang="en-US" altLang="ko-KR" sz="1800" dirty="0"/>
              <a:t>	&lt;</a:t>
            </a:r>
            <a:r>
              <a:rPr lang="en-US" altLang="ko-KR" sz="1800" dirty="0" err="1"/>
              <a:t>artifactId</a:t>
            </a:r>
            <a:r>
              <a:rPr lang="en-US" altLang="ko-KR" sz="1800" dirty="0"/>
              <a:t>&gt;commons-</a:t>
            </a:r>
            <a:r>
              <a:rPr lang="en-US" altLang="ko-KR" sz="1800" dirty="0" err="1"/>
              <a:t>io</a:t>
            </a:r>
            <a:r>
              <a:rPr lang="en-US" altLang="ko-KR" sz="1800" dirty="0"/>
              <a:t>&lt;/</a:t>
            </a:r>
            <a:r>
              <a:rPr lang="en-US" altLang="ko-KR" sz="1800" dirty="0" err="1"/>
              <a:t>artifactId</a:t>
            </a:r>
            <a:r>
              <a:rPr lang="en-US" altLang="ko-KR" sz="1800" dirty="0"/>
              <a:t>&gt;</a:t>
            </a:r>
          </a:p>
          <a:p>
            <a:pPr marL="76200" indent="0">
              <a:buNone/>
            </a:pPr>
            <a:r>
              <a:rPr lang="en-US" altLang="ko-KR" sz="1800" dirty="0"/>
              <a:t>	&lt;version&gt;2.4&lt;/version&gt;</a:t>
            </a:r>
          </a:p>
          <a:p>
            <a:pPr marL="76200" indent="0">
              <a:buNone/>
            </a:pPr>
            <a:r>
              <a:rPr lang="en-US" altLang="ko-KR" sz="1800" dirty="0"/>
              <a:t>&lt;/dependency&gt;</a:t>
            </a:r>
            <a:endParaRPr lang="ko-KR" altLang="en-US" sz="1800" dirty="0"/>
          </a:p>
        </p:txBody>
      </p:sp>
    </p:spTree>
    <p:extLst>
      <p:ext uri="{BB962C8B-B14F-4D97-AF65-F5344CB8AC3E}">
        <p14:creationId xmlns:p14="http://schemas.microsoft.com/office/powerpoint/2010/main" val="2644657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빈</a:t>
            </a:r>
            <a:r>
              <a:rPr lang="en-US" altLang="ko-KR" dirty="0"/>
              <a:t> </a:t>
            </a:r>
            <a:r>
              <a:rPr lang="ko-KR" altLang="en-US" dirty="0"/>
              <a:t>설정</a:t>
            </a:r>
          </a:p>
        </p:txBody>
      </p:sp>
      <p:sp>
        <p:nvSpPr>
          <p:cNvPr id="3" name="텍스트 개체 틀 2"/>
          <p:cNvSpPr>
            <a:spLocks noGrp="1"/>
          </p:cNvSpPr>
          <p:nvPr>
            <p:ph type="body" idx="1"/>
          </p:nvPr>
        </p:nvSpPr>
        <p:spPr/>
        <p:txBody>
          <a:bodyPr>
            <a:normAutofit/>
          </a:bodyPr>
          <a:lstStyle/>
          <a:p>
            <a:pPr marL="76200" indent="0">
              <a:buNone/>
            </a:pPr>
            <a:r>
              <a:rPr lang="en-US" altLang="ko-KR" sz="1800" dirty="0"/>
              <a:t>&lt;</a:t>
            </a:r>
            <a:r>
              <a:rPr lang="en-US" altLang="ko-KR" sz="1800" dirty="0" err="1"/>
              <a:t>beans:bean</a:t>
            </a:r>
            <a:r>
              <a:rPr lang="en-US" altLang="ko-KR" sz="1800" dirty="0"/>
              <a:t> id="</a:t>
            </a:r>
            <a:r>
              <a:rPr lang="en-US" altLang="ko-KR" sz="1800" dirty="0" err="1"/>
              <a:t>multipartResolver</a:t>
            </a:r>
            <a:r>
              <a:rPr lang="en-US" altLang="ko-KR" sz="1800" dirty="0"/>
              <a:t>" class="org.springframework.web.multipart.commons.CommonsMultipartResolver"&gt;    </a:t>
            </a:r>
          </a:p>
          <a:p>
            <a:pPr marL="76200" indent="0">
              <a:buNone/>
            </a:pPr>
            <a:r>
              <a:rPr lang="en-US" altLang="ko-KR" sz="1800" dirty="0"/>
              <a:t>  &lt;</a:t>
            </a:r>
            <a:r>
              <a:rPr lang="en-US" altLang="ko-KR" sz="1800" dirty="0" err="1"/>
              <a:t>beans:property</a:t>
            </a:r>
            <a:r>
              <a:rPr lang="en-US" altLang="ko-KR" sz="1800" dirty="0"/>
              <a:t> name="</a:t>
            </a:r>
            <a:r>
              <a:rPr lang="en-US" altLang="ko-KR" sz="1800" dirty="0" err="1"/>
              <a:t>maxUploadSize</a:t>
            </a:r>
            <a:r>
              <a:rPr lang="en-US" altLang="ko-KR" sz="1800" dirty="0"/>
              <a:t>" value="10485760" /&gt;</a:t>
            </a:r>
          </a:p>
          <a:p>
            <a:pPr marL="76200" indent="0">
              <a:buNone/>
            </a:pPr>
            <a:r>
              <a:rPr lang="en-US" altLang="ko-KR" sz="1800" dirty="0"/>
              <a:t>  &lt;</a:t>
            </a:r>
            <a:r>
              <a:rPr lang="en-US" altLang="ko-KR" sz="1800" dirty="0" err="1"/>
              <a:t>beans:property</a:t>
            </a:r>
            <a:r>
              <a:rPr lang="en-US" altLang="ko-KR" sz="1800" dirty="0"/>
              <a:t> name="</a:t>
            </a:r>
            <a:r>
              <a:rPr lang="en-US" altLang="ko-KR" sz="1800" dirty="0" err="1"/>
              <a:t>defaultEncoding</a:t>
            </a:r>
            <a:r>
              <a:rPr lang="en-US" altLang="ko-KR" sz="1800" dirty="0"/>
              <a:t>" value="utf-8" /&gt;</a:t>
            </a:r>
          </a:p>
          <a:p>
            <a:pPr marL="76200" indent="0">
              <a:buNone/>
            </a:pPr>
            <a:r>
              <a:rPr lang="en-US" altLang="ko-KR" sz="1800" dirty="0"/>
              <a:t>&lt;/</a:t>
            </a:r>
            <a:r>
              <a:rPr lang="en-US" altLang="ko-KR" sz="1800" dirty="0" err="1"/>
              <a:t>beans:bean</a:t>
            </a:r>
            <a:r>
              <a:rPr lang="en-US" altLang="ko-KR" sz="1800" dirty="0"/>
              <a:t>&gt;</a:t>
            </a:r>
          </a:p>
          <a:p>
            <a:pPr marL="76200" indent="0">
              <a:buNone/>
            </a:pPr>
            <a:r>
              <a:rPr lang="ko-KR" altLang="en-US" sz="1800" dirty="0"/>
              <a:t>반드시 </a:t>
            </a:r>
            <a:r>
              <a:rPr lang="en-US" altLang="ko-KR" sz="1800" dirty="0"/>
              <a:t>id</a:t>
            </a:r>
            <a:r>
              <a:rPr lang="ko-KR" altLang="en-US" sz="1800" dirty="0"/>
              <a:t>를 </a:t>
            </a:r>
            <a:r>
              <a:rPr lang="en-US" altLang="ko-KR" sz="1800" dirty="0" err="1"/>
              <a:t>multipartResolver</a:t>
            </a:r>
            <a:r>
              <a:rPr lang="ko-KR" altLang="en-US" sz="1800" dirty="0"/>
              <a:t>로 선언</a:t>
            </a:r>
            <a:endParaRPr lang="en-US" altLang="ko-KR" sz="1800" dirty="0"/>
          </a:p>
          <a:p>
            <a:pPr marL="76200" indent="0">
              <a:buNone/>
            </a:pPr>
            <a:r>
              <a:rPr lang="en-US" altLang="ko-KR" sz="1800" dirty="0" err="1"/>
              <a:t>maxUploadSize</a:t>
            </a:r>
            <a:r>
              <a:rPr lang="en-US" altLang="ko-KR" sz="1800" dirty="0"/>
              <a:t> :</a:t>
            </a:r>
            <a:r>
              <a:rPr lang="ko-KR" altLang="en-US" sz="1800" dirty="0"/>
              <a:t>최대 업로드 가능한 바이트 크기</a:t>
            </a:r>
            <a:r>
              <a:rPr lang="en-US" altLang="ko-KR" sz="1800" dirty="0"/>
              <a:t>(</a:t>
            </a:r>
            <a:r>
              <a:rPr lang="ko-KR" altLang="en-US" sz="1800" dirty="0"/>
              <a:t>바이트 단위</a:t>
            </a:r>
            <a:r>
              <a:rPr lang="en-US" altLang="ko-KR" sz="1800" dirty="0"/>
              <a:t>), -1</a:t>
            </a:r>
            <a:r>
              <a:rPr lang="ko-KR" altLang="en-US" sz="1800" dirty="0"/>
              <a:t>은 제한이 없음</a:t>
            </a:r>
            <a:endParaRPr lang="en-US" altLang="ko-KR" sz="1800" dirty="0"/>
          </a:p>
          <a:p>
            <a:pPr marL="76200" indent="0">
              <a:buNone/>
            </a:pPr>
            <a:r>
              <a:rPr lang="en-US" altLang="ko-KR" sz="1800" dirty="0" err="1"/>
              <a:t>defaultEncoding</a:t>
            </a:r>
            <a:r>
              <a:rPr lang="en-US" altLang="ko-KR" sz="1800" dirty="0"/>
              <a:t> :</a:t>
            </a:r>
            <a:r>
              <a:rPr lang="ko-KR" altLang="en-US" sz="1800" dirty="0"/>
              <a:t>업로드 요청을 변환할 때 사용할 문자 </a:t>
            </a:r>
            <a:r>
              <a:rPr lang="ko-KR" altLang="en-US" sz="1800" dirty="0" err="1"/>
              <a:t>인코딩</a:t>
            </a:r>
            <a:r>
              <a:rPr lang="ko-KR" altLang="en-US" sz="1800" dirty="0"/>
              <a:t> 방식</a:t>
            </a:r>
          </a:p>
        </p:txBody>
      </p:sp>
    </p:spTree>
    <p:extLst>
      <p:ext uri="{BB962C8B-B14F-4D97-AF65-F5344CB8AC3E}">
        <p14:creationId xmlns:p14="http://schemas.microsoft.com/office/powerpoint/2010/main" val="2812704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Maven으로 스프링 프로젝트 구성</a:t>
            </a:r>
            <a:endParaRPr/>
          </a:p>
        </p:txBody>
      </p:sp>
      <p:sp>
        <p:nvSpPr>
          <p:cNvPr id="255" name="Google Shape;255;p2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1600"/>
            </a:pPr>
            <a:r>
              <a:rPr lang="en-US" sz="1600" dirty="0"/>
              <a:t>https://mvnrepository.com/ </a:t>
            </a:r>
            <a:r>
              <a:rPr lang="ko-KR" altLang="en-US" sz="1600" dirty="0"/>
              <a:t>에서 모듈을 찾아 버전 확인</a:t>
            </a:r>
            <a:endParaRPr lang="en-US" sz="1600" dirty="0"/>
          </a:p>
          <a:p>
            <a:pPr marL="228600" lvl="0" indent="-228600">
              <a:spcBef>
                <a:spcPts val="0"/>
              </a:spcBef>
              <a:buSzPts val="1600"/>
            </a:pPr>
            <a:r>
              <a:rPr lang="en-US" sz="1600" dirty="0"/>
              <a:t>pom.xml </a:t>
            </a:r>
            <a:r>
              <a:rPr lang="en-US" sz="1600" dirty="0" err="1"/>
              <a:t>열기</a:t>
            </a:r>
            <a:endParaRPr sz="1600"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하단</a:t>
            </a:r>
            <a:r>
              <a:rPr lang="en-US" sz="1600" dirty="0"/>
              <a:t> Dependencies -&gt; Add</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종속성</a:t>
            </a:r>
            <a:r>
              <a:rPr lang="en-US" sz="1600" dirty="0"/>
              <a:t> </a:t>
            </a:r>
            <a:r>
              <a:rPr lang="en-US" sz="1600" dirty="0" err="1"/>
              <a:t>등록</a:t>
            </a:r>
            <a:endParaRPr sz="1600" dirty="0"/>
          </a:p>
          <a:p>
            <a:pPr marL="685800" lvl="1" indent="-228600" algn="l" rtl="0">
              <a:lnSpc>
                <a:spcPct val="90000"/>
              </a:lnSpc>
              <a:spcBef>
                <a:spcPts val="500"/>
              </a:spcBef>
              <a:spcAft>
                <a:spcPts val="0"/>
              </a:spcAft>
              <a:buClr>
                <a:schemeClr val="dk1"/>
              </a:buClr>
              <a:buSzPts val="1600"/>
              <a:buChar char="•"/>
            </a:pPr>
            <a:r>
              <a:rPr lang="en-US" sz="1600" dirty="0"/>
              <a:t>Group Id: </a:t>
            </a:r>
            <a:r>
              <a:rPr lang="en-US" sz="1600" dirty="0" err="1"/>
              <a:t>org.springframework</a:t>
            </a:r>
            <a:endParaRPr sz="1600" dirty="0"/>
          </a:p>
          <a:p>
            <a:pPr marL="685800" lvl="1" indent="-228600" algn="l" rtl="0">
              <a:lnSpc>
                <a:spcPct val="90000"/>
              </a:lnSpc>
              <a:spcBef>
                <a:spcPts val="500"/>
              </a:spcBef>
              <a:spcAft>
                <a:spcPts val="0"/>
              </a:spcAft>
              <a:buClr>
                <a:schemeClr val="dk1"/>
              </a:buClr>
              <a:buSzPts val="1600"/>
              <a:buChar char="•"/>
            </a:pPr>
            <a:r>
              <a:rPr lang="en-US" sz="1600" dirty="0"/>
              <a:t>Artifact Id: spring-context</a:t>
            </a:r>
            <a:endParaRPr dirty="0"/>
          </a:p>
          <a:p>
            <a:pPr marL="685800" lvl="1" indent="-228600" algn="l" rtl="0">
              <a:lnSpc>
                <a:spcPct val="90000"/>
              </a:lnSpc>
              <a:spcBef>
                <a:spcPts val="500"/>
              </a:spcBef>
              <a:spcAft>
                <a:spcPts val="0"/>
              </a:spcAft>
              <a:buClr>
                <a:schemeClr val="dk1"/>
              </a:buClr>
              <a:buSzPts val="1600"/>
              <a:buChar char="•"/>
            </a:pPr>
            <a:r>
              <a:rPr lang="en-US" sz="1600" dirty="0"/>
              <a:t>Version: 4.3.30.RELEASE</a:t>
            </a:r>
            <a:endParaRPr sz="1600" dirty="0"/>
          </a:p>
        </p:txBody>
      </p:sp>
      <p:pic>
        <p:nvPicPr>
          <p:cNvPr id="256" name="Google Shape;256;p22"/>
          <p:cNvPicPr preferRelativeResize="0"/>
          <p:nvPr/>
        </p:nvPicPr>
        <p:blipFill rotWithShape="1">
          <a:blip r:embed="rId3">
            <a:alphaModFix/>
          </a:blip>
          <a:srcRect/>
          <a:stretch/>
        </p:blipFill>
        <p:spPr>
          <a:xfrm>
            <a:off x="868764" y="3309938"/>
            <a:ext cx="3143250" cy="3028950"/>
          </a:xfrm>
          <a:prstGeom prst="rect">
            <a:avLst/>
          </a:prstGeom>
          <a:noFill/>
          <a:ln w="9525" cap="flat" cmpd="sng">
            <a:solidFill>
              <a:schemeClr val="accent1"/>
            </a:solidFill>
            <a:prstDash val="solid"/>
            <a:round/>
            <a:headEnd type="none" w="sm" len="sm"/>
            <a:tailEnd type="none" w="sm" len="sm"/>
          </a:ln>
        </p:spPr>
      </p:pic>
      <p:pic>
        <p:nvPicPr>
          <p:cNvPr id="257" name="Google Shape;257;p22"/>
          <p:cNvPicPr preferRelativeResize="0"/>
          <p:nvPr/>
        </p:nvPicPr>
        <p:blipFill rotWithShape="1">
          <a:blip r:embed="rId4">
            <a:alphaModFix/>
          </a:blip>
          <a:srcRect/>
          <a:stretch/>
        </p:blipFill>
        <p:spPr>
          <a:xfrm>
            <a:off x="4042578" y="4527985"/>
            <a:ext cx="4419600" cy="1666875"/>
          </a:xfrm>
          <a:prstGeom prst="rect">
            <a:avLst/>
          </a:prstGeom>
          <a:noFill/>
          <a:ln>
            <a:noFill/>
          </a:ln>
        </p:spPr>
      </p:pic>
      <p:pic>
        <p:nvPicPr>
          <p:cNvPr id="258" name="Google Shape;258;p22"/>
          <p:cNvPicPr preferRelativeResize="0"/>
          <p:nvPr/>
        </p:nvPicPr>
        <p:blipFill rotWithShape="1">
          <a:blip r:embed="rId5">
            <a:alphaModFix/>
          </a:blip>
          <a:srcRect/>
          <a:stretch/>
        </p:blipFill>
        <p:spPr>
          <a:xfrm>
            <a:off x="7804220" y="865388"/>
            <a:ext cx="3800475" cy="3419475"/>
          </a:xfrm>
          <a:prstGeom prst="rect">
            <a:avLst/>
          </a:prstGeom>
          <a:noFill/>
          <a:ln w="9525" cap="flat" cmpd="sng">
            <a:solidFill>
              <a:schemeClr val="accent1"/>
            </a:solidFill>
            <a:prstDash val="solid"/>
            <a:round/>
            <a:headEnd type="none" w="sm" len="sm"/>
            <a:tailEnd type="none" w="sm" len="sm"/>
          </a:ln>
        </p:spPr>
      </p:pic>
      <p:sp>
        <p:nvSpPr>
          <p:cNvPr id="259" name="Google Shape;259;p22"/>
          <p:cNvSpPr/>
          <p:nvPr/>
        </p:nvSpPr>
        <p:spPr>
          <a:xfrm rot="5400000">
            <a:off x="4080038" y="3750574"/>
            <a:ext cx="615485" cy="615487"/>
          </a:xfrm>
          <a:prstGeom prst="bentArrow">
            <a:avLst>
              <a:gd name="adj1" fmla="val 25000"/>
              <a:gd name="adj2" fmla="val 25000"/>
              <a:gd name="adj3" fmla="val 25000"/>
              <a:gd name="adj4" fmla="val 4375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60" name="Google Shape;260;p22"/>
          <p:cNvSpPr/>
          <p:nvPr/>
        </p:nvSpPr>
        <p:spPr>
          <a:xfrm>
            <a:off x="7033409" y="3750573"/>
            <a:ext cx="615485" cy="615487"/>
          </a:xfrm>
          <a:prstGeom prst="bentArrow">
            <a:avLst>
              <a:gd name="adj1" fmla="val 25000"/>
              <a:gd name="adj2" fmla="val 25000"/>
              <a:gd name="adj3" fmla="val 25000"/>
              <a:gd name="adj4" fmla="val 4375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HTML</a:t>
            </a:r>
            <a:endParaRPr lang="ko-KR" altLang="en-US" dirty="0"/>
          </a:p>
        </p:txBody>
      </p:sp>
      <p:sp>
        <p:nvSpPr>
          <p:cNvPr id="3" name="텍스트 개체 틀 2"/>
          <p:cNvSpPr>
            <a:spLocks noGrp="1"/>
          </p:cNvSpPr>
          <p:nvPr>
            <p:ph type="body" idx="1"/>
          </p:nvPr>
        </p:nvSpPr>
        <p:spPr/>
        <p:txBody>
          <a:bodyPr>
            <a:normAutofit fontScale="70000" lnSpcReduction="20000"/>
          </a:bodyPr>
          <a:lstStyle/>
          <a:p>
            <a:pPr marL="76200" indent="0">
              <a:buNone/>
            </a:pPr>
            <a:r>
              <a:rPr lang="en-US" altLang="ko-KR" dirty="0"/>
              <a:t>&lt;!-- </a:t>
            </a:r>
            <a:r>
              <a:rPr lang="ko-KR" altLang="en-US" dirty="0"/>
              <a:t>파일 업로드에서는 </a:t>
            </a:r>
            <a:r>
              <a:rPr lang="en-US" altLang="ko-KR" dirty="0" err="1"/>
              <a:t>enctype</a:t>
            </a:r>
            <a:r>
              <a:rPr lang="en-US" altLang="ko-KR" dirty="0"/>
              <a:t>(</a:t>
            </a:r>
            <a:r>
              <a:rPr lang="ko-KR" altLang="en-US" dirty="0" err="1"/>
              <a:t>인코딩타입</a:t>
            </a:r>
            <a:r>
              <a:rPr lang="en-US" altLang="ko-KR" dirty="0"/>
              <a:t>)</a:t>
            </a:r>
            <a:r>
              <a:rPr lang="ko-KR" altLang="en-US" dirty="0"/>
              <a:t>을 </a:t>
            </a:r>
            <a:r>
              <a:rPr lang="en-US" altLang="ko-KR" dirty="0"/>
              <a:t>multipart/form-data</a:t>
            </a:r>
            <a:r>
              <a:rPr lang="ko-KR" altLang="en-US" dirty="0"/>
              <a:t>로 반드시 설정 </a:t>
            </a:r>
            <a:r>
              <a:rPr lang="en-US" altLang="ko-KR" dirty="0"/>
              <a:t>--&gt;</a:t>
            </a:r>
          </a:p>
          <a:p>
            <a:pPr marL="76200" indent="0">
              <a:buNone/>
            </a:pPr>
            <a:r>
              <a:rPr lang="en-US" altLang="ko-KR" dirty="0"/>
              <a:t>&lt;form action="</a:t>
            </a:r>
            <a:r>
              <a:rPr lang="en-US" altLang="ko-KR" dirty="0" err="1"/>
              <a:t>upload_ok</a:t>
            </a:r>
            <a:r>
              <a:rPr lang="en-US" altLang="ko-KR" dirty="0"/>
              <a:t>" method="post" </a:t>
            </a:r>
            <a:r>
              <a:rPr lang="en-US" altLang="ko-KR" b="1" dirty="0" err="1"/>
              <a:t>enctype</a:t>
            </a:r>
            <a:r>
              <a:rPr lang="en-US" altLang="ko-KR" b="1" dirty="0"/>
              <a:t>="multipart/form-data"</a:t>
            </a:r>
            <a:r>
              <a:rPr lang="en-US" altLang="ko-KR" dirty="0"/>
              <a:t>&gt;</a:t>
            </a:r>
          </a:p>
          <a:p>
            <a:pPr marL="76200" indent="0">
              <a:buNone/>
            </a:pPr>
            <a:r>
              <a:rPr lang="en-US" altLang="ko-KR" dirty="0"/>
              <a:t>	</a:t>
            </a:r>
            <a:r>
              <a:rPr lang="ko-KR" altLang="en-US" dirty="0"/>
              <a:t>파일 선택 </a:t>
            </a:r>
            <a:r>
              <a:rPr lang="en-US" altLang="ko-KR" dirty="0"/>
              <a:t>: &lt;input type="file" name="file"&gt;</a:t>
            </a:r>
          </a:p>
          <a:p>
            <a:pPr marL="76200" indent="0">
              <a:buNone/>
            </a:pPr>
            <a:r>
              <a:rPr lang="en-US" altLang="ko-KR" dirty="0"/>
              <a:t>	&lt;input type="submit" value="</a:t>
            </a:r>
            <a:r>
              <a:rPr lang="ko-KR" altLang="en-US" dirty="0"/>
              <a:t>전송</a:t>
            </a:r>
            <a:r>
              <a:rPr lang="en-US" altLang="ko-KR" dirty="0"/>
              <a:t>"&gt;</a:t>
            </a:r>
          </a:p>
          <a:p>
            <a:pPr marL="76200" indent="0">
              <a:buNone/>
            </a:pPr>
            <a:r>
              <a:rPr lang="en-US" altLang="ko-KR" dirty="0"/>
              <a:t>&lt;/form&gt;</a:t>
            </a:r>
          </a:p>
          <a:p>
            <a:pPr marL="76200" indent="0">
              <a:buNone/>
            </a:pPr>
            <a:endParaRPr lang="en-US" altLang="ko-KR" dirty="0"/>
          </a:p>
          <a:p>
            <a:pPr marL="76200" indent="0">
              <a:buNone/>
            </a:pPr>
            <a:r>
              <a:rPr lang="en-US" altLang="ko-KR" dirty="0"/>
              <a:t>&lt;</a:t>
            </a:r>
            <a:r>
              <a:rPr lang="en-US" altLang="ko-KR" dirty="0" err="1"/>
              <a:t>br</a:t>
            </a:r>
            <a:r>
              <a:rPr lang="en-US" altLang="ko-KR" dirty="0"/>
              <a:t>&gt;&lt;</a:t>
            </a:r>
            <a:r>
              <a:rPr lang="en-US" altLang="ko-KR" dirty="0" err="1"/>
              <a:t>hr</a:t>
            </a:r>
            <a:r>
              <a:rPr lang="en-US" altLang="ko-KR" dirty="0"/>
              <a:t>&gt;&lt;</a:t>
            </a:r>
            <a:r>
              <a:rPr lang="en-US" altLang="ko-KR" dirty="0" err="1"/>
              <a:t>br</a:t>
            </a:r>
            <a:r>
              <a:rPr lang="en-US" altLang="ko-KR" dirty="0"/>
              <a:t>&gt;</a:t>
            </a:r>
          </a:p>
          <a:p>
            <a:pPr marL="76200" indent="0">
              <a:buNone/>
            </a:pPr>
            <a:endParaRPr lang="en-US" altLang="ko-KR" dirty="0"/>
          </a:p>
          <a:p>
            <a:pPr marL="76200" indent="0">
              <a:buNone/>
            </a:pPr>
            <a:r>
              <a:rPr lang="en-US" altLang="ko-KR" dirty="0"/>
              <a:t>&lt;!-- </a:t>
            </a:r>
            <a:r>
              <a:rPr lang="ko-KR" altLang="en-US" dirty="0"/>
              <a:t>파일 </a:t>
            </a:r>
            <a:r>
              <a:rPr lang="ko-KR" altLang="en-US" dirty="0" err="1"/>
              <a:t>두개이상</a:t>
            </a:r>
            <a:r>
              <a:rPr lang="ko-KR" altLang="en-US" dirty="0"/>
              <a:t> </a:t>
            </a:r>
            <a:r>
              <a:rPr lang="ko-KR" altLang="en-US" dirty="0" err="1"/>
              <a:t>붙이는거</a:t>
            </a:r>
            <a:r>
              <a:rPr lang="ko-KR" altLang="en-US" dirty="0"/>
              <a:t> </a:t>
            </a:r>
            <a:r>
              <a:rPr lang="en-US" altLang="ko-KR" dirty="0"/>
              <a:t>--&gt;</a:t>
            </a:r>
          </a:p>
          <a:p>
            <a:pPr marL="76200" indent="0">
              <a:buNone/>
            </a:pPr>
            <a:r>
              <a:rPr lang="en-US" altLang="ko-KR" dirty="0"/>
              <a:t>&lt;form action="upload_ok2" method="post" </a:t>
            </a:r>
            <a:r>
              <a:rPr lang="en-US" altLang="ko-KR" b="1" dirty="0" err="1"/>
              <a:t>enctype</a:t>
            </a:r>
            <a:r>
              <a:rPr lang="en-US" altLang="ko-KR" b="1" dirty="0"/>
              <a:t>="multipart/form-data"</a:t>
            </a:r>
            <a:r>
              <a:rPr lang="en-US" altLang="ko-KR" dirty="0"/>
              <a:t>&gt;</a:t>
            </a:r>
          </a:p>
          <a:p>
            <a:pPr marL="76200" indent="0">
              <a:buNone/>
            </a:pPr>
            <a:r>
              <a:rPr lang="en-US" altLang="ko-KR" dirty="0"/>
              <a:t>	</a:t>
            </a:r>
            <a:r>
              <a:rPr lang="ko-KR" altLang="en-US" dirty="0"/>
              <a:t>파일 선택 </a:t>
            </a:r>
            <a:r>
              <a:rPr lang="en-US" altLang="ko-KR" dirty="0"/>
              <a:t>: &lt;input type="file" </a:t>
            </a:r>
            <a:r>
              <a:rPr lang="en-US" altLang="ko-KR" b="1" dirty="0"/>
              <a:t>multiple="multiple"</a:t>
            </a:r>
            <a:r>
              <a:rPr lang="en-US" altLang="ko-KR" dirty="0"/>
              <a:t> name="files"&gt; </a:t>
            </a:r>
          </a:p>
          <a:p>
            <a:pPr marL="76200" indent="0">
              <a:buNone/>
            </a:pPr>
            <a:r>
              <a:rPr lang="en-US" altLang="ko-KR" dirty="0"/>
              <a:t>	&lt;input type="submit" value="</a:t>
            </a:r>
            <a:r>
              <a:rPr lang="ko-KR" altLang="en-US" dirty="0"/>
              <a:t>전송</a:t>
            </a:r>
            <a:r>
              <a:rPr lang="en-US" altLang="ko-KR" dirty="0"/>
              <a:t>"&gt;</a:t>
            </a:r>
          </a:p>
          <a:p>
            <a:pPr marL="76200" indent="0">
              <a:buNone/>
            </a:pPr>
            <a:r>
              <a:rPr lang="en-US" altLang="ko-KR" dirty="0"/>
              <a:t>&lt;/form&gt;</a:t>
            </a:r>
          </a:p>
        </p:txBody>
      </p:sp>
      <p:sp>
        <p:nvSpPr>
          <p:cNvPr id="4" name="직사각형 3"/>
          <p:cNvSpPr/>
          <p:nvPr/>
        </p:nvSpPr>
        <p:spPr>
          <a:xfrm>
            <a:off x="6983730" y="2026117"/>
            <a:ext cx="4370070" cy="523220"/>
          </a:xfrm>
          <a:prstGeom prst="rect">
            <a:avLst/>
          </a:prstGeom>
        </p:spPr>
        <p:txBody>
          <a:bodyPr wrap="square">
            <a:spAutoFit/>
          </a:bodyPr>
          <a:lstStyle/>
          <a:p>
            <a:r>
              <a:rPr lang="ko-KR" altLang="en-US" b="1" dirty="0"/>
              <a:t>form</a:t>
            </a:r>
            <a:r>
              <a:rPr lang="ko-KR" altLang="en-US" b="1" dirty="0" err="1"/>
              <a:t>태그안에</a:t>
            </a:r>
            <a:r>
              <a:rPr lang="ko-KR" altLang="en-US" b="1" dirty="0"/>
              <a:t> enctype="multipart/form-data를 입력 해주어야 한다.</a:t>
            </a:r>
          </a:p>
        </p:txBody>
      </p:sp>
    </p:spTree>
    <p:extLst>
      <p:ext uri="{BB962C8B-B14F-4D97-AF65-F5344CB8AC3E}">
        <p14:creationId xmlns:p14="http://schemas.microsoft.com/office/powerpoint/2010/main" val="1394525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VO</a:t>
            </a:r>
            <a:endParaRPr lang="ko-KR" altLang="en-US" dirty="0"/>
          </a:p>
        </p:txBody>
      </p:sp>
      <p:sp>
        <p:nvSpPr>
          <p:cNvPr id="3" name="텍스트 개체 틀 2"/>
          <p:cNvSpPr>
            <a:spLocks noGrp="1"/>
          </p:cNvSpPr>
          <p:nvPr>
            <p:ph type="body" idx="1"/>
          </p:nvPr>
        </p:nvSpPr>
        <p:spPr/>
        <p:txBody>
          <a:bodyPr>
            <a:normAutofit/>
          </a:bodyPr>
          <a:lstStyle/>
          <a:p>
            <a:pPr marL="76200" indent="0">
              <a:buNone/>
            </a:pPr>
            <a:r>
              <a:rPr lang="en-US" altLang="ko-KR" sz="1800" dirty="0"/>
              <a:t>public class </a:t>
            </a:r>
            <a:r>
              <a:rPr lang="en-US" altLang="ko-KR" sz="1800" dirty="0" err="1"/>
              <a:t>UploadVO</a:t>
            </a:r>
            <a:r>
              <a:rPr lang="en-US" altLang="ko-KR" sz="1800" dirty="0"/>
              <a:t> {</a:t>
            </a:r>
          </a:p>
          <a:p>
            <a:pPr marL="76200" indent="0">
              <a:buNone/>
            </a:pPr>
            <a:r>
              <a:rPr lang="en-US" altLang="ko-KR" sz="1800" dirty="0"/>
              <a:t>	private String </a:t>
            </a:r>
            <a:r>
              <a:rPr lang="en-US" altLang="ko-KR" sz="1800" dirty="0" err="1"/>
              <a:t>nmae</a:t>
            </a:r>
            <a:r>
              <a:rPr lang="en-US" altLang="ko-KR" sz="1800" dirty="0"/>
              <a:t>;</a:t>
            </a:r>
          </a:p>
          <a:p>
            <a:pPr marL="76200" indent="0">
              <a:buNone/>
            </a:pPr>
            <a:r>
              <a:rPr lang="en-US" altLang="ko-KR" sz="1800" dirty="0"/>
              <a:t>	private </a:t>
            </a:r>
            <a:r>
              <a:rPr lang="en-US" altLang="ko-KR" sz="1800" dirty="0" err="1"/>
              <a:t>MultipartFile</a:t>
            </a:r>
            <a:r>
              <a:rPr lang="en-US" altLang="ko-KR" sz="1800" dirty="0"/>
              <a:t> file;</a:t>
            </a:r>
          </a:p>
          <a:p>
            <a:pPr marL="76200" indent="0">
              <a:buNone/>
            </a:pPr>
            <a:r>
              <a:rPr lang="en-US" altLang="ko-KR" sz="1800" dirty="0"/>
              <a:t>	//getters, setters, </a:t>
            </a:r>
            <a:r>
              <a:rPr lang="en-US" altLang="ko-KR" sz="1800" dirty="0" err="1"/>
              <a:t>toString</a:t>
            </a:r>
            <a:endParaRPr lang="en-US" altLang="ko-KR" sz="1800" dirty="0"/>
          </a:p>
          <a:p>
            <a:pPr marL="76200" indent="0">
              <a:buNone/>
            </a:pPr>
            <a:r>
              <a:rPr lang="en-US" altLang="ko-KR" sz="1800" dirty="0"/>
              <a:t>}</a:t>
            </a:r>
          </a:p>
          <a:p>
            <a:pPr marL="76200" indent="0">
              <a:buNone/>
            </a:pPr>
            <a:endParaRPr lang="en-US" altLang="ko-KR" sz="1800" dirty="0"/>
          </a:p>
          <a:p>
            <a:pPr marL="76200" indent="0">
              <a:buNone/>
            </a:pPr>
            <a:r>
              <a:rPr lang="en-US" altLang="ko-KR" sz="1800" dirty="0"/>
              <a:t>public class </a:t>
            </a:r>
            <a:r>
              <a:rPr lang="en-US" altLang="ko-KR" sz="1800" dirty="0" err="1"/>
              <a:t>MultiUploadVO</a:t>
            </a:r>
            <a:r>
              <a:rPr lang="en-US" altLang="ko-KR" sz="1800" dirty="0"/>
              <a:t> {</a:t>
            </a:r>
          </a:p>
          <a:p>
            <a:pPr marL="76200" indent="0">
              <a:buNone/>
            </a:pPr>
            <a:r>
              <a:rPr lang="en-US" altLang="ko-KR" sz="1800" dirty="0"/>
              <a:t>	private List&lt;</a:t>
            </a:r>
            <a:r>
              <a:rPr lang="en-US" altLang="ko-KR" sz="1800" dirty="0" err="1"/>
              <a:t>UploadVO</a:t>
            </a:r>
            <a:r>
              <a:rPr lang="en-US" altLang="ko-KR" sz="1800" dirty="0"/>
              <a:t>&gt; list;</a:t>
            </a:r>
          </a:p>
          <a:p>
            <a:pPr marL="76200" indent="0">
              <a:buNone/>
            </a:pPr>
            <a:r>
              <a:rPr lang="en-US" altLang="ko-KR" sz="1800" dirty="0"/>
              <a:t>	//getters, setters, </a:t>
            </a:r>
            <a:r>
              <a:rPr lang="en-US" altLang="ko-KR" sz="1800" dirty="0" err="1"/>
              <a:t>toString</a:t>
            </a:r>
            <a:endParaRPr lang="en-US" altLang="ko-KR" sz="1800" dirty="0"/>
          </a:p>
          <a:p>
            <a:pPr marL="76200" indent="0">
              <a:buNone/>
            </a:pPr>
            <a:r>
              <a:rPr lang="en-US" altLang="ko-KR" sz="1800" dirty="0"/>
              <a:t>}</a:t>
            </a:r>
            <a:endParaRPr lang="ko-KR" altLang="en-US" sz="1800" dirty="0"/>
          </a:p>
        </p:txBody>
      </p:sp>
    </p:spTree>
    <p:extLst>
      <p:ext uri="{BB962C8B-B14F-4D97-AF65-F5344CB8AC3E}">
        <p14:creationId xmlns:p14="http://schemas.microsoft.com/office/powerpoint/2010/main" val="39250444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컨트롤러</a:t>
            </a:r>
          </a:p>
        </p:txBody>
      </p:sp>
      <p:sp>
        <p:nvSpPr>
          <p:cNvPr id="3" name="텍스트 개체 틀 2"/>
          <p:cNvSpPr>
            <a:spLocks noGrp="1"/>
          </p:cNvSpPr>
          <p:nvPr>
            <p:ph type="body" idx="1"/>
          </p:nvPr>
        </p:nvSpPr>
        <p:spPr>
          <a:xfrm>
            <a:off x="838200" y="990600"/>
            <a:ext cx="10515600" cy="5593080"/>
          </a:xfrm>
        </p:spPr>
        <p:txBody>
          <a:bodyPr>
            <a:noAutofit/>
          </a:bodyPr>
          <a:lstStyle/>
          <a:p>
            <a:pPr marL="76200" indent="0">
              <a:buNone/>
            </a:pPr>
            <a:r>
              <a:rPr lang="en-US" altLang="ko-KR" sz="1800" dirty="0"/>
              <a:t>@</a:t>
            </a:r>
            <a:r>
              <a:rPr lang="en-US" altLang="ko-KR" sz="1800" dirty="0" err="1"/>
              <a:t>GetMapping</a:t>
            </a:r>
            <a:r>
              <a:rPr lang="en-US" altLang="ko-KR" sz="1800" dirty="0"/>
              <a:t>("/upload")</a:t>
            </a:r>
          </a:p>
          <a:p>
            <a:pPr marL="76200" indent="0">
              <a:buNone/>
            </a:pPr>
            <a:r>
              <a:rPr lang="en-US" altLang="ko-KR" sz="1800" dirty="0"/>
              <a:t>public void form() {}</a:t>
            </a:r>
          </a:p>
          <a:p>
            <a:pPr marL="76200" indent="0">
              <a:buNone/>
            </a:pPr>
            <a:r>
              <a:rPr lang="en-US" altLang="ko-KR" sz="1800" dirty="0"/>
              <a:t>@</a:t>
            </a:r>
            <a:r>
              <a:rPr lang="en-US" altLang="ko-KR" sz="1800" dirty="0" err="1"/>
              <a:t>PostMapping</a:t>
            </a:r>
            <a:r>
              <a:rPr lang="en-US" altLang="ko-KR" sz="1800" dirty="0"/>
              <a:t>("/</a:t>
            </a:r>
            <a:r>
              <a:rPr lang="en-US" altLang="ko-KR" sz="1800" dirty="0" err="1"/>
              <a:t>upload_ok</a:t>
            </a:r>
            <a:r>
              <a:rPr lang="en-US" altLang="ko-KR" sz="1800" dirty="0"/>
              <a:t>")</a:t>
            </a:r>
          </a:p>
          <a:p>
            <a:pPr marL="76200" indent="0">
              <a:buNone/>
            </a:pPr>
            <a:r>
              <a:rPr lang="en-US" altLang="ko-KR" sz="1800" dirty="0"/>
              <a:t>public String upload(@</a:t>
            </a:r>
            <a:r>
              <a:rPr lang="en-US" altLang="ko-KR" sz="1800" dirty="0" err="1"/>
              <a:t>RequestParam</a:t>
            </a:r>
            <a:r>
              <a:rPr lang="en-US" altLang="ko-KR" sz="1800" dirty="0"/>
              <a:t>("file") </a:t>
            </a:r>
            <a:r>
              <a:rPr lang="en-US" altLang="ko-KR" sz="1800" dirty="0" err="1"/>
              <a:t>MultipartFile</a:t>
            </a:r>
            <a:r>
              <a:rPr lang="en-US" altLang="ko-KR" sz="1800" dirty="0"/>
              <a:t> file) {</a:t>
            </a:r>
          </a:p>
          <a:p>
            <a:pPr marL="76200" indent="0">
              <a:buNone/>
            </a:pPr>
            <a:r>
              <a:rPr lang="en-US" altLang="ko-KR" sz="1800" dirty="0"/>
              <a:t>	String </a:t>
            </a:r>
            <a:r>
              <a:rPr lang="en-US" altLang="ko-KR" sz="1800" dirty="0" err="1"/>
              <a:t>fileRealName</a:t>
            </a:r>
            <a:r>
              <a:rPr lang="en-US" altLang="ko-KR" sz="1800" dirty="0"/>
              <a:t> = </a:t>
            </a:r>
            <a:r>
              <a:rPr lang="en-US" altLang="ko-KR" sz="1800" dirty="0" err="1"/>
              <a:t>file.getOriginalFilename</a:t>
            </a:r>
            <a:r>
              <a:rPr lang="en-US" altLang="ko-KR" sz="1800" dirty="0"/>
              <a:t>(); //</a:t>
            </a:r>
            <a:r>
              <a:rPr lang="ko-KR" altLang="en-US" sz="1800" dirty="0"/>
              <a:t>파일명을 얻어낼 수 있는 </a:t>
            </a:r>
            <a:r>
              <a:rPr lang="ko-KR" altLang="en-US" sz="1800" dirty="0" err="1"/>
              <a:t>메서드</a:t>
            </a:r>
            <a:r>
              <a:rPr lang="en-US" altLang="ko-KR" sz="1800" dirty="0"/>
              <a:t>!</a:t>
            </a:r>
          </a:p>
          <a:p>
            <a:pPr marL="76200" indent="0">
              <a:buNone/>
            </a:pPr>
            <a:r>
              <a:rPr lang="en-US" altLang="ko-KR" sz="1800" dirty="0"/>
              <a:t>	long size = </a:t>
            </a:r>
            <a:r>
              <a:rPr lang="en-US" altLang="ko-KR" sz="1800" dirty="0" err="1"/>
              <a:t>file.getSize</a:t>
            </a:r>
            <a:r>
              <a:rPr lang="en-US" altLang="ko-KR" sz="1800" dirty="0"/>
              <a:t>(); //</a:t>
            </a:r>
            <a:r>
              <a:rPr lang="ko-KR" altLang="en-US" sz="1800" dirty="0"/>
              <a:t>파일 사이즈</a:t>
            </a:r>
          </a:p>
          <a:p>
            <a:pPr marL="76200" indent="0">
              <a:buNone/>
            </a:pPr>
            <a:r>
              <a:rPr lang="ko-KR" altLang="en-US" sz="1800" dirty="0"/>
              <a:t>	</a:t>
            </a:r>
          </a:p>
          <a:p>
            <a:pPr marL="76200" indent="0">
              <a:buNone/>
            </a:pPr>
            <a:r>
              <a:rPr lang="ko-KR" altLang="en-US" sz="1800" dirty="0"/>
              <a:t>	</a:t>
            </a:r>
            <a:r>
              <a:rPr lang="en-US" altLang="ko-KR" sz="1800" dirty="0" err="1"/>
              <a:t>System.out.println</a:t>
            </a:r>
            <a:r>
              <a:rPr lang="en-US" altLang="ko-KR" sz="1800" dirty="0"/>
              <a:t>("</a:t>
            </a:r>
            <a:r>
              <a:rPr lang="ko-KR" altLang="en-US" sz="1800" dirty="0"/>
              <a:t>파일명 </a:t>
            </a:r>
            <a:r>
              <a:rPr lang="en-US" altLang="ko-KR" sz="1800" dirty="0"/>
              <a:t>: "  + </a:t>
            </a:r>
            <a:r>
              <a:rPr lang="en-US" altLang="ko-KR" sz="1800" dirty="0" err="1"/>
              <a:t>fileRealName</a:t>
            </a:r>
            <a:r>
              <a:rPr lang="en-US" altLang="ko-KR" sz="1800" dirty="0"/>
              <a:t>);</a:t>
            </a:r>
          </a:p>
          <a:p>
            <a:pPr marL="76200" indent="0">
              <a:buNone/>
            </a:pPr>
            <a:r>
              <a:rPr lang="en-US" altLang="ko-KR" sz="1800" dirty="0"/>
              <a:t>	</a:t>
            </a:r>
            <a:r>
              <a:rPr lang="en-US" altLang="ko-KR" sz="1800" dirty="0" err="1"/>
              <a:t>System.out.println</a:t>
            </a:r>
            <a:r>
              <a:rPr lang="en-US" altLang="ko-KR" sz="1800" dirty="0"/>
              <a:t>("</a:t>
            </a:r>
            <a:r>
              <a:rPr lang="ko-KR" altLang="en-US" sz="1800" dirty="0"/>
              <a:t>용량크기</a:t>
            </a:r>
            <a:r>
              <a:rPr lang="en-US" altLang="ko-KR" sz="1800" dirty="0"/>
              <a:t>(byte) : " + size);</a:t>
            </a:r>
          </a:p>
          <a:p>
            <a:pPr marL="76200" indent="0">
              <a:buNone/>
            </a:pPr>
            <a:r>
              <a:rPr lang="en-US" altLang="ko-KR" sz="1800" dirty="0"/>
              <a:t>	//</a:t>
            </a:r>
            <a:r>
              <a:rPr lang="ko-KR" altLang="en-US" sz="1800" dirty="0"/>
              <a:t>서버에 저장할 파일이름 </a:t>
            </a:r>
            <a:r>
              <a:rPr lang="en-US" altLang="ko-KR" sz="1800" dirty="0" err="1"/>
              <a:t>fileextension</a:t>
            </a:r>
            <a:r>
              <a:rPr lang="ko-KR" altLang="en-US" sz="1800" dirty="0"/>
              <a:t>으로 </a:t>
            </a:r>
            <a:r>
              <a:rPr lang="en-US" altLang="ko-KR" sz="1800" dirty="0"/>
              <a:t>.</a:t>
            </a:r>
            <a:r>
              <a:rPr lang="en-US" altLang="ko-KR" sz="1800" dirty="0" err="1"/>
              <a:t>jsp</a:t>
            </a:r>
            <a:r>
              <a:rPr lang="ko-KR" altLang="en-US" sz="1800" dirty="0" err="1"/>
              <a:t>이런식의</a:t>
            </a:r>
            <a:r>
              <a:rPr lang="ko-KR" altLang="en-US" sz="1800" dirty="0"/>
              <a:t>  </a:t>
            </a:r>
            <a:r>
              <a:rPr lang="ko-KR" altLang="en-US" sz="1800" dirty="0" err="1"/>
              <a:t>확장자</a:t>
            </a:r>
            <a:r>
              <a:rPr lang="ko-KR" altLang="en-US" sz="1800" dirty="0"/>
              <a:t> 명을 구함</a:t>
            </a:r>
          </a:p>
          <a:p>
            <a:pPr marL="76200" indent="0">
              <a:buNone/>
            </a:pPr>
            <a:r>
              <a:rPr lang="ko-KR" altLang="en-US" sz="1800" dirty="0"/>
              <a:t>	</a:t>
            </a:r>
            <a:r>
              <a:rPr lang="en-US" altLang="ko-KR" sz="1800" dirty="0"/>
              <a:t>String </a:t>
            </a:r>
            <a:r>
              <a:rPr lang="en-US" altLang="ko-KR" sz="1800" dirty="0" err="1"/>
              <a:t>fileExtension</a:t>
            </a:r>
            <a:r>
              <a:rPr lang="en-US" altLang="ko-KR" sz="1800" dirty="0"/>
              <a:t> = </a:t>
            </a:r>
            <a:r>
              <a:rPr lang="en-US" altLang="ko-KR" sz="1800" dirty="0" err="1"/>
              <a:t>fileRealName.substring</a:t>
            </a:r>
            <a:r>
              <a:rPr lang="en-US" altLang="ko-KR" sz="1800" dirty="0"/>
              <a:t>(</a:t>
            </a:r>
            <a:r>
              <a:rPr lang="en-US" altLang="ko-KR" sz="1800" dirty="0" err="1"/>
              <a:t>fileRealName.lastIndexOf</a:t>
            </a:r>
            <a:r>
              <a:rPr lang="en-US" altLang="ko-KR" sz="1800" dirty="0"/>
              <a:t>("."),</a:t>
            </a:r>
            <a:r>
              <a:rPr lang="en-US" altLang="ko-KR" sz="1800" dirty="0" err="1"/>
              <a:t>fileRealName.length</a:t>
            </a:r>
            <a:r>
              <a:rPr lang="en-US" altLang="ko-KR" sz="1800" dirty="0"/>
              <a:t>());</a:t>
            </a:r>
          </a:p>
          <a:p>
            <a:pPr marL="76200" indent="0">
              <a:buNone/>
            </a:pPr>
            <a:r>
              <a:rPr lang="en-US" altLang="ko-KR" sz="1800" dirty="0"/>
              <a:t>	String </a:t>
            </a:r>
            <a:r>
              <a:rPr lang="en-US" altLang="ko-KR" sz="1800" dirty="0" err="1"/>
              <a:t>uploadFolder</a:t>
            </a:r>
            <a:r>
              <a:rPr lang="en-US" altLang="ko-KR" sz="1800" dirty="0"/>
              <a:t> = "C:\\test\\upload";</a:t>
            </a:r>
          </a:p>
          <a:p>
            <a:pPr marL="76200" indent="0">
              <a:buNone/>
            </a:pPr>
            <a:r>
              <a:rPr lang="en-US" altLang="ko-KR" sz="1800" dirty="0"/>
              <a:t>	</a:t>
            </a:r>
          </a:p>
          <a:p>
            <a:pPr marL="76200" indent="0">
              <a:buNone/>
            </a:pPr>
            <a:endParaRPr lang="ko-KR" altLang="en-US" sz="1800" dirty="0"/>
          </a:p>
        </p:txBody>
      </p:sp>
    </p:spTree>
    <p:extLst>
      <p:ext uri="{BB962C8B-B14F-4D97-AF65-F5344CB8AC3E}">
        <p14:creationId xmlns:p14="http://schemas.microsoft.com/office/powerpoint/2010/main" val="19733774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컨트롤러</a:t>
            </a:r>
          </a:p>
        </p:txBody>
      </p:sp>
      <p:sp>
        <p:nvSpPr>
          <p:cNvPr id="3" name="텍스트 개체 틀 2"/>
          <p:cNvSpPr>
            <a:spLocks noGrp="1"/>
          </p:cNvSpPr>
          <p:nvPr>
            <p:ph type="body" idx="1"/>
          </p:nvPr>
        </p:nvSpPr>
        <p:spPr>
          <a:xfrm>
            <a:off x="0" y="990600"/>
            <a:ext cx="12192000" cy="5186363"/>
          </a:xfrm>
        </p:spPr>
        <p:txBody>
          <a:bodyPr>
            <a:normAutofit/>
          </a:bodyPr>
          <a:lstStyle/>
          <a:p>
            <a:pPr marL="76200" indent="0">
              <a:lnSpc>
                <a:spcPct val="100000"/>
              </a:lnSpc>
              <a:buNone/>
            </a:pPr>
            <a:r>
              <a:rPr lang="ko-KR" altLang="en-US" sz="1800" dirty="0"/>
              <a:t>	</a:t>
            </a:r>
            <a:r>
              <a:rPr lang="en-US" altLang="ko-KR" sz="1800" dirty="0"/>
              <a:t>File </a:t>
            </a:r>
            <a:r>
              <a:rPr lang="en-US" altLang="ko-KR" sz="1800" dirty="0" err="1"/>
              <a:t>saveFile</a:t>
            </a:r>
            <a:r>
              <a:rPr lang="en-US" altLang="ko-KR" sz="1800" dirty="0"/>
              <a:t> = new File(</a:t>
            </a:r>
            <a:r>
              <a:rPr lang="en-US" altLang="ko-KR" sz="1800" dirty="0" err="1"/>
              <a:t>uploadFolder</a:t>
            </a:r>
            <a:r>
              <a:rPr lang="en-US" altLang="ko-KR" sz="1800" dirty="0"/>
              <a:t>+"\\"+ </a:t>
            </a:r>
            <a:r>
              <a:rPr lang="en-US" altLang="ko-KR" sz="1800" dirty="0" err="1"/>
              <a:t>fileExtension</a:t>
            </a:r>
            <a:r>
              <a:rPr lang="en-US" altLang="ko-KR" sz="1800" dirty="0"/>
              <a:t>);  </a:t>
            </a:r>
            <a:endParaRPr lang="ko-KR" altLang="en-US" sz="1800" dirty="0"/>
          </a:p>
          <a:p>
            <a:pPr marL="76200" indent="0">
              <a:lnSpc>
                <a:spcPct val="100000"/>
              </a:lnSpc>
              <a:buNone/>
            </a:pPr>
            <a:r>
              <a:rPr lang="ko-KR" altLang="en-US" sz="1800" dirty="0"/>
              <a:t>	</a:t>
            </a:r>
            <a:r>
              <a:rPr lang="en-US" altLang="ko-KR" sz="1800" dirty="0"/>
              <a:t>try {</a:t>
            </a:r>
          </a:p>
          <a:p>
            <a:pPr marL="76200" indent="0">
              <a:lnSpc>
                <a:spcPct val="100000"/>
              </a:lnSpc>
              <a:buNone/>
            </a:pPr>
            <a:r>
              <a:rPr lang="en-US" altLang="ko-KR" sz="1800" dirty="0"/>
              <a:t>		</a:t>
            </a:r>
            <a:r>
              <a:rPr lang="en-US" altLang="ko-KR" sz="1800" dirty="0" err="1"/>
              <a:t>file.transferTo</a:t>
            </a:r>
            <a:r>
              <a:rPr lang="en-US" altLang="ko-KR" sz="1800" dirty="0"/>
              <a:t>(</a:t>
            </a:r>
            <a:r>
              <a:rPr lang="en-US" altLang="ko-KR" sz="1800" dirty="0" err="1"/>
              <a:t>saveFile</a:t>
            </a:r>
            <a:r>
              <a:rPr lang="en-US" altLang="ko-KR" sz="1800" dirty="0"/>
              <a:t>); // </a:t>
            </a:r>
            <a:r>
              <a:rPr lang="ko-KR" altLang="en-US" sz="1800" dirty="0"/>
              <a:t>실제 파일 </a:t>
            </a:r>
            <a:r>
              <a:rPr lang="ko-KR" altLang="en-US" sz="1800" dirty="0" err="1"/>
              <a:t>저장메서드</a:t>
            </a:r>
            <a:r>
              <a:rPr lang="en-US" altLang="ko-KR" sz="1800" dirty="0"/>
              <a:t>(</a:t>
            </a:r>
            <a:r>
              <a:rPr lang="en-US" altLang="ko-KR" sz="1800" dirty="0" err="1"/>
              <a:t>filewriter</a:t>
            </a:r>
            <a:r>
              <a:rPr lang="en-US" altLang="ko-KR" sz="1800" dirty="0"/>
              <a:t> </a:t>
            </a:r>
            <a:r>
              <a:rPr lang="ko-KR" altLang="en-US" sz="1800" dirty="0"/>
              <a:t>작업을 손쉽게 한방에 처리해준다</a:t>
            </a:r>
            <a:r>
              <a:rPr lang="en-US" altLang="ko-KR" sz="1800" dirty="0"/>
              <a:t>.)</a:t>
            </a:r>
          </a:p>
          <a:p>
            <a:pPr marL="76200" indent="0">
              <a:lnSpc>
                <a:spcPct val="100000"/>
              </a:lnSpc>
              <a:buNone/>
            </a:pPr>
            <a:r>
              <a:rPr lang="en-US" altLang="ko-KR" sz="1800" dirty="0"/>
              <a:t>	} catch (</a:t>
            </a:r>
            <a:r>
              <a:rPr lang="en-US" altLang="ko-KR" sz="1800" dirty="0" err="1"/>
              <a:t>IllegalStateException</a:t>
            </a:r>
            <a:r>
              <a:rPr lang="en-US" altLang="ko-KR" sz="1800" dirty="0"/>
              <a:t> e) {</a:t>
            </a:r>
          </a:p>
          <a:p>
            <a:pPr marL="76200" indent="0">
              <a:lnSpc>
                <a:spcPct val="100000"/>
              </a:lnSpc>
              <a:buNone/>
            </a:pPr>
            <a:r>
              <a:rPr lang="en-US" altLang="ko-KR" sz="1800" dirty="0"/>
              <a:t>		</a:t>
            </a:r>
            <a:r>
              <a:rPr lang="en-US" altLang="ko-KR" sz="1800" dirty="0" err="1"/>
              <a:t>e.printStackTrace</a:t>
            </a:r>
            <a:r>
              <a:rPr lang="en-US" altLang="ko-KR" sz="1800" dirty="0"/>
              <a:t>();</a:t>
            </a:r>
          </a:p>
          <a:p>
            <a:pPr marL="76200" indent="0">
              <a:lnSpc>
                <a:spcPct val="100000"/>
              </a:lnSpc>
              <a:buNone/>
            </a:pPr>
            <a:r>
              <a:rPr lang="en-US" altLang="ko-KR" sz="1800" dirty="0"/>
              <a:t>	} catch (</a:t>
            </a:r>
            <a:r>
              <a:rPr lang="en-US" altLang="ko-KR" sz="1800" dirty="0" err="1"/>
              <a:t>IOException</a:t>
            </a:r>
            <a:r>
              <a:rPr lang="en-US" altLang="ko-KR" sz="1800" dirty="0"/>
              <a:t> e) {</a:t>
            </a:r>
          </a:p>
          <a:p>
            <a:pPr marL="76200" indent="0">
              <a:lnSpc>
                <a:spcPct val="100000"/>
              </a:lnSpc>
              <a:buNone/>
            </a:pPr>
            <a:r>
              <a:rPr lang="en-US" altLang="ko-KR" sz="1800" dirty="0"/>
              <a:t>		</a:t>
            </a:r>
            <a:r>
              <a:rPr lang="en-US" altLang="ko-KR" sz="1800" dirty="0" err="1"/>
              <a:t>e.printStackTrace</a:t>
            </a:r>
            <a:r>
              <a:rPr lang="en-US" altLang="ko-KR" sz="1800" dirty="0"/>
              <a:t>();</a:t>
            </a:r>
          </a:p>
          <a:p>
            <a:pPr marL="76200" indent="0">
              <a:lnSpc>
                <a:spcPct val="100000"/>
              </a:lnSpc>
              <a:buNone/>
            </a:pPr>
            <a:r>
              <a:rPr lang="en-US" altLang="ko-KR" sz="1800" dirty="0"/>
              <a:t>	}</a:t>
            </a:r>
          </a:p>
          <a:p>
            <a:pPr marL="76200" indent="0">
              <a:lnSpc>
                <a:spcPct val="100000"/>
              </a:lnSpc>
              <a:buNone/>
            </a:pPr>
            <a:r>
              <a:rPr lang="en-US" altLang="ko-KR" sz="1800" dirty="0"/>
              <a:t>	return "</a:t>
            </a:r>
            <a:r>
              <a:rPr lang="en-US" altLang="ko-KR" sz="1800" dirty="0" err="1"/>
              <a:t>fileupload</a:t>
            </a:r>
            <a:r>
              <a:rPr lang="en-US" altLang="ko-KR" sz="1800" dirty="0"/>
              <a:t>/</a:t>
            </a:r>
            <a:r>
              <a:rPr lang="en-US" altLang="ko-KR" sz="1800" dirty="0" err="1"/>
              <a:t>upload_ok</a:t>
            </a:r>
            <a:r>
              <a:rPr lang="en-US" altLang="ko-KR" sz="1800" dirty="0"/>
              <a:t>";</a:t>
            </a:r>
          </a:p>
          <a:p>
            <a:pPr marL="76200" indent="0">
              <a:lnSpc>
                <a:spcPct val="100000"/>
              </a:lnSpc>
              <a:buNone/>
            </a:pPr>
            <a:r>
              <a:rPr lang="en-US" altLang="ko-KR" sz="1800" dirty="0"/>
              <a:t>}</a:t>
            </a:r>
          </a:p>
          <a:p>
            <a:pPr marL="76200" indent="0">
              <a:lnSpc>
                <a:spcPct val="100000"/>
              </a:lnSpc>
              <a:buNone/>
            </a:pPr>
            <a:endParaRPr lang="ko-KR" altLang="en-US" sz="1800" dirty="0"/>
          </a:p>
        </p:txBody>
      </p:sp>
    </p:spTree>
    <p:extLst>
      <p:ext uri="{BB962C8B-B14F-4D97-AF65-F5344CB8AC3E}">
        <p14:creationId xmlns:p14="http://schemas.microsoft.com/office/powerpoint/2010/main" val="8551656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여러 개 전송</a:t>
            </a:r>
          </a:p>
        </p:txBody>
      </p:sp>
      <p:sp>
        <p:nvSpPr>
          <p:cNvPr id="3" name="텍스트 개체 틀 2"/>
          <p:cNvSpPr>
            <a:spLocks noGrp="1"/>
          </p:cNvSpPr>
          <p:nvPr>
            <p:ph type="body" idx="1"/>
          </p:nvPr>
        </p:nvSpPr>
        <p:spPr/>
        <p:txBody>
          <a:bodyPr>
            <a:normAutofit/>
          </a:bodyPr>
          <a:lstStyle/>
          <a:p>
            <a:pPr marL="76200" indent="0">
              <a:buNone/>
            </a:pPr>
            <a:r>
              <a:rPr lang="en-US" altLang="ko-KR" sz="1800" dirty="0"/>
              <a:t>&lt;form action="upload_ok2" method="post" </a:t>
            </a:r>
            <a:r>
              <a:rPr lang="en-US" altLang="ko-KR" sz="1800" dirty="0" err="1"/>
              <a:t>enctype</a:t>
            </a:r>
            <a:r>
              <a:rPr lang="en-US" altLang="ko-KR" sz="1800" dirty="0"/>
              <a:t>="multipart/form-data"&gt;</a:t>
            </a:r>
          </a:p>
          <a:p>
            <a:pPr marL="76200" indent="0">
              <a:buNone/>
            </a:pPr>
            <a:r>
              <a:rPr lang="en-US" altLang="ko-KR" sz="1800" dirty="0"/>
              <a:t>	</a:t>
            </a:r>
            <a:r>
              <a:rPr lang="ko-KR" altLang="en-US" sz="1800" dirty="0"/>
              <a:t>파일 선택 </a:t>
            </a:r>
            <a:r>
              <a:rPr lang="en-US" altLang="ko-KR" sz="1800" dirty="0"/>
              <a:t>: &lt;input type="file" multiple="multiple" name="files"&gt; </a:t>
            </a:r>
          </a:p>
          <a:p>
            <a:pPr marL="76200" indent="0">
              <a:buNone/>
            </a:pPr>
            <a:r>
              <a:rPr lang="en-US" altLang="ko-KR" sz="1800" dirty="0"/>
              <a:t>	&lt;input type="submit" value="</a:t>
            </a:r>
            <a:r>
              <a:rPr lang="ko-KR" altLang="en-US" sz="1800" dirty="0"/>
              <a:t>전송</a:t>
            </a:r>
            <a:r>
              <a:rPr lang="en-US" altLang="ko-KR" sz="1800" dirty="0"/>
              <a:t>"&gt;</a:t>
            </a:r>
          </a:p>
          <a:p>
            <a:pPr marL="76200" indent="0">
              <a:buNone/>
            </a:pPr>
            <a:r>
              <a:rPr lang="en-US" altLang="ko-KR" sz="1800" dirty="0"/>
              <a:t>&lt;/form&gt;</a:t>
            </a:r>
            <a:endParaRPr lang="ko-KR" altLang="en-US" sz="1800" dirty="0"/>
          </a:p>
        </p:txBody>
      </p:sp>
      <p:pic>
        <p:nvPicPr>
          <p:cNvPr id="2050" name="Picture 2" descr="https://blog.kakaocdn.net/dn/bFOu8n/btrtQppD2xR/g0Y8vhiCBiMzZTLKk5In80/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3359943"/>
            <a:ext cx="5219700"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8431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여러 개 전송 </a:t>
            </a:r>
            <a:r>
              <a:rPr lang="en-US" altLang="ko-KR" dirty="0"/>
              <a:t>- </a:t>
            </a:r>
            <a:r>
              <a:rPr lang="ko-KR" altLang="en-US" dirty="0"/>
              <a:t>컨트롤러</a:t>
            </a:r>
          </a:p>
        </p:txBody>
      </p:sp>
      <p:sp>
        <p:nvSpPr>
          <p:cNvPr id="3" name="텍스트 개체 틀 2"/>
          <p:cNvSpPr>
            <a:spLocks noGrp="1"/>
          </p:cNvSpPr>
          <p:nvPr>
            <p:ph type="body" idx="1"/>
          </p:nvPr>
        </p:nvSpPr>
        <p:spPr>
          <a:xfrm>
            <a:off x="0" y="990600"/>
            <a:ext cx="12192000" cy="5186363"/>
          </a:xfrm>
        </p:spPr>
        <p:txBody>
          <a:bodyPr>
            <a:noAutofit/>
          </a:bodyPr>
          <a:lstStyle/>
          <a:p>
            <a:pPr marL="76200" indent="0">
              <a:buNone/>
            </a:pPr>
            <a:r>
              <a:rPr lang="en-US" altLang="ko-KR" sz="1800" dirty="0"/>
              <a:t>@</a:t>
            </a:r>
            <a:r>
              <a:rPr lang="en-US" altLang="ko-KR" sz="1800" dirty="0" err="1"/>
              <a:t>PostMapping</a:t>
            </a:r>
            <a:r>
              <a:rPr lang="en-US" altLang="ko-KR" sz="1800" dirty="0"/>
              <a:t>("/upload_ok2")</a:t>
            </a:r>
          </a:p>
          <a:p>
            <a:pPr marL="76200" indent="0">
              <a:buNone/>
            </a:pPr>
            <a:r>
              <a:rPr lang="en-US" altLang="ko-KR" sz="1800" dirty="0"/>
              <a:t>public String upload2(</a:t>
            </a:r>
            <a:r>
              <a:rPr lang="en-US" altLang="ko-KR" sz="1800" dirty="0" err="1"/>
              <a:t>MultipartHttpServletRequest</a:t>
            </a:r>
            <a:r>
              <a:rPr lang="en-US" altLang="ko-KR" sz="1800" dirty="0"/>
              <a:t> files) {</a:t>
            </a:r>
          </a:p>
          <a:p>
            <a:pPr marL="76200" indent="0">
              <a:buNone/>
            </a:pPr>
            <a:r>
              <a:rPr lang="en-US" altLang="ko-KR" sz="1800" dirty="0"/>
              <a:t>	//</a:t>
            </a:r>
            <a:r>
              <a:rPr lang="ko-KR" altLang="en-US" sz="1800" dirty="0"/>
              <a:t>서버에서 저장 할 경로</a:t>
            </a:r>
          </a:p>
          <a:p>
            <a:pPr marL="76200" indent="0">
              <a:buNone/>
            </a:pPr>
            <a:r>
              <a:rPr lang="ko-KR" altLang="en-US" sz="1800" dirty="0"/>
              <a:t>	</a:t>
            </a:r>
            <a:r>
              <a:rPr lang="en-US" altLang="ko-KR" sz="1800" dirty="0"/>
              <a:t>String </a:t>
            </a:r>
            <a:r>
              <a:rPr lang="en-US" altLang="ko-KR" sz="1800" dirty="0" err="1"/>
              <a:t>uploadFolder</a:t>
            </a:r>
            <a:r>
              <a:rPr lang="en-US" altLang="ko-KR" sz="1800" dirty="0"/>
              <a:t> = "C:\\test\\upload";</a:t>
            </a:r>
          </a:p>
          <a:p>
            <a:pPr marL="76200" indent="0">
              <a:buNone/>
            </a:pPr>
            <a:r>
              <a:rPr lang="en-US" altLang="ko-KR" sz="1800" dirty="0"/>
              <a:t>	List&lt;</a:t>
            </a:r>
            <a:r>
              <a:rPr lang="en-US" altLang="ko-KR" sz="1800" dirty="0" err="1"/>
              <a:t>MultipartFile</a:t>
            </a:r>
            <a:r>
              <a:rPr lang="en-US" altLang="ko-KR" sz="1800" dirty="0"/>
              <a:t>&gt; list = </a:t>
            </a:r>
            <a:r>
              <a:rPr lang="en-US" altLang="ko-KR" sz="1800" dirty="0" err="1"/>
              <a:t>files.getFiles</a:t>
            </a:r>
            <a:r>
              <a:rPr lang="en-US" altLang="ko-KR" sz="1800" dirty="0"/>
              <a:t>("files");</a:t>
            </a:r>
          </a:p>
          <a:p>
            <a:pPr marL="76200" indent="0">
              <a:buNone/>
            </a:pPr>
            <a:r>
              <a:rPr lang="en-US" altLang="ko-KR" sz="1800" dirty="0"/>
              <a:t>	for(</a:t>
            </a:r>
            <a:r>
              <a:rPr lang="en-US" altLang="ko-KR" sz="1800" dirty="0" err="1"/>
              <a:t>int</a:t>
            </a:r>
            <a:r>
              <a:rPr lang="en-US" altLang="ko-KR" sz="1800" dirty="0"/>
              <a:t> </a:t>
            </a:r>
            <a:r>
              <a:rPr lang="en-US" altLang="ko-KR" sz="1800" dirty="0" err="1"/>
              <a:t>i</a:t>
            </a:r>
            <a:r>
              <a:rPr lang="en-US" altLang="ko-KR" sz="1800" dirty="0"/>
              <a:t> = 0; </a:t>
            </a:r>
            <a:r>
              <a:rPr lang="en-US" altLang="ko-KR" sz="1800" dirty="0" err="1"/>
              <a:t>i</a:t>
            </a:r>
            <a:r>
              <a:rPr lang="en-US" altLang="ko-KR" sz="1800" dirty="0"/>
              <a:t>&lt;</a:t>
            </a:r>
            <a:r>
              <a:rPr lang="en-US" altLang="ko-KR" sz="1800" dirty="0" err="1"/>
              <a:t>list.size</a:t>
            </a:r>
            <a:r>
              <a:rPr lang="en-US" altLang="ko-KR" sz="1800" dirty="0"/>
              <a:t>(); </a:t>
            </a:r>
            <a:r>
              <a:rPr lang="en-US" altLang="ko-KR" sz="1800" dirty="0" err="1"/>
              <a:t>i</a:t>
            </a:r>
            <a:r>
              <a:rPr lang="en-US" altLang="ko-KR" sz="1800" dirty="0"/>
              <a:t>++) {</a:t>
            </a:r>
          </a:p>
          <a:p>
            <a:pPr marL="76200" indent="0">
              <a:buNone/>
            </a:pPr>
            <a:r>
              <a:rPr lang="en-US" altLang="ko-KR" sz="1800" dirty="0"/>
              <a:t>		String </a:t>
            </a:r>
            <a:r>
              <a:rPr lang="en-US" altLang="ko-KR" sz="1800" dirty="0" err="1"/>
              <a:t>fileRealName</a:t>
            </a:r>
            <a:r>
              <a:rPr lang="en-US" altLang="ko-KR" sz="1800" dirty="0"/>
              <a:t> = </a:t>
            </a:r>
            <a:r>
              <a:rPr lang="en-US" altLang="ko-KR" sz="1800" dirty="0" err="1"/>
              <a:t>list.get</a:t>
            </a:r>
            <a:r>
              <a:rPr lang="en-US" altLang="ko-KR" sz="1800" dirty="0"/>
              <a:t>(</a:t>
            </a:r>
            <a:r>
              <a:rPr lang="en-US" altLang="ko-KR" sz="1800" dirty="0" err="1"/>
              <a:t>i</a:t>
            </a:r>
            <a:r>
              <a:rPr lang="en-US" altLang="ko-KR" sz="1800" dirty="0"/>
              <a:t>).</a:t>
            </a:r>
            <a:r>
              <a:rPr lang="en-US" altLang="ko-KR" sz="1800" dirty="0" err="1"/>
              <a:t>getOriginalFilename</a:t>
            </a:r>
            <a:r>
              <a:rPr lang="en-US" altLang="ko-KR" sz="1800" dirty="0"/>
              <a:t>();</a:t>
            </a:r>
          </a:p>
          <a:p>
            <a:pPr marL="76200" indent="0">
              <a:buNone/>
            </a:pPr>
            <a:r>
              <a:rPr lang="en-US" altLang="ko-KR" sz="1800" dirty="0"/>
              <a:t>		long size = </a:t>
            </a:r>
            <a:r>
              <a:rPr lang="en-US" altLang="ko-KR" sz="1800" dirty="0" err="1"/>
              <a:t>list.get</a:t>
            </a:r>
            <a:r>
              <a:rPr lang="en-US" altLang="ko-KR" sz="1800" dirty="0"/>
              <a:t>(</a:t>
            </a:r>
            <a:r>
              <a:rPr lang="en-US" altLang="ko-KR" sz="1800" dirty="0" err="1"/>
              <a:t>i</a:t>
            </a:r>
            <a:r>
              <a:rPr lang="en-US" altLang="ko-KR" sz="1800" dirty="0"/>
              <a:t>).</a:t>
            </a:r>
            <a:r>
              <a:rPr lang="en-US" altLang="ko-KR" sz="1800" dirty="0" err="1"/>
              <a:t>getSize</a:t>
            </a:r>
            <a:r>
              <a:rPr lang="en-US" altLang="ko-KR" sz="1800" dirty="0"/>
              <a:t>();		</a:t>
            </a:r>
          </a:p>
          <a:p>
            <a:pPr marL="76200" indent="0">
              <a:buNone/>
            </a:pPr>
            <a:r>
              <a:rPr lang="en-US" altLang="ko-KR" sz="1800" dirty="0"/>
              <a:t>		</a:t>
            </a:r>
            <a:r>
              <a:rPr lang="en-US" altLang="ko-KR" sz="1800" dirty="0" err="1"/>
              <a:t>System.out.println</a:t>
            </a:r>
            <a:r>
              <a:rPr lang="en-US" altLang="ko-KR" sz="1800" dirty="0"/>
              <a:t>("</a:t>
            </a:r>
            <a:r>
              <a:rPr lang="ko-KR" altLang="en-US" sz="1800" dirty="0"/>
              <a:t>파일명 </a:t>
            </a:r>
            <a:r>
              <a:rPr lang="en-US" altLang="ko-KR" sz="1800" dirty="0"/>
              <a:t>:" + </a:t>
            </a:r>
            <a:r>
              <a:rPr lang="en-US" altLang="ko-KR" sz="1800" dirty="0" err="1"/>
              <a:t>fileRealName</a:t>
            </a:r>
            <a:r>
              <a:rPr lang="en-US" altLang="ko-KR" sz="1800" dirty="0"/>
              <a:t>);</a:t>
            </a:r>
          </a:p>
          <a:p>
            <a:pPr marL="76200" indent="0">
              <a:buNone/>
            </a:pPr>
            <a:r>
              <a:rPr lang="en-US" altLang="ko-KR" sz="1800" dirty="0"/>
              <a:t>		</a:t>
            </a:r>
            <a:r>
              <a:rPr lang="en-US" altLang="ko-KR" sz="1800" dirty="0" err="1"/>
              <a:t>System.out.println</a:t>
            </a:r>
            <a:r>
              <a:rPr lang="en-US" altLang="ko-KR" sz="1800" dirty="0"/>
              <a:t>("</a:t>
            </a:r>
            <a:r>
              <a:rPr lang="ko-KR" altLang="en-US" sz="1800" dirty="0"/>
              <a:t>사이즈</a:t>
            </a:r>
            <a:r>
              <a:rPr lang="en-US" altLang="ko-KR" sz="1800" dirty="0"/>
              <a:t>" + size);		</a:t>
            </a:r>
          </a:p>
          <a:p>
            <a:pPr marL="76200" indent="0">
              <a:buNone/>
            </a:pPr>
            <a:r>
              <a:rPr lang="en-US" altLang="ko-KR" sz="1800" dirty="0"/>
              <a:t>		File </a:t>
            </a:r>
            <a:r>
              <a:rPr lang="en-US" altLang="ko-KR" sz="1800" dirty="0" err="1"/>
              <a:t>saveFile</a:t>
            </a:r>
            <a:r>
              <a:rPr lang="en-US" altLang="ko-KR" sz="1800" dirty="0"/>
              <a:t> = new File(</a:t>
            </a:r>
            <a:r>
              <a:rPr lang="en-US" altLang="ko-KR" sz="1800" dirty="0" err="1"/>
              <a:t>uploadFolder</a:t>
            </a:r>
            <a:r>
              <a:rPr lang="en-US" altLang="ko-KR" sz="1800" dirty="0"/>
              <a:t> + "\\" + </a:t>
            </a:r>
            <a:r>
              <a:rPr lang="en-US" altLang="ko-KR" sz="1800" dirty="0" err="1"/>
              <a:t>fileRealName</a:t>
            </a:r>
            <a:r>
              <a:rPr lang="en-US" altLang="ko-KR" sz="1800" dirty="0"/>
              <a:t>);</a:t>
            </a:r>
          </a:p>
          <a:p>
            <a:pPr marL="76200" indent="0">
              <a:buNone/>
            </a:pPr>
            <a:r>
              <a:rPr lang="en-US" altLang="ko-KR" sz="1800" dirty="0"/>
              <a:t>		</a:t>
            </a:r>
            <a:endParaRPr lang="ko-KR" altLang="en-US" sz="1800" dirty="0"/>
          </a:p>
        </p:txBody>
      </p:sp>
    </p:spTree>
    <p:extLst>
      <p:ext uri="{BB962C8B-B14F-4D97-AF65-F5344CB8AC3E}">
        <p14:creationId xmlns:p14="http://schemas.microsoft.com/office/powerpoint/2010/main" val="22888470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여러 개 전송 </a:t>
            </a:r>
            <a:r>
              <a:rPr lang="en-US" altLang="ko-KR" dirty="0"/>
              <a:t>- </a:t>
            </a:r>
            <a:r>
              <a:rPr lang="ko-KR" altLang="en-US" dirty="0"/>
              <a:t>컨트롤러</a:t>
            </a:r>
          </a:p>
        </p:txBody>
      </p:sp>
      <p:sp>
        <p:nvSpPr>
          <p:cNvPr id="3" name="텍스트 개체 틀 2"/>
          <p:cNvSpPr>
            <a:spLocks noGrp="1"/>
          </p:cNvSpPr>
          <p:nvPr>
            <p:ph type="body" idx="1"/>
          </p:nvPr>
        </p:nvSpPr>
        <p:spPr/>
        <p:txBody>
          <a:bodyPr>
            <a:noAutofit/>
          </a:bodyPr>
          <a:lstStyle/>
          <a:p>
            <a:pPr marL="76200" indent="0">
              <a:buNone/>
            </a:pPr>
            <a:r>
              <a:rPr lang="en-US" altLang="ko-KR" sz="1800" dirty="0"/>
              <a:t>		try {</a:t>
            </a:r>
          </a:p>
          <a:p>
            <a:pPr marL="76200" indent="0">
              <a:buNone/>
            </a:pPr>
            <a:r>
              <a:rPr lang="en-US" altLang="ko-KR" sz="1800" dirty="0"/>
              <a:t>			</a:t>
            </a:r>
            <a:r>
              <a:rPr lang="en-US" altLang="ko-KR" sz="1800" dirty="0" err="1"/>
              <a:t>list.get</a:t>
            </a:r>
            <a:r>
              <a:rPr lang="en-US" altLang="ko-KR" sz="1800" dirty="0"/>
              <a:t>(</a:t>
            </a:r>
            <a:r>
              <a:rPr lang="en-US" altLang="ko-KR" sz="1800" dirty="0" err="1"/>
              <a:t>i</a:t>
            </a:r>
            <a:r>
              <a:rPr lang="en-US" altLang="ko-KR" sz="1800" dirty="0"/>
              <a:t>).</a:t>
            </a:r>
            <a:r>
              <a:rPr lang="en-US" altLang="ko-KR" sz="1800" dirty="0" err="1"/>
              <a:t>transferTo</a:t>
            </a:r>
            <a:r>
              <a:rPr lang="en-US" altLang="ko-KR" sz="1800" dirty="0"/>
              <a:t>(</a:t>
            </a:r>
            <a:r>
              <a:rPr lang="en-US" altLang="ko-KR" sz="1800" dirty="0" err="1"/>
              <a:t>saveFile</a:t>
            </a:r>
            <a:r>
              <a:rPr lang="en-US" altLang="ko-KR" sz="1800" dirty="0"/>
              <a:t>);</a:t>
            </a:r>
          </a:p>
          <a:p>
            <a:pPr marL="76200" indent="0">
              <a:buNone/>
            </a:pPr>
            <a:r>
              <a:rPr lang="en-US" altLang="ko-KR" sz="1800" dirty="0"/>
              <a:t>		} catch (</a:t>
            </a:r>
            <a:r>
              <a:rPr lang="en-US" altLang="ko-KR" sz="1800" dirty="0" err="1"/>
              <a:t>IllegalStateException</a:t>
            </a:r>
            <a:r>
              <a:rPr lang="en-US" altLang="ko-KR" sz="1800" dirty="0"/>
              <a:t> e) {</a:t>
            </a:r>
          </a:p>
          <a:p>
            <a:pPr marL="76200" indent="0">
              <a:buNone/>
            </a:pPr>
            <a:r>
              <a:rPr lang="en-US" altLang="ko-KR" sz="1800" dirty="0"/>
              <a:t>			</a:t>
            </a:r>
            <a:r>
              <a:rPr lang="en-US" altLang="ko-KR" sz="1800" dirty="0" err="1"/>
              <a:t>e.printStackTrace</a:t>
            </a:r>
            <a:r>
              <a:rPr lang="en-US" altLang="ko-KR" sz="1800" dirty="0"/>
              <a:t>();</a:t>
            </a:r>
          </a:p>
          <a:p>
            <a:pPr marL="76200" indent="0">
              <a:buNone/>
            </a:pPr>
            <a:r>
              <a:rPr lang="en-US" altLang="ko-KR" sz="1800" dirty="0"/>
              <a:t>		} catch (</a:t>
            </a:r>
            <a:r>
              <a:rPr lang="en-US" altLang="ko-KR" sz="1800" dirty="0" err="1"/>
              <a:t>IOException</a:t>
            </a:r>
            <a:r>
              <a:rPr lang="en-US" altLang="ko-KR" sz="1800" dirty="0"/>
              <a:t> e) {</a:t>
            </a:r>
          </a:p>
          <a:p>
            <a:pPr marL="76200" indent="0">
              <a:buNone/>
            </a:pPr>
            <a:r>
              <a:rPr lang="en-US" altLang="ko-KR" sz="1800" dirty="0"/>
              <a:t>			</a:t>
            </a:r>
            <a:r>
              <a:rPr lang="en-US" altLang="ko-KR" sz="1800" dirty="0" err="1"/>
              <a:t>e.printStackTrace</a:t>
            </a:r>
            <a:r>
              <a:rPr lang="en-US" altLang="ko-KR" sz="1800" dirty="0"/>
              <a:t>();</a:t>
            </a:r>
          </a:p>
          <a:p>
            <a:pPr marL="76200" indent="0">
              <a:buNone/>
            </a:pPr>
            <a:r>
              <a:rPr lang="en-US" altLang="ko-KR" sz="1800" dirty="0"/>
              <a:t>		}</a:t>
            </a:r>
          </a:p>
          <a:p>
            <a:pPr marL="76200" indent="0">
              <a:buNone/>
            </a:pPr>
            <a:r>
              <a:rPr lang="en-US" altLang="ko-KR" sz="1800" dirty="0"/>
              <a:t>	}</a:t>
            </a:r>
          </a:p>
          <a:p>
            <a:pPr marL="76200" indent="0">
              <a:buNone/>
            </a:pPr>
            <a:r>
              <a:rPr lang="en-US" altLang="ko-KR" sz="1800" dirty="0"/>
              <a:t>	return "</a:t>
            </a:r>
            <a:r>
              <a:rPr lang="en-US" altLang="ko-KR" sz="1800" dirty="0" err="1"/>
              <a:t>fileupload</a:t>
            </a:r>
            <a:r>
              <a:rPr lang="en-US" altLang="ko-KR" sz="1800" dirty="0"/>
              <a:t>/</a:t>
            </a:r>
            <a:r>
              <a:rPr lang="en-US" altLang="ko-KR" sz="1800" dirty="0" err="1"/>
              <a:t>upload_ok</a:t>
            </a:r>
            <a:r>
              <a:rPr lang="en-US" altLang="ko-KR" sz="1800" dirty="0"/>
              <a:t>";</a:t>
            </a:r>
          </a:p>
          <a:p>
            <a:pPr marL="76200" indent="0">
              <a:buNone/>
            </a:pPr>
            <a:r>
              <a:rPr lang="en-US" altLang="ko-KR" sz="1800" dirty="0"/>
              <a:t>}</a:t>
            </a:r>
            <a:endParaRPr lang="ko-KR" altLang="en-US" sz="1800" dirty="0"/>
          </a:p>
        </p:txBody>
      </p:sp>
    </p:spTree>
    <p:extLst>
      <p:ext uri="{BB962C8B-B14F-4D97-AF65-F5344CB8AC3E}">
        <p14:creationId xmlns:p14="http://schemas.microsoft.com/office/powerpoint/2010/main" val="20394904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262EE4-8586-455C-9626-B142265EB4B7}"/>
              </a:ext>
            </a:extLst>
          </p:cNvPr>
          <p:cNvSpPr>
            <a:spLocks noGrp="1"/>
          </p:cNvSpPr>
          <p:nvPr>
            <p:ph type="title"/>
          </p:nvPr>
        </p:nvSpPr>
        <p:spPr/>
        <p:txBody>
          <a:bodyPr/>
          <a:lstStyle/>
          <a:p>
            <a:r>
              <a:rPr lang="en-US" altLang="ko-KR" dirty="0"/>
              <a:t>Rest API</a:t>
            </a:r>
            <a:endParaRPr lang="ko-KR" altLang="en-US" dirty="0"/>
          </a:p>
        </p:txBody>
      </p:sp>
      <p:sp>
        <p:nvSpPr>
          <p:cNvPr id="3" name="텍스트 개체 틀 2">
            <a:extLst>
              <a:ext uri="{FF2B5EF4-FFF2-40B4-BE49-F238E27FC236}">
                <a16:creationId xmlns:a16="http://schemas.microsoft.com/office/drawing/2014/main" id="{BC4EBD8B-4DEA-4BF5-B8BD-CDB88A422973}"/>
              </a:ext>
            </a:extLst>
          </p:cNvPr>
          <p:cNvSpPr>
            <a:spLocks noGrp="1"/>
          </p:cNvSpPr>
          <p:nvPr>
            <p:ph type="body" idx="1"/>
          </p:nvPr>
        </p:nvSpPr>
        <p:spPr/>
        <p:txBody>
          <a:bodyPr>
            <a:normAutofit/>
          </a:bodyPr>
          <a:lstStyle/>
          <a:p>
            <a:r>
              <a:rPr lang="en-US" altLang="ko-KR" sz="1800" dirty="0"/>
              <a:t>REST</a:t>
            </a:r>
            <a:r>
              <a:rPr lang="ko-KR" altLang="en-US" sz="1800" dirty="0"/>
              <a:t>는 </a:t>
            </a:r>
            <a:r>
              <a:rPr lang="en-US" altLang="ko-KR" sz="1800" dirty="0" err="1"/>
              <a:t>REpresentation</a:t>
            </a:r>
            <a:r>
              <a:rPr lang="en-US" altLang="ko-KR" sz="1800" dirty="0"/>
              <a:t> State Transfer</a:t>
            </a:r>
            <a:r>
              <a:rPr lang="ko-KR" altLang="en-US" sz="1800" dirty="0"/>
              <a:t>의 약자</a:t>
            </a:r>
            <a:endParaRPr lang="en-US" altLang="ko-KR" sz="1800" dirty="0"/>
          </a:p>
          <a:p>
            <a:r>
              <a:rPr lang="en-US" altLang="ko-KR" sz="1800" dirty="0"/>
              <a:t>2000</a:t>
            </a:r>
            <a:r>
              <a:rPr lang="ko-KR" altLang="en-US" sz="1800" dirty="0"/>
              <a:t>년 </a:t>
            </a:r>
            <a:r>
              <a:rPr lang="ko-KR" altLang="en-US" sz="1800" dirty="0" err="1"/>
              <a:t>로이필딩의</a:t>
            </a:r>
            <a:r>
              <a:rPr lang="ko-KR" altLang="en-US" sz="1800" dirty="0"/>
              <a:t> 박사학위논문에 최초 소개</a:t>
            </a:r>
            <a:endParaRPr lang="en-US" altLang="ko-KR" sz="1800" dirty="0"/>
          </a:p>
          <a:p>
            <a:r>
              <a:rPr lang="ko-KR" altLang="en-US" sz="1800" dirty="0" err="1"/>
              <a:t>핵심컨텐츠및</a:t>
            </a:r>
            <a:r>
              <a:rPr lang="ko-KR" altLang="en-US" sz="1800" dirty="0"/>
              <a:t> 기능을 외부사이트에서 활용할 수 있도록 제공하는 인터페이스</a:t>
            </a:r>
            <a:endParaRPr lang="en-US" altLang="ko-KR" sz="1800" dirty="0"/>
          </a:p>
          <a:p>
            <a:r>
              <a:rPr lang="ko-KR" altLang="en-US" sz="1800" dirty="0"/>
              <a:t>다양한 클라이언트들이 다양한 서비스 업체들의 </a:t>
            </a:r>
            <a:r>
              <a:rPr lang="en-US" altLang="ko-KR" sz="1800" dirty="0"/>
              <a:t>API</a:t>
            </a:r>
            <a:r>
              <a:rPr lang="ko-KR" altLang="en-US" sz="1800" dirty="0"/>
              <a:t>를 조합한 </a:t>
            </a:r>
            <a:r>
              <a:rPr lang="ko-KR" altLang="en-US" sz="1800" dirty="0" err="1"/>
              <a:t>어플레케이션을</a:t>
            </a:r>
            <a:r>
              <a:rPr lang="ko-KR" altLang="en-US" sz="1800" dirty="0"/>
              <a:t> 만들 수 있다</a:t>
            </a:r>
            <a:r>
              <a:rPr lang="en-US" altLang="ko-KR" sz="1800" dirty="0"/>
              <a:t>.</a:t>
            </a:r>
          </a:p>
          <a:p>
            <a:r>
              <a:rPr lang="ko-KR" altLang="en-US" sz="1800" dirty="0"/>
              <a:t>이를 </a:t>
            </a:r>
            <a:r>
              <a:rPr lang="ko-KR" altLang="en-US" sz="1800" dirty="0" err="1"/>
              <a:t>메시업이라고</a:t>
            </a:r>
            <a:r>
              <a:rPr lang="ko-KR" altLang="en-US" sz="1800" dirty="0"/>
              <a:t> 한다</a:t>
            </a:r>
          </a:p>
        </p:txBody>
      </p:sp>
    </p:spTree>
    <p:extLst>
      <p:ext uri="{BB962C8B-B14F-4D97-AF65-F5344CB8AC3E}">
        <p14:creationId xmlns:p14="http://schemas.microsoft.com/office/powerpoint/2010/main" val="4553791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FC739E-8347-4830-B501-106AB0A52AB2}"/>
              </a:ext>
            </a:extLst>
          </p:cNvPr>
          <p:cNvSpPr>
            <a:spLocks noGrp="1"/>
          </p:cNvSpPr>
          <p:nvPr>
            <p:ph type="title"/>
          </p:nvPr>
        </p:nvSpPr>
        <p:spPr/>
        <p:txBody>
          <a:bodyPr/>
          <a:lstStyle/>
          <a:p>
            <a:r>
              <a:rPr lang="en-US" altLang="ko-KR" dirty="0"/>
              <a:t>REST</a:t>
            </a:r>
            <a:r>
              <a:rPr lang="ko-KR" altLang="en-US" dirty="0"/>
              <a:t> </a:t>
            </a:r>
            <a:r>
              <a:rPr lang="en-US" altLang="ko-KR" dirty="0"/>
              <a:t>API</a:t>
            </a:r>
            <a:endParaRPr lang="ko-KR" altLang="en-US" dirty="0"/>
          </a:p>
        </p:txBody>
      </p:sp>
      <p:sp>
        <p:nvSpPr>
          <p:cNvPr id="3" name="텍스트 개체 틀 2">
            <a:extLst>
              <a:ext uri="{FF2B5EF4-FFF2-40B4-BE49-F238E27FC236}">
                <a16:creationId xmlns:a16="http://schemas.microsoft.com/office/drawing/2014/main" id="{E88B613E-F292-4FCA-971E-6E72E4C0B0A5}"/>
              </a:ext>
            </a:extLst>
          </p:cNvPr>
          <p:cNvSpPr>
            <a:spLocks noGrp="1"/>
          </p:cNvSpPr>
          <p:nvPr>
            <p:ph type="body" idx="1"/>
          </p:nvPr>
        </p:nvSpPr>
        <p:spPr/>
        <p:txBody>
          <a:bodyPr>
            <a:normAutofit/>
          </a:bodyPr>
          <a:lstStyle/>
          <a:p>
            <a:r>
              <a:rPr lang="en-US" altLang="ko-KR" sz="1800" dirty="0"/>
              <a:t>REST</a:t>
            </a:r>
            <a:r>
              <a:rPr lang="ko-KR" altLang="en-US" sz="1800" dirty="0"/>
              <a:t>의 제약조건</a:t>
            </a:r>
            <a:endParaRPr lang="en-US" altLang="ko-KR" sz="1800" dirty="0"/>
          </a:p>
          <a:p>
            <a:pPr lvl="1"/>
            <a:r>
              <a:rPr lang="en-US" altLang="ko-KR" sz="1200" dirty="0"/>
              <a:t>client-server</a:t>
            </a:r>
          </a:p>
          <a:p>
            <a:pPr lvl="1"/>
            <a:r>
              <a:rPr lang="en-US" altLang="ko-KR" sz="1200" dirty="0"/>
              <a:t>stateless</a:t>
            </a:r>
          </a:p>
          <a:p>
            <a:pPr lvl="1"/>
            <a:r>
              <a:rPr lang="en-US" altLang="ko-KR" sz="1200" dirty="0"/>
              <a:t>cache</a:t>
            </a:r>
          </a:p>
          <a:p>
            <a:pPr lvl="1"/>
            <a:r>
              <a:rPr lang="en-US" altLang="ko-KR" sz="1200" dirty="0"/>
              <a:t>uniform interface</a:t>
            </a:r>
          </a:p>
          <a:p>
            <a:pPr lvl="1"/>
            <a:r>
              <a:rPr lang="en-US" altLang="ko-KR" sz="1200" dirty="0"/>
              <a:t>layered system</a:t>
            </a:r>
          </a:p>
          <a:p>
            <a:pPr lvl="1"/>
            <a:r>
              <a:rPr lang="en-US" altLang="ko-KR" sz="1200" dirty="0"/>
              <a:t>code-on-demand (optional)</a:t>
            </a:r>
          </a:p>
          <a:p>
            <a:r>
              <a:rPr lang="en-US" altLang="ko-KR" sz="1800" dirty="0"/>
              <a:t>uniform interface</a:t>
            </a:r>
          </a:p>
          <a:p>
            <a:pPr lvl="1"/>
            <a:r>
              <a:rPr lang="ko-KR" altLang="en-US" sz="1200" dirty="0"/>
              <a:t>리소스가 </a:t>
            </a:r>
            <a:r>
              <a:rPr lang="en-US" altLang="ko-KR" sz="1200" dirty="0"/>
              <a:t>URI</a:t>
            </a:r>
            <a:r>
              <a:rPr lang="ko-KR" altLang="en-US" sz="1200" dirty="0"/>
              <a:t>로 식별되야 합니다</a:t>
            </a:r>
            <a:r>
              <a:rPr lang="en-US" altLang="ko-KR" sz="1200" dirty="0"/>
              <a:t>.</a:t>
            </a:r>
          </a:p>
          <a:p>
            <a:pPr lvl="1"/>
            <a:r>
              <a:rPr lang="ko-KR" altLang="en-US" sz="1200" dirty="0"/>
              <a:t>리소스를 생성</a:t>
            </a:r>
            <a:r>
              <a:rPr lang="en-US" altLang="ko-KR" sz="1200" dirty="0"/>
              <a:t>,</a:t>
            </a:r>
            <a:r>
              <a:rPr lang="ko-KR" altLang="en-US" sz="1200" dirty="0"/>
              <a:t>수정</a:t>
            </a:r>
            <a:r>
              <a:rPr lang="en-US" altLang="ko-KR" sz="1200" dirty="0"/>
              <a:t>,</a:t>
            </a:r>
            <a:r>
              <a:rPr lang="ko-KR" altLang="en-US" sz="1200" dirty="0"/>
              <a:t>추가하고자 할 때 </a:t>
            </a:r>
            <a:r>
              <a:rPr lang="en-US" altLang="ko-KR" sz="1200" dirty="0"/>
              <a:t>HTTP</a:t>
            </a:r>
            <a:r>
              <a:rPr lang="ko-KR" altLang="en-US" sz="1200" dirty="0"/>
              <a:t>메시지에 표현을 해서 전송해야 합니다</a:t>
            </a:r>
            <a:r>
              <a:rPr lang="en-US" altLang="ko-KR" sz="1200" dirty="0"/>
              <a:t>.</a:t>
            </a:r>
          </a:p>
          <a:p>
            <a:pPr lvl="1"/>
            <a:r>
              <a:rPr lang="ko-KR" altLang="en-US" sz="1200" dirty="0"/>
              <a:t>메시지는 스스로 설명할 수 있어야 합니다</a:t>
            </a:r>
            <a:r>
              <a:rPr lang="en-US" altLang="ko-KR" sz="1200" dirty="0"/>
              <a:t>. (Self-descriptive message)</a:t>
            </a:r>
          </a:p>
          <a:p>
            <a:pPr lvl="1"/>
            <a:r>
              <a:rPr lang="ko-KR" altLang="en-US" sz="1200" dirty="0"/>
              <a:t>애플리케이션의 상태는 </a:t>
            </a:r>
            <a:r>
              <a:rPr lang="en-US" altLang="ko-KR" sz="1200" dirty="0"/>
              <a:t>Hyperlink</a:t>
            </a:r>
            <a:r>
              <a:rPr lang="ko-KR" altLang="en-US" sz="1200" dirty="0"/>
              <a:t>를 이용해 전이되야 합니다</a:t>
            </a:r>
            <a:r>
              <a:rPr lang="en-US" altLang="ko-KR" sz="1200" dirty="0"/>
              <a:t>.(HATEOAS-</a:t>
            </a:r>
            <a:r>
              <a:rPr lang="ko-KR" altLang="en-US" sz="1200" dirty="0"/>
              <a:t>리스트에 상세보기</a:t>
            </a:r>
            <a:r>
              <a:rPr lang="en-US" altLang="ko-KR" sz="1200" dirty="0"/>
              <a:t>,</a:t>
            </a:r>
            <a:r>
              <a:rPr lang="ko-KR" altLang="en-US" sz="1200" dirty="0"/>
              <a:t>글쓰기로의 링크제공</a:t>
            </a:r>
            <a:r>
              <a:rPr lang="en-US" altLang="ko-KR" sz="1200" dirty="0"/>
              <a:t>)</a:t>
            </a:r>
          </a:p>
          <a:p>
            <a:r>
              <a:rPr lang="en-US" altLang="ko-KR" sz="1800" dirty="0"/>
              <a:t>REST</a:t>
            </a:r>
            <a:r>
              <a:rPr lang="ko-KR" altLang="en-US" sz="1800" dirty="0"/>
              <a:t>의 </a:t>
            </a:r>
            <a:r>
              <a:rPr lang="en-US" altLang="ko-KR" sz="1800" dirty="0"/>
              <a:t>uniform interface </a:t>
            </a:r>
            <a:r>
              <a:rPr lang="ko-KR" altLang="en-US" sz="1800" dirty="0"/>
              <a:t>지원이 쉽지않아서 </a:t>
            </a:r>
            <a:r>
              <a:rPr lang="en-US" altLang="ko-KR" sz="1800" dirty="0"/>
              <a:t>API</a:t>
            </a:r>
            <a:r>
              <a:rPr lang="ko-KR" altLang="en-US" sz="1800" dirty="0"/>
              <a:t>형태로 제공</a:t>
            </a:r>
            <a:endParaRPr lang="en-US" altLang="ko-KR" sz="1800" dirty="0"/>
          </a:p>
          <a:p>
            <a:endParaRPr lang="ko-KR" altLang="en-US" sz="1800" dirty="0"/>
          </a:p>
        </p:txBody>
      </p:sp>
    </p:spTree>
    <p:extLst>
      <p:ext uri="{BB962C8B-B14F-4D97-AF65-F5344CB8AC3E}">
        <p14:creationId xmlns:p14="http://schemas.microsoft.com/office/powerpoint/2010/main" val="13362265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7EA2F1-BC36-4EAA-A344-5505C2832709}"/>
              </a:ext>
            </a:extLst>
          </p:cNvPr>
          <p:cNvSpPr>
            <a:spLocks noGrp="1"/>
          </p:cNvSpPr>
          <p:nvPr>
            <p:ph type="title"/>
          </p:nvPr>
        </p:nvSpPr>
        <p:spPr/>
        <p:txBody>
          <a:bodyPr/>
          <a:lstStyle/>
          <a:p>
            <a:r>
              <a:rPr lang="en-US" altLang="ko-KR" dirty="0"/>
              <a:t>WEB API</a:t>
            </a:r>
            <a:endParaRPr lang="ko-KR" altLang="en-US" dirty="0"/>
          </a:p>
        </p:txBody>
      </p:sp>
      <p:sp>
        <p:nvSpPr>
          <p:cNvPr id="3" name="텍스트 개체 틀 2">
            <a:extLst>
              <a:ext uri="{FF2B5EF4-FFF2-40B4-BE49-F238E27FC236}">
                <a16:creationId xmlns:a16="http://schemas.microsoft.com/office/drawing/2014/main" id="{41360B91-C6FB-402A-B119-72191355B7CD}"/>
              </a:ext>
            </a:extLst>
          </p:cNvPr>
          <p:cNvSpPr>
            <a:spLocks noGrp="1"/>
          </p:cNvSpPr>
          <p:nvPr>
            <p:ph type="body" idx="1"/>
          </p:nvPr>
        </p:nvSpPr>
        <p:spPr/>
        <p:txBody>
          <a:bodyPr>
            <a:normAutofit fontScale="92500" lnSpcReduction="20000"/>
          </a:bodyPr>
          <a:lstStyle/>
          <a:p>
            <a:r>
              <a:rPr lang="ko-KR" altLang="en-US" sz="1800" dirty="0"/>
              <a:t>가이드</a:t>
            </a:r>
            <a:r>
              <a:rPr lang="en-US" altLang="ko-KR" sz="1800" dirty="0"/>
              <a:t> </a:t>
            </a:r>
          </a:p>
          <a:p>
            <a:pPr lvl="1"/>
            <a:r>
              <a:rPr lang="en-US" altLang="ko-KR" dirty="0"/>
              <a:t>URI</a:t>
            </a:r>
            <a:r>
              <a:rPr lang="ko-KR" altLang="en-US" dirty="0"/>
              <a:t>는 정보의 자원을 표현해야 합니다</a:t>
            </a:r>
            <a:r>
              <a:rPr lang="en-US" altLang="ko-KR" dirty="0"/>
              <a:t>.</a:t>
            </a:r>
          </a:p>
          <a:p>
            <a:pPr lvl="1"/>
            <a:r>
              <a:rPr lang="ko-KR" altLang="en-US" dirty="0"/>
              <a:t>자원에 대한 행위는 </a:t>
            </a:r>
            <a:r>
              <a:rPr lang="en-US" altLang="ko-KR" dirty="0"/>
              <a:t>HTTP Method(GET, POST, PUT, DELETE)</a:t>
            </a:r>
            <a:r>
              <a:rPr lang="ko-KR" altLang="en-US" dirty="0"/>
              <a:t>로 표현합니다</a:t>
            </a:r>
            <a:r>
              <a:rPr lang="en-US" altLang="ko-KR" dirty="0"/>
              <a:t>.</a:t>
            </a:r>
          </a:p>
          <a:p>
            <a:r>
              <a:rPr lang="en-US" altLang="ko-KR" dirty="0"/>
              <a:t>HTTP</a:t>
            </a:r>
            <a:r>
              <a:rPr lang="ko-KR" altLang="en-US" dirty="0"/>
              <a:t> </a:t>
            </a:r>
            <a:r>
              <a:rPr lang="en-US" altLang="ko-KR" dirty="0"/>
              <a:t>method</a:t>
            </a:r>
            <a:r>
              <a:rPr lang="ko-KR" altLang="en-US" dirty="0"/>
              <a:t> </a:t>
            </a:r>
            <a:endParaRPr lang="en-US" altLang="ko-KR" dirty="0"/>
          </a:p>
          <a:p>
            <a:pPr lvl="1"/>
            <a:r>
              <a:rPr lang="en-US" altLang="ko-KR" dirty="0"/>
              <a:t>POST</a:t>
            </a:r>
            <a:r>
              <a:rPr lang="ko-KR" altLang="en-US" dirty="0"/>
              <a:t> </a:t>
            </a:r>
            <a:r>
              <a:rPr lang="en-US" altLang="ko-KR" dirty="0"/>
              <a:t>:</a:t>
            </a:r>
            <a:r>
              <a:rPr lang="ko-KR" altLang="en-US" dirty="0"/>
              <a:t> </a:t>
            </a:r>
            <a:r>
              <a:rPr lang="en-US" altLang="ko-KR" dirty="0"/>
              <a:t>POST</a:t>
            </a:r>
            <a:r>
              <a:rPr lang="ko-KR" altLang="en-US" dirty="0"/>
              <a:t>를 통해 </a:t>
            </a:r>
            <a:r>
              <a:rPr lang="en-US" altLang="ko-KR" dirty="0"/>
              <a:t>URI </a:t>
            </a:r>
            <a:r>
              <a:rPr lang="ko-KR" altLang="en-US" dirty="0" err="1"/>
              <a:t>요청시</a:t>
            </a:r>
            <a:r>
              <a:rPr lang="ko-KR" altLang="en-US" dirty="0"/>
              <a:t> 리소스 생성</a:t>
            </a:r>
            <a:endParaRPr lang="en-US" altLang="ko-KR" dirty="0"/>
          </a:p>
          <a:p>
            <a:pPr lvl="1"/>
            <a:r>
              <a:rPr lang="en-US" altLang="ko-KR" dirty="0"/>
              <a:t>GET : </a:t>
            </a:r>
            <a:r>
              <a:rPr lang="ko-KR" altLang="en-US" dirty="0"/>
              <a:t>리소스 조회</a:t>
            </a:r>
            <a:r>
              <a:rPr lang="en-US" altLang="ko-KR" dirty="0"/>
              <a:t>. </a:t>
            </a:r>
            <a:r>
              <a:rPr lang="ko-KR" altLang="en-US" dirty="0"/>
              <a:t>자세한 정보를 가져온다</a:t>
            </a:r>
            <a:endParaRPr lang="en-US" altLang="ko-KR" dirty="0"/>
          </a:p>
          <a:p>
            <a:pPr lvl="1"/>
            <a:r>
              <a:rPr lang="en-US" altLang="ko-KR" dirty="0"/>
              <a:t>PUT : </a:t>
            </a:r>
            <a:r>
              <a:rPr lang="ko-KR" altLang="en-US" dirty="0"/>
              <a:t>리소스 수정</a:t>
            </a:r>
            <a:endParaRPr lang="en-US" altLang="ko-KR" dirty="0"/>
          </a:p>
          <a:p>
            <a:pPr lvl="1"/>
            <a:r>
              <a:rPr lang="en-US" altLang="ko-KR" dirty="0"/>
              <a:t>DELETE : </a:t>
            </a:r>
            <a:r>
              <a:rPr lang="ko-KR" altLang="en-US" dirty="0"/>
              <a:t>리소스 삭제</a:t>
            </a:r>
            <a:endParaRPr lang="en-US" altLang="ko-KR" dirty="0"/>
          </a:p>
          <a:p>
            <a:r>
              <a:rPr lang="ko-KR" altLang="en-US" dirty="0"/>
              <a:t>자원에 대한 행위는 </a:t>
            </a:r>
            <a:r>
              <a:rPr lang="en-US" altLang="ko-KR" dirty="0"/>
              <a:t>HTTP Method</a:t>
            </a:r>
            <a:r>
              <a:rPr lang="ko-KR" altLang="en-US" dirty="0"/>
              <a:t>로 표현</a:t>
            </a:r>
          </a:p>
          <a:p>
            <a:pPr lvl="1"/>
            <a:r>
              <a:rPr lang="en-US" altLang="ko-KR" dirty="0"/>
              <a:t>GET /members/1                   (o)</a:t>
            </a:r>
          </a:p>
          <a:p>
            <a:pPr lvl="1"/>
            <a:r>
              <a:rPr lang="en-US" altLang="ko-KR" dirty="0"/>
              <a:t>GET /members/get/1             (x)</a:t>
            </a:r>
          </a:p>
          <a:p>
            <a:pPr lvl="1"/>
            <a:r>
              <a:rPr lang="en-US" altLang="ko-KR" dirty="0"/>
              <a:t>GET /members/add                 (x)</a:t>
            </a:r>
          </a:p>
          <a:p>
            <a:pPr lvl="1"/>
            <a:r>
              <a:rPr lang="en-US" altLang="ko-KR" dirty="0"/>
              <a:t>POST /members                       (o)</a:t>
            </a:r>
          </a:p>
          <a:p>
            <a:pPr lvl="1"/>
            <a:r>
              <a:rPr lang="en-US" altLang="ko-KR" dirty="0"/>
              <a:t>GET /members/update/1        (x)</a:t>
            </a:r>
          </a:p>
          <a:p>
            <a:pPr lvl="1"/>
            <a:r>
              <a:rPr lang="en-US" altLang="ko-KR" dirty="0"/>
              <a:t>PUT /members/1                     (o)</a:t>
            </a:r>
          </a:p>
          <a:p>
            <a:pPr lvl="1"/>
            <a:r>
              <a:rPr lang="en-US" altLang="ko-KR" dirty="0"/>
              <a:t>GET /members/del/1               (x)</a:t>
            </a:r>
          </a:p>
          <a:p>
            <a:pPr lvl="1"/>
            <a:r>
              <a:rPr lang="en-US" altLang="ko-KR" dirty="0"/>
              <a:t>DELETE /members/1               (o)</a:t>
            </a:r>
            <a:endParaRPr lang="ko-KR" altLang="en-US" dirty="0"/>
          </a:p>
        </p:txBody>
      </p:sp>
    </p:spTree>
    <p:extLst>
      <p:ext uri="{BB962C8B-B14F-4D97-AF65-F5344CB8AC3E}">
        <p14:creationId xmlns:p14="http://schemas.microsoft.com/office/powerpoint/2010/main" val="154383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메인 클래스 작성</a:t>
            </a:r>
            <a:endParaRPr/>
          </a:p>
        </p:txBody>
      </p:sp>
      <p:sp>
        <p:nvSpPr>
          <p:cNvPr id="266" name="Google Shape;266;p2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beans.xml을 읽어 BeanFactory나 ApplicationContext에 저장</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getBean(…)을 통해 객체 검색, 메서드 호출한다.</a:t>
            </a:r>
            <a:endParaRPr sz="1600"/>
          </a:p>
        </p:txBody>
      </p:sp>
      <p:sp>
        <p:nvSpPr>
          <p:cNvPr id="267" name="Google Shape;267;p23"/>
          <p:cNvSpPr txBox="1"/>
          <p:nvPr/>
        </p:nvSpPr>
        <p:spPr>
          <a:xfrm>
            <a:off x="838200" y="2335488"/>
            <a:ext cx="9601200" cy="369331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package spring_di_02;</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import org.springframework.context.ApplicationContext;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import org.springframework.context.support.ClassPathXmlApplicationContext; </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public class MainApp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public static void main(String[] args)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HelloWorld obj = (HelloWorld) context.getBean("helloWorld");</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System.out.println(obj.getMessage());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RestController</a:t>
            </a:r>
            <a:r>
              <a:rPr lang="en-US" altLang="ko-KR" dirty="0"/>
              <a:t> </a:t>
            </a:r>
            <a:r>
              <a:rPr lang="ko-KR" altLang="en-US" dirty="0"/>
              <a:t>종속성</a:t>
            </a:r>
            <a:r>
              <a:rPr lang="en-US" altLang="ko-KR" dirty="0"/>
              <a:t> </a:t>
            </a:r>
            <a:endParaRPr lang="ko-KR" altLang="en-US" dirty="0"/>
          </a:p>
        </p:txBody>
      </p:sp>
      <p:sp>
        <p:nvSpPr>
          <p:cNvPr id="3" name="텍스트 개체 틀 2"/>
          <p:cNvSpPr>
            <a:spLocks noGrp="1"/>
          </p:cNvSpPr>
          <p:nvPr>
            <p:ph type="body" idx="1"/>
          </p:nvPr>
        </p:nvSpPr>
        <p:spPr>
          <a:ln>
            <a:solidFill>
              <a:schemeClr val="accent1"/>
            </a:solidFill>
          </a:ln>
        </p:spPr>
        <p:txBody>
          <a:bodyPr>
            <a:normAutofit/>
          </a:bodyPr>
          <a:lstStyle/>
          <a:p>
            <a:pPr marL="76200" indent="0">
              <a:buNone/>
            </a:pPr>
            <a:r>
              <a:rPr lang="en-US" altLang="ko-KR" sz="1800" dirty="0"/>
              <a:t>&lt;dependency&gt;</a:t>
            </a:r>
          </a:p>
          <a:p>
            <a:pPr marL="76200" indent="0">
              <a:buNone/>
            </a:pPr>
            <a:r>
              <a:rPr lang="en-US" altLang="ko-KR" sz="1800" dirty="0"/>
              <a:t>    &lt;</a:t>
            </a:r>
            <a:r>
              <a:rPr lang="en-US" altLang="ko-KR" sz="1800" dirty="0" err="1"/>
              <a:t>groupId</a:t>
            </a:r>
            <a:r>
              <a:rPr lang="en-US" altLang="ko-KR" sz="1800" dirty="0"/>
              <a:t>&gt;</a:t>
            </a:r>
            <a:r>
              <a:rPr lang="en-US" altLang="ko-KR" sz="1800" dirty="0" err="1"/>
              <a:t>com.fasterxml.jackson.core</a:t>
            </a:r>
            <a:r>
              <a:rPr lang="en-US" altLang="ko-KR" sz="1800" dirty="0"/>
              <a:t>&lt;/</a:t>
            </a:r>
            <a:r>
              <a:rPr lang="en-US" altLang="ko-KR" sz="1800" dirty="0" err="1"/>
              <a:t>groupId</a:t>
            </a:r>
            <a:r>
              <a:rPr lang="en-US" altLang="ko-KR" sz="1800" dirty="0"/>
              <a:t>&gt;</a:t>
            </a:r>
          </a:p>
          <a:p>
            <a:pPr marL="76200" indent="0">
              <a:buNone/>
            </a:pPr>
            <a:r>
              <a:rPr lang="en-US" altLang="ko-KR" sz="1800" dirty="0"/>
              <a:t>    &lt;</a:t>
            </a:r>
            <a:r>
              <a:rPr lang="en-US" altLang="ko-KR" sz="1800" dirty="0" err="1"/>
              <a:t>artifactId</a:t>
            </a:r>
            <a:r>
              <a:rPr lang="en-US" altLang="ko-KR" sz="1800" dirty="0"/>
              <a:t>&gt;</a:t>
            </a:r>
            <a:r>
              <a:rPr lang="en-US" altLang="ko-KR" sz="1800" dirty="0" err="1"/>
              <a:t>jackson-databind</a:t>
            </a:r>
            <a:r>
              <a:rPr lang="en-US" altLang="ko-KR" sz="1800" dirty="0"/>
              <a:t>&lt;/</a:t>
            </a:r>
            <a:r>
              <a:rPr lang="en-US" altLang="ko-KR" sz="1800" dirty="0" err="1"/>
              <a:t>artifactId</a:t>
            </a:r>
            <a:r>
              <a:rPr lang="en-US" altLang="ko-KR" sz="1800" dirty="0"/>
              <a:t>&gt;</a:t>
            </a:r>
          </a:p>
          <a:p>
            <a:pPr marL="76200" indent="0">
              <a:buNone/>
            </a:pPr>
            <a:r>
              <a:rPr lang="en-US" altLang="ko-KR" sz="1800" dirty="0"/>
              <a:t>    &lt;version&gt;2.15.0&lt;/version&gt;</a:t>
            </a:r>
          </a:p>
          <a:p>
            <a:pPr marL="76200" indent="0">
              <a:buNone/>
            </a:pPr>
            <a:r>
              <a:rPr lang="en-US" altLang="ko-KR" sz="1800" dirty="0"/>
              <a:t>&lt;/dependency&gt;</a:t>
            </a:r>
          </a:p>
          <a:p>
            <a:pPr marL="76200" indent="0">
              <a:buNone/>
            </a:pPr>
            <a:r>
              <a:rPr lang="en-US" altLang="ko-KR" sz="1800" dirty="0"/>
              <a:t>&lt;dependency&gt;</a:t>
            </a:r>
          </a:p>
          <a:p>
            <a:pPr marL="76200" indent="0">
              <a:buNone/>
            </a:pPr>
            <a:r>
              <a:rPr lang="en-US" altLang="ko-KR" sz="1800" dirty="0"/>
              <a:t>    &lt;</a:t>
            </a:r>
            <a:r>
              <a:rPr lang="en-US" altLang="ko-KR" sz="1800" dirty="0" err="1"/>
              <a:t>groupId</a:t>
            </a:r>
            <a:r>
              <a:rPr lang="en-US" altLang="ko-KR" sz="1800" dirty="0"/>
              <a:t>&gt;</a:t>
            </a:r>
            <a:r>
              <a:rPr lang="en-US" altLang="ko-KR" sz="1800" dirty="0" err="1"/>
              <a:t>com.fasterxml.jackson.datatype</a:t>
            </a:r>
            <a:r>
              <a:rPr lang="en-US" altLang="ko-KR" sz="1800" dirty="0"/>
              <a:t>&lt;/</a:t>
            </a:r>
            <a:r>
              <a:rPr lang="en-US" altLang="ko-KR" sz="1800" dirty="0" err="1"/>
              <a:t>groupId</a:t>
            </a:r>
            <a:r>
              <a:rPr lang="en-US" altLang="ko-KR" sz="1800" dirty="0"/>
              <a:t>&gt;</a:t>
            </a:r>
          </a:p>
          <a:p>
            <a:pPr marL="76200" indent="0">
              <a:buNone/>
            </a:pPr>
            <a:r>
              <a:rPr lang="en-US" altLang="ko-KR" sz="1800" dirty="0"/>
              <a:t>    &lt;</a:t>
            </a:r>
            <a:r>
              <a:rPr lang="en-US" altLang="ko-KR" sz="1800" dirty="0" err="1"/>
              <a:t>artifactId</a:t>
            </a:r>
            <a:r>
              <a:rPr lang="en-US" altLang="ko-KR" sz="1800" dirty="0"/>
              <a:t>&gt;jackson-datatype-jsr310&lt;/</a:t>
            </a:r>
            <a:r>
              <a:rPr lang="en-US" altLang="ko-KR" sz="1800" dirty="0" err="1"/>
              <a:t>artifactId</a:t>
            </a:r>
            <a:r>
              <a:rPr lang="en-US" altLang="ko-KR" sz="1800" dirty="0"/>
              <a:t>&gt;</a:t>
            </a:r>
          </a:p>
          <a:p>
            <a:pPr marL="76200" indent="0">
              <a:buNone/>
            </a:pPr>
            <a:r>
              <a:rPr lang="en-US" altLang="ko-KR" sz="1800" dirty="0"/>
              <a:t>    &lt;version&gt;2.15.0&lt;/version&gt;</a:t>
            </a:r>
          </a:p>
          <a:p>
            <a:pPr marL="76200" indent="0">
              <a:buNone/>
            </a:pPr>
            <a:r>
              <a:rPr lang="en-US" altLang="ko-KR" sz="1800" dirty="0"/>
              <a:t>&lt;/dependency&gt;</a:t>
            </a:r>
            <a:endParaRPr lang="ko-KR" altLang="en-US" sz="1800" dirty="0"/>
          </a:p>
        </p:txBody>
      </p:sp>
    </p:spTree>
    <p:extLst>
      <p:ext uri="{BB962C8B-B14F-4D97-AF65-F5344CB8AC3E}">
        <p14:creationId xmlns:p14="http://schemas.microsoft.com/office/powerpoint/2010/main" val="132387026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RestController</a:t>
            </a:r>
            <a:r>
              <a:rPr lang="en-US" altLang="ko-KR" dirty="0"/>
              <a:t> </a:t>
            </a:r>
            <a:r>
              <a:rPr lang="ko-KR" altLang="en-US" dirty="0"/>
              <a:t>예제코드</a:t>
            </a:r>
          </a:p>
        </p:txBody>
      </p:sp>
      <p:sp>
        <p:nvSpPr>
          <p:cNvPr id="3" name="텍스트 개체 틀 2"/>
          <p:cNvSpPr>
            <a:spLocks noGrp="1"/>
          </p:cNvSpPr>
          <p:nvPr>
            <p:ph type="body" idx="1"/>
          </p:nvPr>
        </p:nvSpPr>
        <p:spPr>
          <a:ln>
            <a:solidFill>
              <a:schemeClr val="accent1"/>
            </a:solidFill>
          </a:ln>
        </p:spPr>
        <p:txBody>
          <a:bodyPr>
            <a:normAutofit/>
          </a:bodyPr>
          <a:lstStyle/>
          <a:p>
            <a:pPr marL="76200" indent="0">
              <a:buNone/>
            </a:pPr>
            <a:r>
              <a:rPr lang="en-US" altLang="ko-KR" sz="1800" dirty="0"/>
              <a:t>@</a:t>
            </a:r>
            <a:r>
              <a:rPr lang="en-US" altLang="ko-KR" sz="1800" dirty="0" err="1"/>
              <a:t>RestController</a:t>
            </a:r>
            <a:endParaRPr lang="en-US" altLang="ko-KR" sz="1800" dirty="0"/>
          </a:p>
          <a:p>
            <a:pPr marL="76200" indent="0">
              <a:buNone/>
            </a:pPr>
            <a:r>
              <a:rPr lang="en-US" altLang="ko-KR" sz="1800" dirty="0"/>
              <a:t>public class </a:t>
            </a:r>
            <a:r>
              <a:rPr lang="en-US" altLang="ko-KR" sz="1800" dirty="0" err="1"/>
              <a:t>TestRestController</a:t>
            </a:r>
            <a:r>
              <a:rPr lang="en-US" altLang="ko-KR" sz="1800" dirty="0"/>
              <a:t> {	</a:t>
            </a:r>
          </a:p>
          <a:p>
            <a:pPr marL="76200" indent="0">
              <a:buNone/>
            </a:pPr>
            <a:r>
              <a:rPr lang="en-US" altLang="ko-KR" sz="1800" dirty="0"/>
              <a:t>	@</a:t>
            </a:r>
            <a:r>
              <a:rPr lang="en-US" altLang="ko-KR" sz="1800" dirty="0" err="1"/>
              <a:t>GetMapping</a:t>
            </a:r>
            <a:r>
              <a:rPr lang="en-US" altLang="ko-KR" sz="1800" dirty="0"/>
              <a:t>("/hello/{name}")</a:t>
            </a:r>
          </a:p>
          <a:p>
            <a:pPr marL="76200" indent="0">
              <a:buNone/>
            </a:pPr>
            <a:r>
              <a:rPr lang="en-US" altLang="ko-KR" sz="1800" dirty="0"/>
              <a:t>	public Map&lt;</a:t>
            </a:r>
            <a:r>
              <a:rPr lang="en-US" altLang="ko-KR" sz="1800" dirty="0" err="1"/>
              <a:t>String,String</a:t>
            </a:r>
            <a:r>
              <a:rPr lang="en-US" altLang="ko-KR" sz="1800" dirty="0"/>
              <a:t>&gt; hello(@</a:t>
            </a:r>
            <a:r>
              <a:rPr lang="en-US" altLang="ko-KR" sz="1800" dirty="0" err="1"/>
              <a:t>PathVariable</a:t>
            </a:r>
            <a:r>
              <a:rPr lang="en-US" altLang="ko-KR" sz="1800" dirty="0"/>
              <a:t> String name) {</a:t>
            </a:r>
          </a:p>
          <a:p>
            <a:pPr marL="76200" indent="0">
              <a:buNone/>
            </a:pPr>
            <a:r>
              <a:rPr lang="en-US" altLang="ko-KR" sz="1800" dirty="0"/>
              <a:t>		Map&lt;</a:t>
            </a:r>
            <a:r>
              <a:rPr lang="en-US" altLang="ko-KR" sz="1800" dirty="0" err="1"/>
              <a:t>String,String</a:t>
            </a:r>
            <a:r>
              <a:rPr lang="en-US" altLang="ko-KR" sz="1800" dirty="0"/>
              <a:t>&gt; map = new </a:t>
            </a:r>
            <a:r>
              <a:rPr lang="en-US" altLang="ko-KR" sz="1800" dirty="0" err="1"/>
              <a:t>HashMap</a:t>
            </a:r>
            <a:r>
              <a:rPr lang="en-US" altLang="ko-KR" sz="1800" dirty="0"/>
              <a:t>&lt;String, String&gt;();</a:t>
            </a:r>
          </a:p>
          <a:p>
            <a:pPr marL="76200" indent="0">
              <a:buNone/>
            </a:pPr>
            <a:r>
              <a:rPr lang="en-US" altLang="ko-KR" sz="1800" dirty="0"/>
              <a:t>		</a:t>
            </a:r>
            <a:r>
              <a:rPr lang="en-US" altLang="ko-KR" sz="1800" dirty="0" err="1"/>
              <a:t>map.put</a:t>
            </a:r>
            <a:r>
              <a:rPr lang="en-US" altLang="ko-KR" sz="1800" dirty="0"/>
              <a:t>("</a:t>
            </a:r>
            <a:r>
              <a:rPr lang="en-US" altLang="ko-KR" sz="1800" dirty="0" err="1"/>
              <a:t>name",name</a:t>
            </a:r>
            <a:r>
              <a:rPr lang="en-US" altLang="ko-KR" sz="1800" dirty="0"/>
              <a:t>);</a:t>
            </a:r>
          </a:p>
          <a:p>
            <a:pPr marL="76200" indent="0">
              <a:buNone/>
            </a:pPr>
            <a:r>
              <a:rPr lang="en-US" altLang="ko-KR" sz="1800" dirty="0"/>
              <a:t>		return map;</a:t>
            </a:r>
          </a:p>
          <a:p>
            <a:pPr marL="76200" indent="0">
              <a:buNone/>
            </a:pPr>
            <a:r>
              <a:rPr lang="en-US" altLang="ko-KR" sz="1800" dirty="0"/>
              <a:t>	}</a:t>
            </a:r>
          </a:p>
          <a:p>
            <a:pPr marL="76200" indent="0">
              <a:buNone/>
            </a:pPr>
            <a:r>
              <a:rPr lang="en-US" altLang="ko-KR" sz="1800" dirty="0"/>
              <a:t>}</a:t>
            </a:r>
            <a:endParaRPr lang="ko-KR" altLang="en-US" sz="1800" dirty="0"/>
          </a:p>
        </p:txBody>
      </p:sp>
    </p:spTree>
    <p:extLst>
      <p:ext uri="{BB962C8B-B14F-4D97-AF65-F5344CB8AC3E}">
        <p14:creationId xmlns:p14="http://schemas.microsoft.com/office/powerpoint/2010/main" val="27834972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10045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21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JPA</a:t>
            </a:r>
            <a:endParaRPr/>
          </a:p>
        </p:txBody>
      </p:sp>
      <p:sp>
        <p:nvSpPr>
          <p:cNvPr id="1724" name="Google Shape;1724;p21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err="1"/>
              <a:t>ORM은</a:t>
            </a:r>
            <a:r>
              <a:rPr lang="en-US" sz="1600" dirty="0"/>
              <a:t> Object </a:t>
            </a:r>
            <a:r>
              <a:rPr lang="en-US" sz="1600" dirty="0" err="1"/>
              <a:t>Rewlational</a:t>
            </a:r>
            <a:r>
              <a:rPr lang="en-US" sz="1600" dirty="0"/>
              <a:t> </a:t>
            </a:r>
            <a:r>
              <a:rPr lang="en-US" sz="1600" dirty="0" err="1"/>
              <a:t>Mapping의</a:t>
            </a:r>
            <a:r>
              <a:rPr lang="en-US" sz="1600" dirty="0"/>
              <a:t> </a:t>
            </a:r>
            <a:r>
              <a:rPr lang="en-US" sz="1600" dirty="0" err="1"/>
              <a:t>약자이다</a:t>
            </a:r>
            <a:r>
              <a:rPr lang="en-US" sz="1600" dirty="0"/>
              <a:t>. </a:t>
            </a:r>
            <a:r>
              <a:rPr lang="en-US" sz="1600" dirty="0" err="1"/>
              <a:t>자바객체를</a:t>
            </a:r>
            <a:r>
              <a:rPr lang="en-US" sz="1600" dirty="0"/>
              <a:t> </a:t>
            </a:r>
            <a:r>
              <a:rPr lang="en-US" sz="1600" dirty="0" err="1"/>
              <a:t>컬렉션에</a:t>
            </a:r>
            <a:r>
              <a:rPr lang="en-US" sz="1600" dirty="0"/>
              <a:t> </a:t>
            </a:r>
            <a:r>
              <a:rPr lang="en-US" sz="1600" dirty="0" err="1"/>
              <a:t>생성,검색,수정,관리하면</a:t>
            </a:r>
            <a:r>
              <a:rPr lang="en-US" sz="1600" dirty="0"/>
              <a:t> ORM </a:t>
            </a:r>
            <a:r>
              <a:rPr lang="en-US" sz="1600" dirty="0" err="1"/>
              <a:t>프레임워크가</a:t>
            </a:r>
            <a:r>
              <a:rPr lang="en-US" sz="1600" dirty="0"/>
              <a:t> </a:t>
            </a:r>
            <a:r>
              <a:rPr lang="en-US" sz="1600" dirty="0" err="1"/>
              <a:t>적절한</a:t>
            </a:r>
            <a:r>
              <a:rPr lang="en-US" sz="1600" dirty="0"/>
              <a:t> </a:t>
            </a:r>
            <a:r>
              <a:rPr lang="en-US" sz="1600" dirty="0" err="1"/>
              <a:t>SQL을</a:t>
            </a:r>
            <a:r>
              <a:rPr lang="en-US" sz="1600" dirty="0"/>
              <a:t> </a:t>
            </a:r>
            <a:r>
              <a:rPr lang="en-US" sz="1600" dirty="0" err="1"/>
              <a:t>생성하여</a:t>
            </a:r>
            <a:r>
              <a:rPr lang="en-US" sz="1600" dirty="0"/>
              <a:t> </a:t>
            </a:r>
            <a:r>
              <a:rPr lang="en-US" sz="1600" dirty="0" err="1"/>
              <a:t>DB에</a:t>
            </a:r>
            <a:r>
              <a:rPr lang="en-US" sz="1600" dirty="0"/>
              <a:t> </a:t>
            </a:r>
            <a:r>
              <a:rPr lang="en-US" sz="1600" dirty="0" err="1"/>
              <a:t>저장해준다</a:t>
            </a:r>
            <a:r>
              <a:rPr lang="en-US" sz="1600" dirty="0"/>
              <a:t>.</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JPA는</a:t>
            </a:r>
            <a:r>
              <a:rPr lang="en-US" sz="1600" dirty="0"/>
              <a:t> Java Persistence </a:t>
            </a:r>
            <a:r>
              <a:rPr lang="en-US" sz="1600" dirty="0" err="1"/>
              <a:t>API의</a:t>
            </a:r>
            <a:r>
              <a:rPr lang="en-US" sz="1600" dirty="0"/>
              <a:t> </a:t>
            </a:r>
            <a:r>
              <a:rPr lang="en-US" sz="1600" dirty="0" err="1"/>
              <a:t>약자이다</a:t>
            </a:r>
            <a:r>
              <a:rPr lang="en-US" sz="1600" dirty="0"/>
              <a:t>. </a:t>
            </a:r>
            <a:r>
              <a:rPr lang="en-US" sz="1600" dirty="0" err="1"/>
              <a:t>자바</a:t>
            </a:r>
            <a:r>
              <a:rPr lang="en-US" sz="1600" dirty="0"/>
              <a:t> </a:t>
            </a:r>
            <a:r>
              <a:rPr lang="en-US" sz="1600" dirty="0" err="1"/>
              <a:t>진영의</a:t>
            </a:r>
            <a:r>
              <a:rPr lang="en-US" sz="1600" dirty="0"/>
              <a:t> ORM </a:t>
            </a:r>
            <a:r>
              <a:rPr lang="en-US" sz="1600" dirty="0" err="1"/>
              <a:t>기술</a:t>
            </a:r>
            <a:r>
              <a:rPr lang="en-US" sz="1600" dirty="0"/>
              <a:t> </a:t>
            </a:r>
            <a:r>
              <a:rPr lang="en-US" sz="1600" dirty="0" err="1"/>
              <a:t>표준이다</a:t>
            </a:r>
            <a:r>
              <a:rPr lang="en-US" sz="1600" dirty="0"/>
              <a:t>.</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특징</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err="1"/>
              <a:t>JPA가</a:t>
            </a:r>
            <a:r>
              <a:rPr lang="en-US" sz="1600" dirty="0"/>
              <a:t> </a:t>
            </a:r>
            <a:r>
              <a:rPr lang="en-US" sz="1600" dirty="0" err="1"/>
              <a:t>제공하는</a:t>
            </a:r>
            <a:r>
              <a:rPr lang="en-US" sz="1600" dirty="0"/>
              <a:t> </a:t>
            </a:r>
            <a:r>
              <a:rPr lang="en-US" sz="1600" dirty="0" err="1"/>
              <a:t>API를</a:t>
            </a:r>
            <a:r>
              <a:rPr lang="en-US" sz="1600" dirty="0"/>
              <a:t> </a:t>
            </a:r>
            <a:r>
              <a:rPr lang="en-US" sz="1600" dirty="0" err="1"/>
              <a:t>사용하면</a:t>
            </a:r>
            <a:r>
              <a:rPr lang="en-US" sz="1600" dirty="0"/>
              <a:t> </a:t>
            </a:r>
            <a:r>
              <a:rPr lang="en-US" sz="1600" dirty="0" err="1"/>
              <a:t>객체를</a:t>
            </a:r>
            <a:r>
              <a:rPr lang="en-US" sz="1600" dirty="0"/>
              <a:t> </a:t>
            </a:r>
            <a:r>
              <a:rPr lang="en-US" sz="1600" dirty="0" err="1"/>
              <a:t>DB에</a:t>
            </a:r>
            <a:r>
              <a:rPr lang="en-US" sz="1600" dirty="0"/>
              <a:t> </a:t>
            </a:r>
            <a:r>
              <a:rPr lang="en-US" sz="1600" dirty="0" err="1"/>
              <a:t>저장하고</a:t>
            </a:r>
            <a:r>
              <a:rPr lang="en-US" sz="1600" dirty="0"/>
              <a:t> </a:t>
            </a:r>
            <a:r>
              <a:rPr lang="en-US" sz="1600" dirty="0" err="1"/>
              <a:t>관리할</a:t>
            </a:r>
            <a:r>
              <a:rPr lang="en-US" sz="1600" dirty="0"/>
              <a:t> 때, </a:t>
            </a:r>
            <a:r>
              <a:rPr lang="en-US" sz="1600" dirty="0" err="1"/>
              <a:t>개발자가</a:t>
            </a:r>
            <a:r>
              <a:rPr lang="en-US" sz="1600" dirty="0"/>
              <a:t> </a:t>
            </a:r>
            <a:r>
              <a:rPr lang="en-US" sz="1600" dirty="0" err="1"/>
              <a:t>직접</a:t>
            </a:r>
            <a:r>
              <a:rPr lang="en-US" sz="1600" dirty="0"/>
              <a:t> </a:t>
            </a:r>
            <a:r>
              <a:rPr lang="en-US" sz="1600" dirty="0" err="1"/>
              <a:t>SQL을</a:t>
            </a:r>
            <a:r>
              <a:rPr lang="en-US" sz="1600" dirty="0"/>
              <a:t> </a:t>
            </a:r>
            <a:r>
              <a:rPr lang="en-US" sz="1600" dirty="0" err="1"/>
              <a:t>작성하지</a:t>
            </a:r>
            <a:r>
              <a:rPr lang="en-US" sz="1600" dirty="0"/>
              <a:t> </a:t>
            </a:r>
            <a:r>
              <a:rPr lang="en-US" sz="1600" dirty="0" err="1"/>
              <a:t>않아도</a:t>
            </a:r>
            <a:r>
              <a:rPr lang="en-US" sz="1600" dirty="0"/>
              <a:t> </a:t>
            </a:r>
            <a:r>
              <a:rPr lang="en-US" sz="1600" dirty="0" err="1"/>
              <a:t>된다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err="1"/>
              <a:t>JPA가</a:t>
            </a:r>
            <a:r>
              <a:rPr lang="en-US" sz="1600" dirty="0"/>
              <a:t> </a:t>
            </a:r>
            <a:r>
              <a:rPr lang="en-US" sz="1600" dirty="0" err="1"/>
              <a:t>개발자</a:t>
            </a:r>
            <a:r>
              <a:rPr lang="en-US" sz="1600" dirty="0"/>
              <a:t> </a:t>
            </a:r>
            <a:r>
              <a:rPr lang="en-US" sz="1600" dirty="0" err="1"/>
              <a:t>대신</a:t>
            </a:r>
            <a:r>
              <a:rPr lang="en-US" sz="1600" dirty="0"/>
              <a:t> </a:t>
            </a:r>
            <a:r>
              <a:rPr lang="en-US" sz="1600" dirty="0" err="1"/>
              <a:t>적절한</a:t>
            </a:r>
            <a:r>
              <a:rPr lang="en-US" sz="1600" dirty="0"/>
              <a:t> </a:t>
            </a:r>
            <a:r>
              <a:rPr lang="en-US" sz="1600" dirty="0" err="1"/>
              <a:t>SQL을</a:t>
            </a:r>
            <a:r>
              <a:rPr lang="en-US" sz="1600" dirty="0"/>
              <a:t> </a:t>
            </a:r>
            <a:r>
              <a:rPr lang="en-US" sz="1600" dirty="0" err="1"/>
              <a:t>생성해서</a:t>
            </a:r>
            <a:r>
              <a:rPr lang="en-US" sz="1600" dirty="0"/>
              <a:t> </a:t>
            </a:r>
            <a:r>
              <a:rPr lang="en-US" sz="1600" dirty="0" err="1"/>
              <a:t>DB에</a:t>
            </a:r>
            <a:r>
              <a:rPr lang="en-US" sz="1600" dirty="0"/>
              <a:t> </a:t>
            </a:r>
            <a:r>
              <a:rPr lang="en-US" sz="1600" dirty="0" err="1"/>
              <a:t>전달하고</a:t>
            </a:r>
            <a:r>
              <a:rPr lang="en-US" sz="1600" dirty="0"/>
              <a:t>, </a:t>
            </a:r>
            <a:r>
              <a:rPr lang="en-US" sz="1600" dirty="0" err="1"/>
              <a:t>객체를</a:t>
            </a:r>
            <a:r>
              <a:rPr lang="en-US" sz="1600" dirty="0"/>
              <a:t> </a:t>
            </a:r>
            <a:r>
              <a:rPr lang="en-US" sz="1600" dirty="0" err="1"/>
              <a:t>자동으로</a:t>
            </a:r>
            <a:r>
              <a:rPr lang="en-US" sz="1600" dirty="0"/>
              <a:t> Mapping </a:t>
            </a:r>
            <a:r>
              <a:rPr lang="en-US" sz="1600" dirty="0" err="1"/>
              <a:t>해준다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err="1"/>
              <a:t>JPA는</a:t>
            </a:r>
            <a:r>
              <a:rPr lang="en-US" sz="1600" dirty="0"/>
              <a:t> </a:t>
            </a:r>
            <a:r>
              <a:rPr lang="en-US" sz="1600" dirty="0" err="1"/>
              <a:t>내부적으로</a:t>
            </a:r>
            <a:r>
              <a:rPr lang="en-US" sz="1600" dirty="0"/>
              <a:t> JDBC </a:t>
            </a:r>
            <a:r>
              <a:rPr lang="en-US" sz="1600" dirty="0" err="1"/>
              <a:t>API를</a:t>
            </a:r>
            <a:r>
              <a:rPr lang="en-US" sz="1600" dirty="0"/>
              <a:t> </a:t>
            </a:r>
            <a:r>
              <a:rPr lang="en-US" sz="1600" dirty="0" err="1"/>
              <a:t>활용하는데</a:t>
            </a:r>
            <a:r>
              <a:rPr lang="en-US" sz="1600" dirty="0"/>
              <a:t>, </a:t>
            </a:r>
            <a:r>
              <a:rPr lang="en-US" sz="1600" dirty="0" err="1"/>
              <a:t>개발자가</a:t>
            </a:r>
            <a:r>
              <a:rPr lang="en-US" sz="1600" dirty="0"/>
              <a:t> </a:t>
            </a:r>
            <a:r>
              <a:rPr lang="en-US" sz="1600" dirty="0" err="1"/>
              <a:t>직접</a:t>
            </a:r>
            <a:r>
              <a:rPr lang="en-US" sz="1600" dirty="0"/>
              <a:t> JDBC </a:t>
            </a:r>
            <a:r>
              <a:rPr lang="en-US" sz="1600" dirty="0" err="1"/>
              <a:t>API를</a:t>
            </a:r>
            <a:r>
              <a:rPr lang="en-US" sz="1600" dirty="0"/>
              <a:t> </a:t>
            </a:r>
            <a:r>
              <a:rPr lang="en-US" sz="1600" dirty="0" err="1"/>
              <a:t>활용하면</a:t>
            </a:r>
            <a:r>
              <a:rPr lang="en-US" sz="1600" dirty="0"/>
              <a:t> </a:t>
            </a:r>
            <a:r>
              <a:rPr lang="en-US" sz="1600" dirty="0" err="1"/>
              <a:t>패러다임</a:t>
            </a:r>
            <a:r>
              <a:rPr lang="en-US" sz="1600" dirty="0"/>
              <a:t> </a:t>
            </a:r>
            <a:r>
              <a:rPr lang="en-US" sz="1600" dirty="0" err="1"/>
              <a:t>불일치</a:t>
            </a:r>
            <a:r>
              <a:rPr lang="en-US" sz="1600" dirty="0"/>
              <a:t>, SQL </a:t>
            </a:r>
            <a:r>
              <a:rPr lang="en-US" sz="1600" dirty="0" err="1"/>
              <a:t>의존성</a:t>
            </a:r>
            <a:r>
              <a:rPr lang="en-US" sz="1600" dirty="0"/>
              <a:t> </a:t>
            </a:r>
            <a:r>
              <a:rPr lang="en-US" sz="1600" dirty="0" err="1"/>
              <a:t>등으로</a:t>
            </a:r>
            <a:r>
              <a:rPr lang="en-US" sz="1600" dirty="0"/>
              <a:t> </a:t>
            </a:r>
            <a:r>
              <a:rPr lang="en-US" sz="1600" dirty="0" err="1"/>
              <a:t>인해</a:t>
            </a:r>
            <a:r>
              <a:rPr lang="en-US" sz="1600" dirty="0"/>
              <a:t> </a:t>
            </a:r>
            <a:r>
              <a:rPr lang="en-US" sz="1600" dirty="0" err="1"/>
              <a:t>효율성이</a:t>
            </a:r>
            <a:r>
              <a:rPr lang="en-US" sz="1600" dirty="0"/>
              <a:t> </a:t>
            </a:r>
            <a:r>
              <a:rPr lang="en-US" sz="1600" dirty="0" err="1"/>
              <a:t>떨어진다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a:t>이 때, </a:t>
            </a:r>
            <a:r>
              <a:rPr lang="en-US" sz="1600" dirty="0" err="1"/>
              <a:t>JPA를</a:t>
            </a:r>
            <a:r>
              <a:rPr lang="en-US" sz="1600" dirty="0"/>
              <a:t> </a:t>
            </a:r>
            <a:r>
              <a:rPr lang="en-US" sz="1600" dirty="0" err="1"/>
              <a:t>활용한다면</a:t>
            </a:r>
            <a:r>
              <a:rPr lang="en-US" sz="1600" dirty="0"/>
              <a:t> </a:t>
            </a:r>
            <a:r>
              <a:rPr lang="en-US" sz="1600" dirty="0" err="1"/>
              <a:t>모든</a:t>
            </a:r>
            <a:r>
              <a:rPr lang="en-US" sz="1600" dirty="0"/>
              <a:t> </a:t>
            </a:r>
            <a:r>
              <a:rPr lang="en-US" sz="1600" dirty="0" err="1"/>
              <a:t>SQL에</a:t>
            </a:r>
            <a:r>
              <a:rPr lang="en-US" sz="1600" dirty="0"/>
              <a:t> </a:t>
            </a:r>
            <a:r>
              <a:rPr lang="en-US" sz="1600" dirty="0" err="1"/>
              <a:t>대해</a:t>
            </a:r>
            <a:r>
              <a:rPr lang="en-US" sz="1600" dirty="0"/>
              <a:t> </a:t>
            </a:r>
            <a:r>
              <a:rPr lang="en-US" sz="1600" dirty="0" err="1"/>
              <a:t>개발자</a:t>
            </a:r>
            <a:r>
              <a:rPr lang="en-US" sz="1600" dirty="0"/>
              <a:t> </a:t>
            </a:r>
            <a:r>
              <a:rPr lang="en-US" sz="1600" dirty="0" err="1"/>
              <a:t>대신</a:t>
            </a:r>
            <a:r>
              <a:rPr lang="en-US" sz="1600" dirty="0"/>
              <a:t> </a:t>
            </a:r>
            <a:r>
              <a:rPr lang="en-US" sz="1600" dirty="0" err="1"/>
              <a:t>JPA가</a:t>
            </a:r>
            <a:r>
              <a:rPr lang="en-US" sz="1600" dirty="0"/>
              <a:t> </a:t>
            </a:r>
            <a:r>
              <a:rPr lang="en-US" sz="1600" dirty="0" err="1"/>
              <a:t>자동으로</a:t>
            </a:r>
            <a:r>
              <a:rPr lang="en-US" sz="1600" dirty="0"/>
              <a:t> </a:t>
            </a:r>
            <a:r>
              <a:rPr lang="en-US" sz="1600" dirty="0" err="1"/>
              <a:t>해결해</a:t>
            </a:r>
            <a:r>
              <a:rPr lang="en-US" sz="1600" dirty="0"/>
              <a:t> </a:t>
            </a:r>
            <a:r>
              <a:rPr lang="en-US" sz="1600" dirty="0" err="1"/>
              <a:t>준다는</a:t>
            </a:r>
            <a:r>
              <a:rPr lang="en-US" sz="1600" dirty="0"/>
              <a:t> </a:t>
            </a:r>
            <a:r>
              <a:rPr lang="en-US" sz="1600" dirty="0" err="1"/>
              <a:t>점에서</a:t>
            </a:r>
            <a:r>
              <a:rPr lang="en-US" sz="1600" dirty="0"/>
              <a:t> </a:t>
            </a:r>
            <a:r>
              <a:rPr lang="en-US" sz="1600" dirty="0" err="1"/>
              <a:t>생산성을</a:t>
            </a:r>
            <a:r>
              <a:rPr lang="en-US" sz="1600" dirty="0"/>
              <a:t> </a:t>
            </a:r>
            <a:r>
              <a:rPr lang="en-US" sz="1600" dirty="0" err="1"/>
              <a:t>크게</a:t>
            </a:r>
            <a:r>
              <a:rPr lang="en-US" sz="1600" dirty="0"/>
              <a:t> </a:t>
            </a:r>
            <a:r>
              <a:rPr lang="en-US" sz="1600" dirty="0" err="1"/>
              <a:t>높인다</a:t>
            </a:r>
            <a:r>
              <a:rPr lang="en-US" sz="1600" dirty="0"/>
              <a:t>.</a:t>
            </a:r>
            <a:endParaRPr sz="1600"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21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JPA 프로젝트 생성</a:t>
            </a:r>
            <a:endParaRPr/>
          </a:p>
        </p:txBody>
      </p:sp>
      <p:sp>
        <p:nvSpPr>
          <p:cNvPr id="1730" name="Google Shape;1730;p21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a:t>Spring Legacy Project -&gt; Simple Spring JPA Utility Project</a:t>
            </a:r>
            <a:endParaRPr sz="1600" dirty="0"/>
          </a:p>
        </p:txBody>
      </p:sp>
      <p:pic>
        <p:nvPicPr>
          <p:cNvPr id="1731" name="Google Shape;1731;p211"/>
          <p:cNvPicPr preferRelativeResize="0"/>
          <p:nvPr/>
        </p:nvPicPr>
        <p:blipFill rotWithShape="1">
          <a:blip r:embed="rId3">
            <a:alphaModFix/>
          </a:blip>
          <a:srcRect/>
          <a:stretch/>
        </p:blipFill>
        <p:spPr>
          <a:xfrm>
            <a:off x="838200" y="1440703"/>
            <a:ext cx="3771900" cy="5038725"/>
          </a:xfrm>
          <a:prstGeom prst="rect">
            <a:avLst/>
          </a:prstGeom>
          <a:noFill/>
          <a:ln w="9525" cap="flat" cmpd="sng">
            <a:solidFill>
              <a:schemeClr val="accent1"/>
            </a:solidFill>
            <a:prstDash val="solid"/>
            <a:round/>
            <a:headEnd type="none" w="sm" len="sm"/>
            <a:tailEnd type="none" w="sm" len="sm"/>
          </a:ln>
        </p:spPr>
      </p:pic>
      <p:pic>
        <p:nvPicPr>
          <p:cNvPr id="1732" name="Google Shape;1732;p211"/>
          <p:cNvPicPr preferRelativeResize="0"/>
          <p:nvPr/>
        </p:nvPicPr>
        <p:blipFill rotWithShape="1">
          <a:blip r:embed="rId4">
            <a:alphaModFix/>
          </a:blip>
          <a:srcRect/>
          <a:stretch/>
        </p:blipFill>
        <p:spPr>
          <a:xfrm>
            <a:off x="5413841" y="2138923"/>
            <a:ext cx="4143375" cy="195262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21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JPA 환경 구성</a:t>
            </a:r>
            <a:endParaRPr/>
          </a:p>
        </p:txBody>
      </p:sp>
      <p:sp>
        <p:nvSpPr>
          <p:cNvPr id="1738" name="Google Shape;1738;p21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@RunWith 오류 -&gt; Add Junit 4 library to eh build Path</a:t>
            </a:r>
            <a:endParaRPr sz="1600"/>
          </a:p>
        </p:txBody>
      </p:sp>
      <p:pic>
        <p:nvPicPr>
          <p:cNvPr id="1739" name="Google Shape;1739;p212"/>
          <p:cNvPicPr preferRelativeResize="0"/>
          <p:nvPr/>
        </p:nvPicPr>
        <p:blipFill rotWithShape="1">
          <a:blip r:embed="rId3">
            <a:alphaModFix/>
          </a:blip>
          <a:srcRect/>
          <a:stretch/>
        </p:blipFill>
        <p:spPr>
          <a:xfrm>
            <a:off x="838200" y="1419225"/>
            <a:ext cx="10401300" cy="4448175"/>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21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JPA 환경 구성</a:t>
            </a:r>
            <a:endParaRPr/>
          </a:p>
        </p:txBody>
      </p:sp>
      <p:sp>
        <p:nvSpPr>
          <p:cNvPr id="1745" name="Google Shape;1745;p21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@ContextConfiguration 오류 -&gt;pom.ml에 spring-test 종속성 추가 </a:t>
            </a:r>
            <a:endParaRPr sz="1600"/>
          </a:p>
        </p:txBody>
      </p:sp>
      <p:pic>
        <p:nvPicPr>
          <p:cNvPr id="1746" name="Google Shape;1746;p213"/>
          <p:cNvPicPr preferRelativeResize="0"/>
          <p:nvPr/>
        </p:nvPicPr>
        <p:blipFill rotWithShape="1">
          <a:blip r:embed="rId3">
            <a:alphaModFix/>
          </a:blip>
          <a:srcRect/>
          <a:stretch/>
        </p:blipFill>
        <p:spPr>
          <a:xfrm>
            <a:off x="838200" y="1479979"/>
            <a:ext cx="8253175" cy="3406435"/>
          </a:xfrm>
          <a:prstGeom prst="rect">
            <a:avLst/>
          </a:prstGeom>
          <a:noFill/>
          <a:ln w="9525" cap="flat" cmpd="sng">
            <a:solidFill>
              <a:schemeClr val="accent1"/>
            </a:solidFill>
            <a:prstDash val="solid"/>
            <a:round/>
            <a:headEnd type="none" w="sm" len="sm"/>
            <a:tailEnd type="none" w="sm" len="sm"/>
          </a:ln>
        </p:spPr>
      </p:pic>
      <p:pic>
        <p:nvPicPr>
          <p:cNvPr id="1747" name="Google Shape;1747;p213"/>
          <p:cNvPicPr preferRelativeResize="0"/>
          <p:nvPr/>
        </p:nvPicPr>
        <p:blipFill rotWithShape="1">
          <a:blip r:embed="rId4">
            <a:alphaModFix/>
          </a:blip>
          <a:srcRect/>
          <a:stretch/>
        </p:blipFill>
        <p:spPr>
          <a:xfrm>
            <a:off x="5607416" y="3012487"/>
            <a:ext cx="6340389" cy="3505504"/>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21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1753" name="Google Shape;1753;p21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1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1759" name="Google Shape;1759;p21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21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1765" name="Google Shape;1765;p21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서비스 클래스 작성</a:t>
            </a:r>
            <a:endParaRPr/>
          </a:p>
        </p:txBody>
      </p:sp>
      <p:sp>
        <p:nvSpPr>
          <p:cNvPr id="273" name="Google Shape;273;p2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서비스할 메서드를 위한 클래스</a:t>
            </a:r>
            <a:endParaRPr/>
          </a:p>
        </p:txBody>
      </p:sp>
      <p:sp>
        <p:nvSpPr>
          <p:cNvPr id="274" name="Google Shape;274;p24"/>
          <p:cNvSpPr txBox="1"/>
          <p:nvPr/>
        </p:nvSpPr>
        <p:spPr>
          <a:xfrm>
            <a:off x="838200" y="1664329"/>
            <a:ext cx="9601200" cy="369331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package spring_di_02;</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public class HelloWorld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private String message;</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public void setMessage(String message)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this.message = message;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public void getMessage()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return "Your Message : " + message;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a:t>
            </a:r>
            <a:endParaRPr/>
          </a:p>
        </p:txBody>
      </p:sp>
      <p:pic>
        <p:nvPicPr>
          <p:cNvPr id="275" name="Google Shape;275;p24"/>
          <p:cNvPicPr preferRelativeResize="0"/>
          <p:nvPr/>
        </p:nvPicPr>
        <p:blipFill rotWithShape="1">
          <a:blip r:embed="rId3">
            <a:alphaModFix/>
          </a:blip>
          <a:srcRect/>
          <a:stretch/>
        </p:blipFill>
        <p:spPr>
          <a:xfrm>
            <a:off x="8015045" y="1375593"/>
            <a:ext cx="3477110" cy="316274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21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1771" name="Google Shape;1771;p21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빈 설정파일 작성</a:t>
            </a:r>
            <a:endParaRPr/>
          </a:p>
        </p:txBody>
      </p:sp>
      <p:sp>
        <p:nvSpPr>
          <p:cNvPr id="281" name="Google Shape;281;p2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xml로 빈 설정파일을 작성.</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프로젝트 폴더 아래 src에 마우스우클릭 -&gt; New -&gt; Spring Bean Configuration File (Beans,xml)</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&lt;beans&gt;내 &lt;bean&gt;으로 등록. class는 등록할 클래스 전체경로. id는 등록명</a:t>
            </a:r>
            <a:endParaRPr sz="1600"/>
          </a:p>
        </p:txBody>
      </p:sp>
      <p:sp>
        <p:nvSpPr>
          <p:cNvPr id="282" name="Google Shape;282;p25"/>
          <p:cNvSpPr txBox="1"/>
          <p:nvPr/>
        </p:nvSpPr>
        <p:spPr>
          <a:xfrm>
            <a:off x="838201" y="2489307"/>
            <a:ext cx="10515599" cy="341632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&lt;?xml version = "1.0" encoding = "UTF-8"?&gt;</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&lt;beans xmlns = "http://www.springframework.org/schema/beans"</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xmlns:xsi = "http://www.w3.org/2001/XMLSchema-instance"</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xsi:schemaLocation = "http://www.springframework.org/schema/beans</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http://www.springframework.org/schema/beans/spring-beans-3.0.xsd"&gt;</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&lt;bean id = "helloWorld" class = " spring_di_02.HelloWorld"&gt;</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&lt;property name = "message" value = "Hello World!"/&gt;</a:t>
            </a:r>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   &lt;/bean&gt;</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&lt;/beans&gt;</a:t>
            </a:r>
            <a:endParaRPr/>
          </a:p>
        </p:txBody>
      </p:sp>
      <p:pic>
        <p:nvPicPr>
          <p:cNvPr id="283" name="Google Shape;283;p25"/>
          <p:cNvPicPr preferRelativeResize="0"/>
          <p:nvPr/>
        </p:nvPicPr>
        <p:blipFill rotWithShape="1">
          <a:blip r:embed="rId3">
            <a:alphaModFix/>
          </a:blip>
          <a:srcRect/>
          <a:stretch/>
        </p:blipFill>
        <p:spPr>
          <a:xfrm>
            <a:off x="9380031" y="1859118"/>
            <a:ext cx="2651445" cy="4676698"/>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MainApp 실행결과</a:t>
            </a:r>
            <a:endParaRPr/>
          </a:p>
        </p:txBody>
      </p:sp>
      <p:sp>
        <p:nvSpPr>
          <p:cNvPr id="289" name="Google Shape;289;p2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MainApp을 Java Application으로 실행한다.</a:t>
            </a:r>
            <a:endParaRPr sz="1600"/>
          </a:p>
        </p:txBody>
      </p:sp>
      <p:pic>
        <p:nvPicPr>
          <p:cNvPr id="290" name="Google Shape;290;p26"/>
          <p:cNvPicPr preferRelativeResize="0"/>
          <p:nvPr/>
        </p:nvPicPr>
        <p:blipFill rotWithShape="1">
          <a:blip r:embed="rId3">
            <a:alphaModFix/>
          </a:blip>
          <a:srcRect/>
          <a:stretch/>
        </p:blipFill>
        <p:spPr>
          <a:xfrm>
            <a:off x="838200" y="1502028"/>
            <a:ext cx="10654602" cy="2124458"/>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 DI(Dependency Injection)</a:t>
            </a:r>
            <a:endParaRPr/>
          </a:p>
        </p:txBody>
      </p:sp>
      <p:sp>
        <p:nvSpPr>
          <p:cNvPr id="296" name="Google Shape;296;p2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애플리케이션의 구조(인터페이스 없음)</a:t>
            </a:r>
            <a:endParaRPr/>
          </a:p>
        </p:txBody>
      </p:sp>
      <p:grpSp>
        <p:nvGrpSpPr>
          <p:cNvPr id="302" name="Google Shape;302;p28"/>
          <p:cNvGrpSpPr/>
          <p:nvPr/>
        </p:nvGrpSpPr>
        <p:grpSpPr>
          <a:xfrm>
            <a:off x="478971" y="1049715"/>
            <a:ext cx="11234058" cy="5127248"/>
            <a:chOff x="478971" y="1049715"/>
            <a:chExt cx="11234058" cy="5127248"/>
          </a:xfrm>
        </p:grpSpPr>
        <p:sp>
          <p:nvSpPr>
            <p:cNvPr id="303" name="Google Shape;303;p28"/>
            <p:cNvSpPr/>
            <p:nvPr/>
          </p:nvSpPr>
          <p:spPr>
            <a:xfrm>
              <a:off x="478971" y="1665514"/>
              <a:ext cx="1643743" cy="451138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클라이언트</a:t>
              </a:r>
              <a:endParaRPr/>
            </a:p>
          </p:txBody>
        </p:sp>
        <p:sp>
          <p:nvSpPr>
            <p:cNvPr id="304" name="Google Shape;304;p28"/>
            <p:cNvSpPr/>
            <p:nvPr/>
          </p:nvSpPr>
          <p:spPr>
            <a:xfrm>
              <a:off x="10406742" y="4500497"/>
              <a:ext cx="1306287" cy="1676400"/>
            </a:xfrm>
            <a:prstGeom prst="flowChartMagneticDisk">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DBMS</a:t>
              </a:r>
              <a:endParaRPr sz="1800">
                <a:solidFill>
                  <a:schemeClr val="dk1"/>
                </a:solidFill>
                <a:latin typeface="Malgun Gothic"/>
                <a:ea typeface="Malgun Gothic"/>
                <a:cs typeface="Malgun Gothic"/>
                <a:sym typeface="Malgun Gothic"/>
              </a:endParaRPr>
            </a:p>
          </p:txBody>
        </p:sp>
        <p:sp>
          <p:nvSpPr>
            <p:cNvPr id="305" name="Google Shape;305;p28"/>
            <p:cNvSpPr/>
            <p:nvPr/>
          </p:nvSpPr>
          <p:spPr>
            <a:xfrm>
              <a:off x="3766457" y="1665514"/>
              <a:ext cx="527958" cy="4511449"/>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06" name="Google Shape;306;p28"/>
            <p:cNvSpPr txBox="1"/>
            <p:nvPr/>
          </p:nvSpPr>
          <p:spPr>
            <a:xfrm>
              <a:off x="2618014" y="1049715"/>
              <a:ext cx="301534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algun Gothic"/>
                  <a:ea typeface="Malgun Gothic"/>
                  <a:cs typeface="Malgun Gothic"/>
                  <a:sym typeface="Malgun Gothic"/>
                </a:rPr>
                <a:t>스프링 컨테이너</a:t>
              </a:r>
              <a:endParaRPr/>
            </a:p>
          </p:txBody>
        </p:sp>
        <p:sp>
          <p:nvSpPr>
            <p:cNvPr id="307" name="Google Shape;307;p28"/>
            <p:cNvSpPr/>
            <p:nvPr/>
          </p:nvSpPr>
          <p:spPr>
            <a:xfrm>
              <a:off x="5471433" y="4413477"/>
              <a:ext cx="2192110" cy="1763420"/>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BookDao</a:t>
              </a:r>
              <a:endParaRPr sz="1800">
                <a:solidFill>
                  <a:schemeClr val="dk1"/>
                </a:solidFill>
                <a:latin typeface="Malgun Gothic"/>
                <a:ea typeface="Malgun Gothic"/>
                <a:cs typeface="Malgun Gothic"/>
                <a:sym typeface="Malgun Gothic"/>
              </a:endParaRPr>
            </a:p>
          </p:txBody>
        </p:sp>
        <p:cxnSp>
          <p:nvCxnSpPr>
            <p:cNvPr id="308" name="Google Shape;308;p28"/>
            <p:cNvCxnSpPr/>
            <p:nvPr/>
          </p:nvCxnSpPr>
          <p:spPr>
            <a:xfrm>
              <a:off x="2092778" y="4269580"/>
              <a:ext cx="1673679" cy="0"/>
            </a:xfrm>
            <a:prstGeom prst="straightConnector1">
              <a:avLst/>
            </a:prstGeom>
            <a:noFill/>
            <a:ln w="19050" cap="flat" cmpd="sng">
              <a:solidFill>
                <a:schemeClr val="accent1"/>
              </a:solidFill>
              <a:prstDash val="dash"/>
              <a:miter lim="800000"/>
              <a:headEnd type="none" w="sm" len="sm"/>
              <a:tailEnd type="triangle" w="med" len="med"/>
            </a:ln>
          </p:spPr>
        </p:cxnSp>
        <p:cxnSp>
          <p:nvCxnSpPr>
            <p:cNvPr id="309" name="Google Shape;309;p28"/>
            <p:cNvCxnSpPr>
              <a:stCxn id="307" idx="3"/>
              <a:endCxn id="304" idx="2"/>
            </p:cNvCxnSpPr>
            <p:nvPr/>
          </p:nvCxnSpPr>
          <p:spPr>
            <a:xfrm>
              <a:off x="7663543" y="5295187"/>
              <a:ext cx="2743200" cy="43500"/>
            </a:xfrm>
            <a:prstGeom prst="straightConnector1">
              <a:avLst/>
            </a:prstGeom>
            <a:noFill/>
            <a:ln w="19050" cap="flat" cmpd="sng">
              <a:solidFill>
                <a:schemeClr val="accent1"/>
              </a:solidFill>
              <a:prstDash val="dash"/>
              <a:miter lim="800000"/>
              <a:headEnd type="none" w="sm" len="sm"/>
              <a:tailEnd type="triangle" w="med" len="med"/>
            </a:ln>
          </p:spPr>
        </p:cxnSp>
        <p:cxnSp>
          <p:nvCxnSpPr>
            <p:cNvPr id="310" name="Google Shape;310;p28"/>
            <p:cNvCxnSpPr/>
            <p:nvPr/>
          </p:nvCxnSpPr>
          <p:spPr>
            <a:xfrm>
              <a:off x="2122714" y="2115698"/>
              <a:ext cx="1643743" cy="0"/>
            </a:xfrm>
            <a:prstGeom prst="straightConnector1">
              <a:avLst/>
            </a:prstGeom>
            <a:noFill/>
            <a:ln w="19050" cap="flat" cmpd="sng">
              <a:solidFill>
                <a:schemeClr val="accent1"/>
              </a:solidFill>
              <a:prstDash val="dash"/>
              <a:miter lim="800000"/>
              <a:headEnd type="none" w="sm" len="sm"/>
              <a:tailEnd type="triangle" w="med" len="med"/>
            </a:ln>
          </p:spPr>
        </p:cxnSp>
        <p:sp>
          <p:nvSpPr>
            <p:cNvPr id="311" name="Google Shape;311;p28"/>
            <p:cNvSpPr txBox="1"/>
            <p:nvPr/>
          </p:nvSpPr>
          <p:spPr>
            <a:xfrm>
              <a:off x="2389416" y="1908878"/>
              <a:ext cx="69576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생성</a:t>
              </a:r>
              <a:endParaRPr/>
            </a:p>
          </p:txBody>
        </p:sp>
        <p:sp>
          <p:nvSpPr>
            <p:cNvPr id="312" name="Google Shape;312;p28"/>
            <p:cNvSpPr txBox="1"/>
            <p:nvPr/>
          </p:nvSpPr>
          <p:spPr>
            <a:xfrm>
              <a:off x="2415848" y="4070097"/>
              <a:ext cx="71301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sp>
          <p:nvSpPr>
            <p:cNvPr id="313" name="Google Shape;313;p28"/>
            <p:cNvSpPr/>
            <p:nvPr/>
          </p:nvSpPr>
          <p:spPr>
            <a:xfrm>
              <a:off x="5471433" y="1665514"/>
              <a:ext cx="2192110" cy="1992082"/>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BookService</a:t>
              </a:r>
              <a:endParaRPr sz="1800">
                <a:solidFill>
                  <a:schemeClr val="dk1"/>
                </a:solidFill>
                <a:latin typeface="Malgun Gothic"/>
                <a:ea typeface="Malgun Gothic"/>
                <a:cs typeface="Malgun Gothic"/>
                <a:sym typeface="Malgun Gothic"/>
              </a:endParaRPr>
            </a:p>
          </p:txBody>
        </p:sp>
        <p:cxnSp>
          <p:nvCxnSpPr>
            <p:cNvPr id="314" name="Google Shape;314;p28"/>
            <p:cNvCxnSpPr>
              <a:stCxn id="313" idx="2"/>
              <a:endCxn id="307" idx="0"/>
            </p:cNvCxnSpPr>
            <p:nvPr/>
          </p:nvCxnSpPr>
          <p:spPr>
            <a:xfrm>
              <a:off x="6567488" y="3657596"/>
              <a:ext cx="0" cy="756000"/>
            </a:xfrm>
            <a:prstGeom prst="straightConnector1">
              <a:avLst/>
            </a:prstGeom>
            <a:noFill/>
            <a:ln w="19050" cap="flat" cmpd="sng">
              <a:solidFill>
                <a:schemeClr val="accent1"/>
              </a:solidFill>
              <a:prstDash val="dash"/>
              <a:miter lim="800000"/>
              <a:headEnd type="none" w="sm" len="sm"/>
              <a:tailEnd type="triangle" w="med" len="med"/>
            </a:ln>
          </p:spPr>
        </p:cxnSp>
        <p:sp>
          <p:nvSpPr>
            <p:cNvPr id="315" name="Google Shape;315;p28"/>
            <p:cNvSpPr txBox="1"/>
            <p:nvPr/>
          </p:nvSpPr>
          <p:spPr>
            <a:xfrm>
              <a:off x="6317111" y="3785810"/>
              <a:ext cx="7150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cxnSp>
          <p:nvCxnSpPr>
            <p:cNvPr id="316" name="Google Shape;316;p28"/>
            <p:cNvCxnSpPr/>
            <p:nvPr/>
          </p:nvCxnSpPr>
          <p:spPr>
            <a:xfrm>
              <a:off x="4294860" y="2108329"/>
              <a:ext cx="1177018" cy="0"/>
            </a:xfrm>
            <a:prstGeom prst="straightConnector1">
              <a:avLst/>
            </a:prstGeom>
            <a:noFill/>
            <a:ln w="19050" cap="flat" cmpd="sng">
              <a:solidFill>
                <a:schemeClr val="accent1"/>
              </a:solidFill>
              <a:prstDash val="dash"/>
              <a:miter lim="800000"/>
              <a:headEnd type="none" w="sm" len="sm"/>
              <a:tailEnd type="triangle" w="med" len="med"/>
            </a:ln>
          </p:spPr>
        </p:cxnSp>
        <p:sp>
          <p:nvSpPr>
            <p:cNvPr id="317" name="Google Shape;317;p28"/>
            <p:cNvSpPr txBox="1"/>
            <p:nvPr/>
          </p:nvSpPr>
          <p:spPr>
            <a:xfrm>
              <a:off x="4431405" y="1901509"/>
              <a:ext cx="69576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생성</a:t>
              </a:r>
              <a:endParaRPr/>
            </a:p>
          </p:txBody>
        </p:sp>
        <p:cxnSp>
          <p:nvCxnSpPr>
            <p:cNvPr id="318" name="Google Shape;318;p28"/>
            <p:cNvCxnSpPr/>
            <p:nvPr/>
          </p:nvCxnSpPr>
          <p:spPr>
            <a:xfrm>
              <a:off x="4283293" y="5321720"/>
              <a:ext cx="1177018" cy="0"/>
            </a:xfrm>
            <a:prstGeom prst="straightConnector1">
              <a:avLst/>
            </a:prstGeom>
            <a:noFill/>
            <a:ln w="19050" cap="flat" cmpd="sng">
              <a:solidFill>
                <a:schemeClr val="accent1"/>
              </a:solidFill>
              <a:prstDash val="dash"/>
              <a:miter lim="800000"/>
              <a:headEnd type="none" w="sm" len="sm"/>
              <a:tailEnd type="triangle" w="med" len="med"/>
            </a:ln>
          </p:spPr>
        </p:cxnSp>
        <p:sp>
          <p:nvSpPr>
            <p:cNvPr id="319" name="Google Shape;319;p28"/>
            <p:cNvSpPr txBox="1"/>
            <p:nvPr/>
          </p:nvSpPr>
          <p:spPr>
            <a:xfrm>
              <a:off x="4389226" y="5101911"/>
              <a:ext cx="9030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생성</a:t>
              </a:r>
              <a:endParaRPr/>
            </a:p>
          </p:txBody>
        </p:sp>
        <p:cxnSp>
          <p:nvCxnSpPr>
            <p:cNvPr id="320" name="Google Shape;320;p28"/>
            <p:cNvCxnSpPr/>
            <p:nvPr/>
          </p:nvCxnSpPr>
          <p:spPr>
            <a:xfrm>
              <a:off x="2111594" y="2464531"/>
              <a:ext cx="3348717" cy="0"/>
            </a:xfrm>
            <a:prstGeom prst="straightConnector1">
              <a:avLst/>
            </a:prstGeom>
            <a:noFill/>
            <a:ln w="19050" cap="flat" cmpd="sng">
              <a:solidFill>
                <a:schemeClr val="accent1"/>
              </a:solidFill>
              <a:prstDash val="dash"/>
              <a:miter lim="800000"/>
              <a:headEnd type="none" w="sm" len="sm"/>
              <a:tailEnd type="triangle" w="med" len="med"/>
            </a:ln>
          </p:spPr>
        </p:cxnSp>
        <p:sp>
          <p:nvSpPr>
            <p:cNvPr id="321" name="Google Shape;321;p28"/>
            <p:cNvSpPr txBox="1"/>
            <p:nvPr/>
          </p:nvSpPr>
          <p:spPr>
            <a:xfrm>
              <a:off x="2411428" y="2237862"/>
              <a:ext cx="745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검색</a:t>
              </a:r>
              <a:endParaRPr/>
            </a:p>
          </p:txBody>
        </p:sp>
        <p:cxnSp>
          <p:nvCxnSpPr>
            <p:cNvPr id="322" name="Google Shape;322;p28"/>
            <p:cNvCxnSpPr/>
            <p:nvPr/>
          </p:nvCxnSpPr>
          <p:spPr>
            <a:xfrm>
              <a:off x="2122716" y="2798432"/>
              <a:ext cx="3348717" cy="0"/>
            </a:xfrm>
            <a:prstGeom prst="straightConnector1">
              <a:avLst/>
            </a:prstGeom>
            <a:noFill/>
            <a:ln w="19050" cap="flat" cmpd="sng">
              <a:solidFill>
                <a:schemeClr val="accent1"/>
              </a:solidFill>
              <a:prstDash val="dash"/>
              <a:miter lim="800000"/>
              <a:headEnd type="none" w="sm" len="sm"/>
              <a:tailEnd type="triangle" w="med" len="med"/>
            </a:ln>
          </p:spPr>
        </p:cxnSp>
        <p:sp>
          <p:nvSpPr>
            <p:cNvPr id="323" name="Google Shape;323;p28"/>
            <p:cNvSpPr txBox="1"/>
            <p:nvPr/>
          </p:nvSpPr>
          <p:spPr>
            <a:xfrm>
              <a:off x="2422550" y="2590588"/>
              <a:ext cx="745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sp>
          <p:nvSpPr>
            <p:cNvPr id="324" name="Google Shape;324;p28"/>
            <p:cNvSpPr/>
            <p:nvPr/>
          </p:nvSpPr>
          <p:spPr>
            <a:xfrm>
              <a:off x="8835119" y="2318511"/>
              <a:ext cx="1458686" cy="692150"/>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BookVo</a:t>
              </a:r>
              <a:endParaRPr sz="1800">
                <a:solidFill>
                  <a:schemeClr val="dk1"/>
                </a:solidFill>
                <a:latin typeface="Malgun Gothic"/>
                <a:ea typeface="Malgun Gothic"/>
                <a:cs typeface="Malgun Gothic"/>
                <a:sym typeface="Malgun Gothic"/>
              </a:endParaRPr>
            </a:p>
          </p:txBody>
        </p:sp>
        <p:cxnSp>
          <p:nvCxnSpPr>
            <p:cNvPr id="325" name="Google Shape;325;p28"/>
            <p:cNvCxnSpPr>
              <a:stCxn id="313" idx="3"/>
              <a:endCxn id="324" idx="1"/>
            </p:cNvCxnSpPr>
            <p:nvPr/>
          </p:nvCxnSpPr>
          <p:spPr>
            <a:xfrm>
              <a:off x="7663543" y="2661555"/>
              <a:ext cx="1171500" cy="3000"/>
            </a:xfrm>
            <a:prstGeom prst="straightConnector1">
              <a:avLst/>
            </a:prstGeom>
            <a:noFill/>
            <a:ln w="19050" cap="flat" cmpd="sng">
              <a:solidFill>
                <a:schemeClr val="accent1"/>
              </a:solidFill>
              <a:prstDash val="dash"/>
              <a:miter lim="800000"/>
              <a:headEnd type="none" w="sm" len="sm"/>
              <a:tailEnd type="triangle" w="med" len="med"/>
            </a:ln>
          </p:spPr>
        </p:cxnSp>
        <p:cxnSp>
          <p:nvCxnSpPr>
            <p:cNvPr id="326" name="Google Shape;326;p28"/>
            <p:cNvCxnSpPr>
              <a:endCxn id="324" idx="2"/>
            </p:cNvCxnSpPr>
            <p:nvPr/>
          </p:nvCxnSpPr>
          <p:spPr>
            <a:xfrm rot="-5400000">
              <a:off x="7647462" y="3037961"/>
              <a:ext cx="1944300" cy="1889700"/>
            </a:xfrm>
            <a:prstGeom prst="bentConnector3">
              <a:avLst>
                <a:gd name="adj1" fmla="val 730"/>
              </a:avLst>
            </a:prstGeom>
            <a:noFill/>
            <a:ln w="19050" cap="flat" cmpd="sng">
              <a:solidFill>
                <a:schemeClr val="accent1"/>
              </a:solidFill>
              <a:prstDash val="dash"/>
              <a:miter lim="800000"/>
              <a:headEnd type="none" w="sm" len="sm"/>
              <a:tailEnd type="triangle" w="med" len="med"/>
            </a:ln>
          </p:spPr>
        </p:cxnSp>
        <p:sp>
          <p:nvSpPr>
            <p:cNvPr id="327" name="Google Shape;327;p28"/>
            <p:cNvSpPr txBox="1"/>
            <p:nvPr/>
          </p:nvSpPr>
          <p:spPr>
            <a:xfrm>
              <a:off x="7874370" y="2470355"/>
              <a:ext cx="745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sp>
          <p:nvSpPr>
            <p:cNvPr id="328" name="Google Shape;328;p28"/>
            <p:cNvSpPr txBox="1"/>
            <p:nvPr/>
          </p:nvSpPr>
          <p:spPr>
            <a:xfrm>
              <a:off x="9202986" y="3721150"/>
              <a:ext cx="745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334" name="Google Shape;334;p2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endParaRPr/>
          </a:p>
          <a:p>
            <a:pPr marL="0" lvl="0" indent="0" algn="l" rtl="0">
              <a:lnSpc>
                <a:spcPct val="120000"/>
              </a:lnSpc>
              <a:spcBef>
                <a:spcPts val="1000"/>
              </a:spcBef>
              <a:spcAft>
                <a:spcPts val="0"/>
              </a:spcAft>
              <a:buSzPts val="2400"/>
              <a:buNone/>
            </a:pPr>
            <a:r>
              <a:rPr lang="en-US"/>
              <a:t>class BookDao{</a:t>
            </a:r>
            <a:endParaRPr/>
          </a:p>
          <a:p>
            <a:pPr marL="0" lvl="0" indent="0" algn="l" rtl="0">
              <a:lnSpc>
                <a:spcPct val="120000"/>
              </a:lnSpc>
              <a:spcBef>
                <a:spcPts val="1000"/>
              </a:spcBef>
              <a:spcAft>
                <a:spcPts val="0"/>
              </a:spcAft>
              <a:buSzPts val="2400"/>
              <a:buNone/>
            </a:pPr>
            <a:r>
              <a:rPr lang="en-US"/>
              <a:t>  public void insert(BookVo vo){}</a:t>
            </a:r>
            <a:endParaRPr/>
          </a:p>
          <a:p>
            <a:pPr marL="0" lvl="0" indent="0" algn="l" rtl="0">
              <a:lnSpc>
                <a:spcPct val="120000"/>
              </a:lnSpc>
              <a:spcBef>
                <a:spcPts val="1000"/>
              </a:spcBef>
              <a:spcAft>
                <a:spcPts val="0"/>
              </a:spcAft>
              <a:buSzPts val="2400"/>
              <a:buNone/>
            </a:pPr>
            <a:r>
              <a:rPr lang="en-US"/>
              <a:t>}</a:t>
            </a:r>
            <a:endParaRPr/>
          </a:p>
          <a:p>
            <a:pPr marL="0" lvl="0" indent="0" algn="l" rtl="0">
              <a:lnSpc>
                <a:spcPct val="120000"/>
              </a:lnSpc>
              <a:spcBef>
                <a:spcPts val="1000"/>
              </a:spcBef>
              <a:spcAft>
                <a:spcPts val="0"/>
              </a:spcAft>
              <a:buSzPts val="2400"/>
              <a:buNone/>
            </a:pPr>
            <a:r>
              <a:rPr lang="en-US"/>
              <a:t>class BookService{</a:t>
            </a:r>
            <a:endParaRPr/>
          </a:p>
          <a:p>
            <a:pPr marL="0" lvl="0" indent="0" algn="l" rtl="0">
              <a:lnSpc>
                <a:spcPct val="120000"/>
              </a:lnSpc>
              <a:spcBef>
                <a:spcPts val="1000"/>
              </a:spcBef>
              <a:spcAft>
                <a:spcPts val="0"/>
              </a:spcAft>
              <a:buSzPts val="2400"/>
              <a:buNone/>
            </a:pPr>
            <a:r>
              <a:rPr lang="en-US"/>
              <a:t>  private BookDao dao;</a:t>
            </a:r>
            <a:endParaRPr/>
          </a:p>
          <a:p>
            <a:pPr marL="0" lvl="0" indent="0" algn="l" rtl="0">
              <a:lnSpc>
                <a:spcPct val="120000"/>
              </a:lnSpc>
              <a:spcBef>
                <a:spcPts val="1000"/>
              </a:spcBef>
              <a:spcAft>
                <a:spcPts val="0"/>
              </a:spcAft>
              <a:buSzPts val="2400"/>
              <a:buNone/>
            </a:pPr>
            <a:r>
              <a:rPr lang="en-US"/>
              <a:t>  public void insertBook(BookVo vo){}</a:t>
            </a:r>
            <a:endParaRPr/>
          </a:p>
          <a:p>
            <a:pPr marL="0" lvl="0" indent="0" algn="l" rtl="0">
              <a:lnSpc>
                <a:spcPct val="120000"/>
              </a:lnSpc>
              <a:spcBef>
                <a:spcPts val="1000"/>
              </a:spcBef>
              <a:spcAft>
                <a:spcPts val="0"/>
              </a:spcAft>
              <a:buSzPts val="2400"/>
              <a:buNone/>
            </a:pPr>
            <a:r>
              <a:rPr lang="en-US"/>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스프링기초</a:t>
            </a:r>
            <a:endParaRPr/>
          </a:p>
        </p:txBody>
      </p:sp>
      <p:sp>
        <p:nvSpPr>
          <p:cNvPr id="101" name="Google Shape;101;p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2400"/>
              <a:buFont typeface="Arial"/>
              <a:buChar char="◦"/>
            </a:pPr>
            <a:r>
              <a:rPr lang="en-US"/>
              <a:t>스프링프레임워크란</a:t>
            </a:r>
            <a:endParaRPr/>
          </a:p>
          <a:p>
            <a:pPr marL="685800" lvl="1" indent="-228600" algn="l" rtl="0">
              <a:lnSpc>
                <a:spcPct val="90000"/>
              </a:lnSpc>
              <a:spcBef>
                <a:spcPts val="500"/>
              </a:spcBef>
              <a:spcAft>
                <a:spcPts val="0"/>
              </a:spcAft>
              <a:buClr>
                <a:schemeClr val="dk1"/>
              </a:buClr>
              <a:buSzPts val="1800"/>
              <a:buChar char="•"/>
            </a:pPr>
            <a:r>
              <a:rPr lang="en-US"/>
              <a:t>Rod Johnson 중심으로 개발된 Java/JavaEE용 프레임워크</a:t>
            </a:r>
            <a:endParaRPr/>
          </a:p>
          <a:p>
            <a:pPr marL="685800" lvl="1" indent="-228600" algn="l" rtl="0">
              <a:lnSpc>
                <a:spcPct val="90000"/>
              </a:lnSpc>
              <a:spcBef>
                <a:spcPts val="500"/>
              </a:spcBef>
              <a:spcAft>
                <a:spcPts val="0"/>
              </a:spcAft>
              <a:buClr>
                <a:schemeClr val="dk1"/>
              </a:buClr>
              <a:buSzPts val="1800"/>
              <a:buChar char="•"/>
            </a:pPr>
            <a:r>
              <a:rPr lang="en-US"/>
              <a:t>DI와 AOP 컨테이너</a:t>
            </a:r>
            <a:endParaRPr/>
          </a:p>
          <a:p>
            <a:pPr marL="685800" lvl="1" indent="-114300" algn="l" rtl="0">
              <a:lnSpc>
                <a:spcPct val="90000"/>
              </a:lnSpc>
              <a:spcBef>
                <a:spcPts val="500"/>
              </a:spcBef>
              <a:spcAft>
                <a:spcPts val="0"/>
              </a:spcAft>
              <a:buClr>
                <a:schemeClr val="dk1"/>
              </a:buClr>
              <a:buSzPts val="1800"/>
              <a:buNone/>
            </a:pPr>
            <a:endParaRPr/>
          </a:p>
        </p:txBody>
      </p:sp>
      <p:pic>
        <p:nvPicPr>
          <p:cNvPr id="102" name="Google Shape;102;p3" descr="http://cfs15.tistory.com/image/6/tistory/2008/11/20/15/55/492509fb5987e"/>
          <p:cNvPicPr preferRelativeResize="0"/>
          <p:nvPr/>
        </p:nvPicPr>
        <p:blipFill rotWithShape="1">
          <a:blip r:embed="rId3">
            <a:alphaModFix/>
          </a:blip>
          <a:srcRect/>
          <a:stretch/>
        </p:blipFill>
        <p:spPr>
          <a:xfrm>
            <a:off x="2071691" y="2325950"/>
            <a:ext cx="3064596" cy="3851013"/>
          </a:xfrm>
          <a:prstGeom prst="rect">
            <a:avLst/>
          </a:prstGeom>
          <a:noFill/>
          <a:ln>
            <a:noFill/>
          </a:ln>
        </p:spPr>
      </p:pic>
      <p:pic>
        <p:nvPicPr>
          <p:cNvPr id="103" name="Google Shape;103;p3" descr="http://blogs.vmware.com/tp/.a/6a00d8341c328153ef0120a4e05530970b-pi"/>
          <p:cNvPicPr preferRelativeResize="0"/>
          <p:nvPr/>
        </p:nvPicPr>
        <p:blipFill rotWithShape="1">
          <a:blip r:embed="rId4">
            <a:alphaModFix/>
          </a:blip>
          <a:srcRect/>
          <a:stretch/>
        </p:blipFill>
        <p:spPr>
          <a:xfrm>
            <a:off x="5511256" y="2281358"/>
            <a:ext cx="3088918" cy="39401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애플리케이션의 구조(인터페이스 있음)</a:t>
            </a:r>
            <a:endParaRPr/>
          </a:p>
        </p:txBody>
      </p:sp>
      <p:grpSp>
        <p:nvGrpSpPr>
          <p:cNvPr id="340" name="Google Shape;340;p30"/>
          <p:cNvGrpSpPr/>
          <p:nvPr/>
        </p:nvGrpSpPr>
        <p:grpSpPr>
          <a:xfrm>
            <a:off x="478971" y="722310"/>
            <a:ext cx="11205949" cy="5454653"/>
            <a:chOff x="478971" y="722310"/>
            <a:chExt cx="11205949" cy="5454653"/>
          </a:xfrm>
        </p:grpSpPr>
        <p:sp>
          <p:nvSpPr>
            <p:cNvPr id="341" name="Google Shape;341;p30"/>
            <p:cNvSpPr/>
            <p:nvPr/>
          </p:nvSpPr>
          <p:spPr>
            <a:xfrm>
              <a:off x="478971" y="1665514"/>
              <a:ext cx="1643743" cy="451138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클라이언트</a:t>
              </a:r>
              <a:endParaRPr/>
            </a:p>
          </p:txBody>
        </p:sp>
        <p:sp>
          <p:nvSpPr>
            <p:cNvPr id="342" name="Google Shape;342;p30"/>
            <p:cNvSpPr/>
            <p:nvPr/>
          </p:nvSpPr>
          <p:spPr>
            <a:xfrm>
              <a:off x="10378633" y="4786542"/>
              <a:ext cx="1306287" cy="1300098"/>
            </a:xfrm>
            <a:prstGeom prst="flowChartMagneticDisk">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DBMS</a:t>
              </a:r>
              <a:endParaRPr sz="1800">
                <a:solidFill>
                  <a:schemeClr val="dk1"/>
                </a:solidFill>
                <a:latin typeface="Malgun Gothic"/>
                <a:ea typeface="Malgun Gothic"/>
                <a:cs typeface="Malgun Gothic"/>
                <a:sym typeface="Malgun Gothic"/>
              </a:endParaRPr>
            </a:p>
          </p:txBody>
        </p:sp>
        <p:sp>
          <p:nvSpPr>
            <p:cNvPr id="343" name="Google Shape;343;p30"/>
            <p:cNvSpPr/>
            <p:nvPr/>
          </p:nvSpPr>
          <p:spPr>
            <a:xfrm>
              <a:off x="3766457" y="1665514"/>
              <a:ext cx="527958" cy="4511449"/>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44" name="Google Shape;344;p30"/>
            <p:cNvSpPr txBox="1"/>
            <p:nvPr/>
          </p:nvSpPr>
          <p:spPr>
            <a:xfrm>
              <a:off x="3408809" y="722310"/>
              <a:ext cx="177121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algun Gothic"/>
                  <a:ea typeface="Malgun Gothic"/>
                  <a:cs typeface="Malgun Gothic"/>
                  <a:sym typeface="Malgun Gothic"/>
                </a:rPr>
                <a:t>스프링 </a:t>
              </a:r>
              <a:endParaRPr sz="2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2800">
                  <a:solidFill>
                    <a:schemeClr val="dk1"/>
                  </a:solidFill>
                  <a:latin typeface="Malgun Gothic"/>
                  <a:ea typeface="Malgun Gothic"/>
                  <a:cs typeface="Malgun Gothic"/>
                  <a:sym typeface="Malgun Gothic"/>
                </a:rPr>
                <a:t>컨테이너</a:t>
              </a:r>
              <a:endParaRPr/>
            </a:p>
          </p:txBody>
        </p:sp>
        <p:sp>
          <p:nvSpPr>
            <p:cNvPr id="345" name="Google Shape;345;p30"/>
            <p:cNvSpPr/>
            <p:nvPr/>
          </p:nvSpPr>
          <p:spPr>
            <a:xfrm>
              <a:off x="6520778" y="4696287"/>
              <a:ext cx="2192110" cy="1480609"/>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BookDaoImpl</a:t>
              </a:r>
              <a:endParaRPr sz="1800">
                <a:solidFill>
                  <a:schemeClr val="dk1"/>
                </a:solidFill>
                <a:latin typeface="Malgun Gothic"/>
                <a:ea typeface="Malgun Gothic"/>
                <a:cs typeface="Malgun Gothic"/>
                <a:sym typeface="Malgun Gothic"/>
              </a:endParaRPr>
            </a:p>
          </p:txBody>
        </p:sp>
        <p:cxnSp>
          <p:nvCxnSpPr>
            <p:cNvPr id="346" name="Google Shape;346;p30"/>
            <p:cNvCxnSpPr/>
            <p:nvPr/>
          </p:nvCxnSpPr>
          <p:spPr>
            <a:xfrm>
              <a:off x="2092778" y="4269580"/>
              <a:ext cx="1673679" cy="0"/>
            </a:xfrm>
            <a:prstGeom prst="straightConnector1">
              <a:avLst/>
            </a:prstGeom>
            <a:noFill/>
            <a:ln w="19050" cap="flat" cmpd="sng">
              <a:solidFill>
                <a:schemeClr val="accent1"/>
              </a:solidFill>
              <a:prstDash val="dash"/>
              <a:miter lim="800000"/>
              <a:headEnd type="none" w="sm" len="sm"/>
              <a:tailEnd type="triangle" w="med" len="med"/>
            </a:ln>
          </p:spPr>
        </p:cxnSp>
        <p:cxnSp>
          <p:nvCxnSpPr>
            <p:cNvPr id="347" name="Google Shape;347;p30"/>
            <p:cNvCxnSpPr>
              <a:stCxn id="345" idx="3"/>
              <a:endCxn id="342" idx="2"/>
            </p:cNvCxnSpPr>
            <p:nvPr/>
          </p:nvCxnSpPr>
          <p:spPr>
            <a:xfrm>
              <a:off x="8712888" y="5436592"/>
              <a:ext cx="1665600" cy="0"/>
            </a:xfrm>
            <a:prstGeom prst="straightConnector1">
              <a:avLst/>
            </a:prstGeom>
            <a:noFill/>
            <a:ln w="19050" cap="flat" cmpd="sng">
              <a:solidFill>
                <a:schemeClr val="accent1"/>
              </a:solidFill>
              <a:prstDash val="dash"/>
              <a:miter lim="800000"/>
              <a:headEnd type="none" w="sm" len="sm"/>
              <a:tailEnd type="triangle" w="med" len="med"/>
            </a:ln>
          </p:spPr>
        </p:cxnSp>
        <p:cxnSp>
          <p:nvCxnSpPr>
            <p:cNvPr id="348" name="Google Shape;348;p30"/>
            <p:cNvCxnSpPr/>
            <p:nvPr/>
          </p:nvCxnSpPr>
          <p:spPr>
            <a:xfrm>
              <a:off x="2122714" y="2115698"/>
              <a:ext cx="1643743" cy="0"/>
            </a:xfrm>
            <a:prstGeom prst="straightConnector1">
              <a:avLst/>
            </a:prstGeom>
            <a:noFill/>
            <a:ln w="19050" cap="flat" cmpd="sng">
              <a:solidFill>
                <a:schemeClr val="accent1"/>
              </a:solidFill>
              <a:prstDash val="dash"/>
              <a:miter lim="800000"/>
              <a:headEnd type="none" w="sm" len="sm"/>
              <a:tailEnd type="triangle" w="med" len="med"/>
            </a:ln>
          </p:spPr>
        </p:cxnSp>
        <p:sp>
          <p:nvSpPr>
            <p:cNvPr id="349" name="Google Shape;349;p30"/>
            <p:cNvSpPr txBox="1"/>
            <p:nvPr/>
          </p:nvSpPr>
          <p:spPr>
            <a:xfrm>
              <a:off x="2389416" y="1908878"/>
              <a:ext cx="69576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생성</a:t>
              </a:r>
              <a:endParaRPr/>
            </a:p>
          </p:txBody>
        </p:sp>
        <p:sp>
          <p:nvSpPr>
            <p:cNvPr id="350" name="Google Shape;350;p30"/>
            <p:cNvSpPr txBox="1"/>
            <p:nvPr/>
          </p:nvSpPr>
          <p:spPr>
            <a:xfrm>
              <a:off x="2415848" y="4070097"/>
              <a:ext cx="71301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sp>
          <p:nvSpPr>
            <p:cNvPr id="351" name="Google Shape;351;p30"/>
            <p:cNvSpPr/>
            <p:nvPr/>
          </p:nvSpPr>
          <p:spPr>
            <a:xfrm>
              <a:off x="6520778" y="1665514"/>
              <a:ext cx="2192110" cy="1600197"/>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BookServiceImpl</a:t>
              </a:r>
              <a:endParaRPr sz="1800">
                <a:solidFill>
                  <a:schemeClr val="dk1"/>
                </a:solidFill>
                <a:latin typeface="Malgun Gothic"/>
                <a:ea typeface="Malgun Gothic"/>
                <a:cs typeface="Malgun Gothic"/>
                <a:sym typeface="Malgun Gothic"/>
              </a:endParaRPr>
            </a:p>
          </p:txBody>
        </p:sp>
        <p:cxnSp>
          <p:nvCxnSpPr>
            <p:cNvPr id="352" name="Google Shape;352;p30"/>
            <p:cNvCxnSpPr>
              <a:stCxn id="351" idx="2"/>
              <a:endCxn id="353" idx="0"/>
            </p:cNvCxnSpPr>
            <p:nvPr/>
          </p:nvCxnSpPr>
          <p:spPr>
            <a:xfrm>
              <a:off x="7616833" y="3265711"/>
              <a:ext cx="0" cy="609000"/>
            </a:xfrm>
            <a:prstGeom prst="straightConnector1">
              <a:avLst/>
            </a:prstGeom>
            <a:noFill/>
            <a:ln w="19050" cap="flat" cmpd="sng">
              <a:solidFill>
                <a:schemeClr val="accent1"/>
              </a:solidFill>
              <a:prstDash val="dash"/>
              <a:miter lim="800000"/>
              <a:headEnd type="none" w="sm" len="sm"/>
              <a:tailEnd type="triangle" w="med" len="med"/>
            </a:ln>
          </p:spPr>
        </p:cxnSp>
        <p:sp>
          <p:nvSpPr>
            <p:cNvPr id="354" name="Google Shape;354;p30"/>
            <p:cNvSpPr txBox="1"/>
            <p:nvPr/>
          </p:nvSpPr>
          <p:spPr>
            <a:xfrm>
              <a:off x="7259307" y="3368176"/>
              <a:ext cx="7150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cxnSp>
          <p:nvCxnSpPr>
            <p:cNvPr id="355" name="Google Shape;355;p30"/>
            <p:cNvCxnSpPr/>
            <p:nvPr/>
          </p:nvCxnSpPr>
          <p:spPr>
            <a:xfrm>
              <a:off x="4294860" y="2108329"/>
              <a:ext cx="1177018" cy="0"/>
            </a:xfrm>
            <a:prstGeom prst="straightConnector1">
              <a:avLst/>
            </a:prstGeom>
            <a:noFill/>
            <a:ln w="19050" cap="flat" cmpd="sng">
              <a:solidFill>
                <a:schemeClr val="accent1"/>
              </a:solidFill>
              <a:prstDash val="dash"/>
              <a:miter lim="800000"/>
              <a:headEnd type="none" w="sm" len="sm"/>
              <a:tailEnd type="triangle" w="med" len="med"/>
            </a:ln>
          </p:spPr>
        </p:cxnSp>
        <p:sp>
          <p:nvSpPr>
            <p:cNvPr id="356" name="Google Shape;356;p30"/>
            <p:cNvSpPr txBox="1"/>
            <p:nvPr/>
          </p:nvSpPr>
          <p:spPr>
            <a:xfrm>
              <a:off x="4431405" y="1901509"/>
              <a:ext cx="69576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생성</a:t>
              </a:r>
              <a:endParaRPr/>
            </a:p>
          </p:txBody>
        </p:sp>
        <p:cxnSp>
          <p:nvCxnSpPr>
            <p:cNvPr id="357" name="Google Shape;357;p30"/>
            <p:cNvCxnSpPr>
              <a:endCxn id="345" idx="1"/>
            </p:cNvCxnSpPr>
            <p:nvPr/>
          </p:nvCxnSpPr>
          <p:spPr>
            <a:xfrm>
              <a:off x="4294478" y="5436592"/>
              <a:ext cx="2226300" cy="0"/>
            </a:xfrm>
            <a:prstGeom prst="straightConnector1">
              <a:avLst/>
            </a:prstGeom>
            <a:noFill/>
            <a:ln w="19050" cap="flat" cmpd="sng">
              <a:solidFill>
                <a:schemeClr val="accent1"/>
              </a:solidFill>
              <a:prstDash val="dash"/>
              <a:miter lim="800000"/>
              <a:headEnd type="none" w="sm" len="sm"/>
              <a:tailEnd type="triangle" w="med" len="med"/>
            </a:ln>
          </p:spPr>
        </p:cxnSp>
        <p:sp>
          <p:nvSpPr>
            <p:cNvPr id="358" name="Google Shape;358;p30"/>
            <p:cNvSpPr txBox="1"/>
            <p:nvPr/>
          </p:nvSpPr>
          <p:spPr>
            <a:xfrm>
              <a:off x="4431850" y="5010953"/>
              <a:ext cx="9030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생성</a:t>
              </a:r>
              <a:endParaRPr/>
            </a:p>
          </p:txBody>
        </p:sp>
        <p:sp>
          <p:nvSpPr>
            <p:cNvPr id="359" name="Google Shape;359;p30"/>
            <p:cNvSpPr txBox="1"/>
            <p:nvPr/>
          </p:nvSpPr>
          <p:spPr>
            <a:xfrm>
              <a:off x="2411428" y="2237862"/>
              <a:ext cx="745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검색</a:t>
              </a:r>
              <a:endParaRPr/>
            </a:p>
          </p:txBody>
        </p:sp>
        <p:cxnSp>
          <p:nvCxnSpPr>
            <p:cNvPr id="360" name="Google Shape;360;p30"/>
            <p:cNvCxnSpPr/>
            <p:nvPr/>
          </p:nvCxnSpPr>
          <p:spPr>
            <a:xfrm>
              <a:off x="2122716" y="2798432"/>
              <a:ext cx="3348717" cy="0"/>
            </a:xfrm>
            <a:prstGeom prst="straightConnector1">
              <a:avLst/>
            </a:prstGeom>
            <a:noFill/>
            <a:ln w="19050" cap="flat" cmpd="sng">
              <a:solidFill>
                <a:schemeClr val="accent1"/>
              </a:solidFill>
              <a:prstDash val="dash"/>
              <a:miter lim="800000"/>
              <a:headEnd type="none" w="sm" len="sm"/>
              <a:tailEnd type="triangle" w="med" len="med"/>
            </a:ln>
          </p:spPr>
        </p:cxnSp>
        <p:sp>
          <p:nvSpPr>
            <p:cNvPr id="361" name="Google Shape;361;p30"/>
            <p:cNvSpPr txBox="1"/>
            <p:nvPr/>
          </p:nvSpPr>
          <p:spPr>
            <a:xfrm>
              <a:off x="2422550" y="2590588"/>
              <a:ext cx="745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sp>
          <p:nvSpPr>
            <p:cNvPr id="362" name="Google Shape;362;p30"/>
            <p:cNvSpPr/>
            <p:nvPr/>
          </p:nvSpPr>
          <p:spPr>
            <a:xfrm>
              <a:off x="5460311" y="1665514"/>
              <a:ext cx="762915" cy="1600197"/>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63" name="Google Shape;363;p30"/>
            <p:cNvSpPr/>
            <p:nvPr/>
          </p:nvSpPr>
          <p:spPr>
            <a:xfrm>
              <a:off x="4982405" y="1055184"/>
              <a:ext cx="173598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&lt;&lt;interface&gt;&gt;</a:t>
              </a:r>
              <a:endParaRPr/>
            </a:p>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BookService</a:t>
              </a:r>
              <a:endParaRPr sz="1800">
                <a:solidFill>
                  <a:schemeClr val="dk1"/>
                </a:solidFill>
                <a:latin typeface="Malgun Gothic"/>
                <a:ea typeface="Malgun Gothic"/>
                <a:cs typeface="Malgun Gothic"/>
                <a:sym typeface="Malgun Gothic"/>
              </a:endParaRPr>
            </a:p>
          </p:txBody>
        </p:sp>
        <p:sp>
          <p:nvSpPr>
            <p:cNvPr id="353" name="Google Shape;353;p30"/>
            <p:cNvSpPr/>
            <p:nvPr/>
          </p:nvSpPr>
          <p:spPr>
            <a:xfrm>
              <a:off x="6520778" y="3874751"/>
              <a:ext cx="2192110" cy="605040"/>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&lt;&lt;interface&gt;&gt;</a:t>
              </a:r>
              <a:endParaRPr/>
            </a:p>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BookDao</a:t>
              </a:r>
              <a:endParaRPr sz="1800">
                <a:solidFill>
                  <a:schemeClr val="dk1"/>
                </a:solidFill>
                <a:latin typeface="Malgun Gothic"/>
                <a:ea typeface="Malgun Gothic"/>
                <a:cs typeface="Malgun Gothic"/>
                <a:sym typeface="Malgun Gothic"/>
              </a:endParaRPr>
            </a:p>
          </p:txBody>
        </p:sp>
        <p:cxnSp>
          <p:nvCxnSpPr>
            <p:cNvPr id="364" name="Google Shape;364;p30"/>
            <p:cNvCxnSpPr/>
            <p:nvPr/>
          </p:nvCxnSpPr>
          <p:spPr>
            <a:xfrm>
              <a:off x="6223226" y="2101564"/>
              <a:ext cx="297552" cy="0"/>
            </a:xfrm>
            <a:prstGeom prst="straightConnector1">
              <a:avLst/>
            </a:prstGeom>
            <a:noFill/>
            <a:ln w="9525" cap="flat" cmpd="sng">
              <a:solidFill>
                <a:schemeClr val="accent1"/>
              </a:solidFill>
              <a:prstDash val="solid"/>
              <a:miter lim="800000"/>
              <a:headEnd type="none" w="sm" len="sm"/>
              <a:tailEnd type="none" w="sm" len="sm"/>
            </a:ln>
          </p:spPr>
        </p:cxnSp>
        <p:cxnSp>
          <p:nvCxnSpPr>
            <p:cNvPr id="365" name="Google Shape;365;p30"/>
            <p:cNvCxnSpPr>
              <a:stCxn id="353" idx="2"/>
              <a:endCxn id="345" idx="0"/>
            </p:cNvCxnSpPr>
            <p:nvPr/>
          </p:nvCxnSpPr>
          <p:spPr>
            <a:xfrm>
              <a:off x="7616833" y="4479791"/>
              <a:ext cx="0" cy="216600"/>
            </a:xfrm>
            <a:prstGeom prst="straightConnector1">
              <a:avLst/>
            </a:prstGeom>
            <a:noFill/>
            <a:ln w="9525" cap="flat" cmpd="sng">
              <a:solidFill>
                <a:schemeClr val="accent1"/>
              </a:solidFill>
              <a:prstDash val="solid"/>
              <a:miter lim="800000"/>
              <a:headEnd type="none" w="sm" len="sm"/>
              <a:tailEnd type="none" w="sm" len="sm"/>
            </a:ln>
          </p:spPr>
        </p:cxnSp>
        <p:cxnSp>
          <p:nvCxnSpPr>
            <p:cNvPr id="366" name="Google Shape;366;p30"/>
            <p:cNvCxnSpPr>
              <a:endCxn id="351" idx="1"/>
            </p:cNvCxnSpPr>
            <p:nvPr/>
          </p:nvCxnSpPr>
          <p:spPr>
            <a:xfrm>
              <a:off x="2111678" y="2464413"/>
              <a:ext cx="4409100" cy="1200"/>
            </a:xfrm>
            <a:prstGeom prst="straightConnector1">
              <a:avLst/>
            </a:prstGeom>
            <a:noFill/>
            <a:ln w="19050" cap="flat" cmpd="sng">
              <a:solidFill>
                <a:schemeClr val="accent1"/>
              </a:solidFill>
              <a:prstDash val="dash"/>
              <a:miter lim="800000"/>
              <a:headEnd type="none" w="sm" len="sm"/>
              <a:tailEnd type="triangle" w="med" len="med"/>
            </a:ln>
          </p:spPr>
        </p:cxnSp>
        <p:sp>
          <p:nvSpPr>
            <p:cNvPr id="367" name="Google Shape;367;p30"/>
            <p:cNvSpPr/>
            <p:nvPr/>
          </p:nvSpPr>
          <p:spPr>
            <a:xfrm>
              <a:off x="9918717" y="2228193"/>
              <a:ext cx="1458686" cy="692150"/>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BookVo</a:t>
              </a:r>
              <a:endParaRPr sz="1800">
                <a:solidFill>
                  <a:schemeClr val="dk1"/>
                </a:solidFill>
                <a:latin typeface="Malgun Gothic"/>
                <a:ea typeface="Malgun Gothic"/>
                <a:cs typeface="Malgun Gothic"/>
                <a:sym typeface="Malgun Gothic"/>
              </a:endParaRPr>
            </a:p>
          </p:txBody>
        </p:sp>
        <p:cxnSp>
          <p:nvCxnSpPr>
            <p:cNvPr id="368" name="Google Shape;368;p30"/>
            <p:cNvCxnSpPr>
              <a:endCxn id="367" idx="1"/>
            </p:cNvCxnSpPr>
            <p:nvPr/>
          </p:nvCxnSpPr>
          <p:spPr>
            <a:xfrm>
              <a:off x="8747217" y="2571268"/>
              <a:ext cx="1171500" cy="3000"/>
            </a:xfrm>
            <a:prstGeom prst="straightConnector1">
              <a:avLst/>
            </a:prstGeom>
            <a:noFill/>
            <a:ln w="19050" cap="flat" cmpd="sng">
              <a:solidFill>
                <a:schemeClr val="accent1"/>
              </a:solidFill>
              <a:prstDash val="dash"/>
              <a:miter lim="800000"/>
              <a:headEnd type="none" w="sm" len="sm"/>
              <a:tailEnd type="triangle" w="med" len="med"/>
            </a:ln>
          </p:spPr>
        </p:cxnSp>
        <p:cxnSp>
          <p:nvCxnSpPr>
            <p:cNvPr id="369" name="Google Shape;369;p30"/>
            <p:cNvCxnSpPr>
              <a:endCxn id="367" idx="2"/>
            </p:cNvCxnSpPr>
            <p:nvPr/>
          </p:nvCxnSpPr>
          <p:spPr>
            <a:xfrm rot="-5400000">
              <a:off x="8589610" y="3043493"/>
              <a:ext cx="2181600" cy="1935300"/>
            </a:xfrm>
            <a:prstGeom prst="bentConnector3">
              <a:avLst>
                <a:gd name="adj1" fmla="val 16631"/>
              </a:avLst>
            </a:prstGeom>
            <a:noFill/>
            <a:ln w="19050" cap="flat" cmpd="sng">
              <a:solidFill>
                <a:schemeClr val="accent1"/>
              </a:solidFill>
              <a:prstDash val="dash"/>
              <a:miter lim="800000"/>
              <a:headEnd type="none" w="sm" len="sm"/>
              <a:tailEnd type="triangle" w="med" len="med"/>
            </a:ln>
          </p:spPr>
        </p:cxnSp>
        <p:sp>
          <p:nvSpPr>
            <p:cNvPr id="370" name="Google Shape;370;p30"/>
            <p:cNvSpPr txBox="1"/>
            <p:nvPr/>
          </p:nvSpPr>
          <p:spPr>
            <a:xfrm>
              <a:off x="8957968" y="2380037"/>
              <a:ext cx="745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sp>
          <p:nvSpPr>
            <p:cNvPr id="371" name="Google Shape;371;p30"/>
            <p:cNvSpPr txBox="1"/>
            <p:nvPr/>
          </p:nvSpPr>
          <p:spPr>
            <a:xfrm>
              <a:off x="10286584" y="3630832"/>
              <a:ext cx="745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algun Gothic"/>
                  <a:ea typeface="Malgun Gothic"/>
                  <a:cs typeface="Malgun Gothic"/>
                  <a:sym typeface="Malgun Gothic"/>
                </a:rPr>
                <a:t>참조</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377" name="Google Shape;377;p3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20000"/>
              </a:lnSpc>
              <a:spcBef>
                <a:spcPts val="0"/>
              </a:spcBef>
              <a:spcAft>
                <a:spcPts val="0"/>
              </a:spcAft>
              <a:buSzPct val="100000"/>
              <a:buNone/>
            </a:pPr>
            <a:endParaRPr/>
          </a:p>
          <a:p>
            <a:pPr marL="0" lvl="0" indent="0" algn="l" rtl="0">
              <a:lnSpc>
                <a:spcPct val="120000"/>
              </a:lnSpc>
              <a:spcBef>
                <a:spcPts val="1000"/>
              </a:spcBef>
              <a:spcAft>
                <a:spcPts val="0"/>
              </a:spcAft>
              <a:buSzPct val="100000"/>
              <a:buNone/>
            </a:pPr>
            <a:r>
              <a:rPr lang="en-US"/>
              <a:t>Interface BookDao{</a:t>
            </a:r>
            <a:endParaRPr/>
          </a:p>
          <a:p>
            <a:pPr marL="0" lvl="0" indent="0" algn="l" rtl="0">
              <a:lnSpc>
                <a:spcPct val="120000"/>
              </a:lnSpc>
              <a:spcBef>
                <a:spcPts val="1000"/>
              </a:spcBef>
              <a:spcAft>
                <a:spcPts val="0"/>
              </a:spcAft>
              <a:buSzPct val="100000"/>
              <a:buNone/>
            </a:pPr>
            <a:r>
              <a:rPr lang="en-US"/>
              <a:t>  public void insert(BookVo vo);</a:t>
            </a:r>
            <a:endParaRPr/>
          </a:p>
          <a:p>
            <a:pPr marL="0" lvl="0" indent="0" algn="l" rtl="0">
              <a:lnSpc>
                <a:spcPct val="120000"/>
              </a:lnSpc>
              <a:spcBef>
                <a:spcPts val="1000"/>
              </a:spcBef>
              <a:spcAft>
                <a:spcPts val="0"/>
              </a:spcAft>
              <a:buSzPct val="100000"/>
              <a:buNone/>
            </a:pPr>
            <a:r>
              <a:rPr lang="en-US"/>
              <a:t>}</a:t>
            </a:r>
            <a:endParaRPr/>
          </a:p>
          <a:p>
            <a:pPr marL="0" lvl="0" indent="0" algn="l" rtl="0">
              <a:lnSpc>
                <a:spcPct val="120000"/>
              </a:lnSpc>
              <a:spcBef>
                <a:spcPts val="1000"/>
              </a:spcBef>
              <a:spcAft>
                <a:spcPts val="0"/>
              </a:spcAft>
              <a:buSzPct val="100000"/>
              <a:buNone/>
            </a:pPr>
            <a:r>
              <a:rPr lang="en-US"/>
              <a:t>Interface BookService{</a:t>
            </a:r>
            <a:endParaRPr/>
          </a:p>
          <a:p>
            <a:pPr marL="0" lvl="0" indent="0" algn="l" rtl="0">
              <a:lnSpc>
                <a:spcPct val="120000"/>
              </a:lnSpc>
              <a:spcBef>
                <a:spcPts val="1000"/>
              </a:spcBef>
              <a:spcAft>
                <a:spcPts val="0"/>
              </a:spcAft>
              <a:buSzPct val="100000"/>
              <a:buNone/>
            </a:pPr>
            <a:r>
              <a:rPr lang="en-US"/>
              <a:t> public void insertBook(BookVo vo);</a:t>
            </a:r>
            <a:endParaRPr/>
          </a:p>
          <a:p>
            <a:pPr marL="0" lvl="0" indent="0" algn="l" rtl="0">
              <a:lnSpc>
                <a:spcPct val="120000"/>
              </a:lnSpc>
              <a:spcBef>
                <a:spcPts val="1000"/>
              </a:spcBef>
              <a:spcAft>
                <a:spcPts val="0"/>
              </a:spcAft>
              <a:buSzPct val="100000"/>
              <a:buNone/>
            </a:pPr>
            <a:r>
              <a:rPr lang="en-US"/>
              <a:t>}</a:t>
            </a:r>
            <a:endParaRPr/>
          </a:p>
          <a:p>
            <a:pPr marL="0" lvl="0" indent="0" algn="l" rtl="0">
              <a:lnSpc>
                <a:spcPct val="120000"/>
              </a:lnSpc>
              <a:spcBef>
                <a:spcPts val="1000"/>
              </a:spcBef>
              <a:spcAft>
                <a:spcPts val="0"/>
              </a:spcAft>
              <a:buSzPct val="100000"/>
              <a:buNone/>
            </a:pPr>
            <a:r>
              <a:rPr lang="en-US"/>
              <a:t>class BookDaoImpl implements BookDao{}</a:t>
            </a:r>
            <a:endParaRPr/>
          </a:p>
          <a:p>
            <a:pPr marL="0" lvl="0" indent="0" algn="l" rtl="0">
              <a:lnSpc>
                <a:spcPct val="120000"/>
              </a:lnSpc>
              <a:spcBef>
                <a:spcPts val="1000"/>
              </a:spcBef>
              <a:spcAft>
                <a:spcPts val="0"/>
              </a:spcAft>
              <a:buSzPct val="100000"/>
              <a:buNone/>
            </a:pPr>
            <a:r>
              <a:rPr lang="en-US"/>
              <a:t>class BookServiceImpl implements BookService{</a:t>
            </a:r>
            <a:endParaRPr/>
          </a:p>
          <a:p>
            <a:pPr marL="0" lvl="0" indent="0" algn="l" rtl="0">
              <a:lnSpc>
                <a:spcPct val="120000"/>
              </a:lnSpc>
              <a:spcBef>
                <a:spcPts val="1000"/>
              </a:spcBef>
              <a:spcAft>
                <a:spcPts val="0"/>
              </a:spcAft>
              <a:buSzPct val="100000"/>
              <a:buNone/>
            </a:pPr>
            <a:r>
              <a:rPr lang="en-US"/>
              <a:t>  private BookDao bookDao;</a:t>
            </a:r>
            <a:endParaRPr/>
          </a:p>
          <a:p>
            <a:pPr marL="0" lvl="0" indent="0" algn="l" rtl="0">
              <a:lnSpc>
                <a:spcPct val="120000"/>
              </a:lnSpc>
              <a:spcBef>
                <a:spcPts val="1000"/>
              </a:spcBef>
              <a:spcAft>
                <a:spcPts val="0"/>
              </a:spcAft>
              <a:buSzPct val="100000"/>
              <a:buNone/>
            </a:pPr>
            <a:r>
              <a:rPr lang="en-US"/>
              <a:t>  public void insertBook(BookVo vo) {}</a:t>
            </a:r>
            <a:endParaRPr/>
          </a:p>
          <a:p>
            <a:pPr marL="0" lvl="0" indent="0" algn="l" rtl="0">
              <a:lnSpc>
                <a:spcPct val="120000"/>
              </a:lnSpc>
              <a:spcBef>
                <a:spcPts val="1000"/>
              </a:spcBef>
              <a:spcAft>
                <a:spcPts val="0"/>
              </a:spcAft>
              <a:buSzPct val="100000"/>
              <a:buNone/>
            </a:pPr>
            <a:r>
              <a:rPr lang="en-US"/>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 DI</a:t>
            </a:r>
            <a:endParaRPr/>
          </a:p>
        </p:txBody>
      </p:sp>
      <p:sp>
        <p:nvSpPr>
          <p:cNvPr id="383" name="Google Shape;383;p3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DI란 의존성 주입(Dependency Injection)이다. </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객체의 참조값을 다른 객체에 저장하는 것이다.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일반적인 코딩과 다른 점은 선언을 통해 자동 설정을 하는 것이다.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설정파일에 클래스선언과 클래스간 연결을 선언하면 컨테이너가 객체생성과 참조값 저장을 자동으로 해준다.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등록하는 클래스는 비즈니스(서비스) 클래스이다.  VO클래스는 등록하지 않는다. VO클래스는 데이터 한 건을 저장하기 위한 클래스이기 때문에 필요에 따라 생성한다.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일반적인 자바코딩은 아래와 같다.</a:t>
            </a:r>
            <a:endParaRPr/>
          </a:p>
          <a:p>
            <a:pPr marL="0" lvl="0" indent="0" algn="l" rtl="0">
              <a:lnSpc>
                <a:spcPct val="120000"/>
              </a:lnSpc>
              <a:spcBef>
                <a:spcPts val="1000"/>
              </a:spcBef>
              <a:spcAft>
                <a:spcPts val="0"/>
              </a:spcAft>
              <a:buSzPts val="1600"/>
              <a:buNone/>
            </a:pPr>
            <a:r>
              <a:rPr lang="en-US" sz="1600">
                <a:solidFill>
                  <a:srgbClr val="000000"/>
                </a:solidFill>
                <a:latin typeface="Malgun Gothic"/>
                <a:ea typeface="Malgun Gothic"/>
                <a:cs typeface="Malgun Gothic"/>
                <a:sym typeface="Malgun Gothic"/>
              </a:rPr>
              <a:t>    OracleDB db = new OracleDB();</a:t>
            </a:r>
            <a:endParaRPr/>
          </a:p>
          <a:p>
            <a:pPr marL="0" lvl="0" indent="0" algn="l" rtl="0">
              <a:lnSpc>
                <a:spcPct val="120000"/>
              </a:lnSpc>
              <a:spcBef>
                <a:spcPts val="1000"/>
              </a:spcBef>
              <a:spcAft>
                <a:spcPts val="0"/>
              </a:spcAft>
              <a:buSzPts val="1600"/>
              <a:buNone/>
            </a:pPr>
            <a:r>
              <a:rPr lang="en-US" sz="1600" b="0">
                <a:solidFill>
                  <a:srgbClr val="000000"/>
                </a:solidFill>
                <a:latin typeface="Malgun Gothic"/>
                <a:ea typeface="Malgun Gothic"/>
                <a:cs typeface="Malgun Gothic"/>
                <a:sym typeface="Malgun Gothic"/>
              </a:rPr>
              <a:t>    Board b = new Board();</a:t>
            </a:r>
            <a:endParaRPr/>
          </a:p>
          <a:p>
            <a:pPr marL="0" lvl="0" indent="0" algn="l" rtl="0">
              <a:lnSpc>
                <a:spcPct val="120000"/>
              </a:lnSpc>
              <a:spcBef>
                <a:spcPts val="1000"/>
              </a:spcBef>
              <a:spcAft>
                <a:spcPts val="0"/>
              </a:spcAft>
              <a:buSzPts val="1600"/>
              <a:buNone/>
            </a:pPr>
            <a:r>
              <a:rPr lang="en-US" sz="1600">
                <a:solidFill>
                  <a:srgbClr val="000000"/>
                </a:solidFill>
                <a:latin typeface="Malgun Gothic"/>
                <a:ea typeface="Malgun Gothic"/>
                <a:cs typeface="Malgun Gothic"/>
                <a:sym typeface="Malgun Gothic"/>
              </a:rPr>
              <a:t>    b.setDb(db);</a:t>
            </a:r>
            <a:endParaRPr/>
          </a:p>
          <a:p>
            <a:pPr marL="0" lvl="0" indent="0" algn="l" rtl="0">
              <a:lnSpc>
                <a:spcPct val="120000"/>
              </a:lnSpc>
              <a:spcBef>
                <a:spcPts val="1000"/>
              </a:spcBef>
              <a:spcAft>
                <a:spcPts val="0"/>
              </a:spcAft>
              <a:buSzPts val="1600"/>
              <a:buNone/>
            </a:pPr>
            <a:r>
              <a:rPr lang="en-US" sz="1600" b="0">
                <a:solidFill>
                  <a:srgbClr val="000000"/>
                </a:solidFill>
                <a:latin typeface="Malgun Gothic"/>
                <a:ea typeface="Malgun Gothic"/>
                <a:cs typeface="Malgun Gothic"/>
                <a:sym typeface="Malgun Gothic"/>
              </a:rPr>
              <a:t>    List bl = b.getList()</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b="0">
                <a:solidFill>
                  <a:srgbClr val="000000"/>
                </a:solidFill>
                <a:latin typeface="Malgun Gothic"/>
                <a:ea typeface="Malgun Gothic"/>
                <a:cs typeface="Malgun Gothic"/>
                <a:sym typeface="Malgun Gothic"/>
              </a:rPr>
              <a:t>위의 코드에서 OracleDB를 MySqlDB로 변경할 경우 3군데 이상을 수정해야 한다. 왜냐하면 클래스를 직접 사용했기 때문이다.  DB를 변경 할 때마다 많은 부분을 수정해야 하게 되면 많은 시간과 많은 버그가 발생할 수 있다. 이에 대한 해결책으로는 인터페이스의 도입이다.</a:t>
            </a:r>
            <a:endParaRPr/>
          </a:p>
          <a:p>
            <a:pPr marL="457200" lvl="1" indent="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 DI</a:t>
            </a:r>
            <a:endParaRPr/>
          </a:p>
        </p:txBody>
      </p:sp>
      <p:sp>
        <p:nvSpPr>
          <p:cNvPr id="389" name="Google Shape;389;p3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아래는 인터페이스를 적용한 코드이다</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DB는 인터페이스이고 OracleDB는 DB인터페이스를 구현한 클래스이다. 다형성의 원리에 따라 DB구현클래스를 DB인터페이스 타입 변수에 저장할 수 있다.</a:t>
            </a:r>
            <a:endParaRPr sz="1600"/>
          </a:p>
        </p:txBody>
      </p:sp>
      <p:sp>
        <p:nvSpPr>
          <p:cNvPr id="390" name="Google Shape;390;p33"/>
          <p:cNvSpPr/>
          <p:nvPr/>
        </p:nvSpPr>
        <p:spPr>
          <a:xfrm>
            <a:off x="923278" y="3190875"/>
            <a:ext cx="10449058" cy="13234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a:solidFill>
                  <a:srgbClr val="000000"/>
                </a:solidFill>
                <a:latin typeface="Malgun Gothic"/>
                <a:ea typeface="Malgun Gothic"/>
                <a:cs typeface="Malgun Gothic"/>
                <a:sym typeface="Malgun Gothic"/>
              </a:rPr>
              <a:t>public </a:t>
            </a:r>
            <a:r>
              <a:rPr lang="en-US" sz="1600">
                <a:solidFill>
                  <a:srgbClr val="000000"/>
                </a:solidFill>
                <a:latin typeface="Malgun Gothic"/>
                <a:ea typeface="Malgun Gothic"/>
                <a:cs typeface="Malgun Gothic"/>
                <a:sym typeface="Malgun Gothic"/>
              </a:rPr>
              <a:t>interface Db{</a:t>
            </a:r>
            <a:endParaRPr/>
          </a:p>
          <a:p>
            <a:pPr marL="0" marR="0" lvl="0" indent="0" algn="l" rtl="0">
              <a:spcBef>
                <a:spcPts val="0"/>
              </a:spcBef>
              <a:spcAft>
                <a:spcPts val="0"/>
              </a:spcAft>
              <a:buNone/>
            </a:pPr>
            <a:r>
              <a:rPr lang="en-US" sz="1600" b="0">
                <a:solidFill>
                  <a:srgbClr val="000000"/>
                </a:solidFill>
                <a:latin typeface="Malgun Gothic"/>
                <a:ea typeface="Malgun Gothic"/>
                <a:cs typeface="Malgun Gothic"/>
                <a:sym typeface="Malgun Gothic"/>
              </a:rPr>
              <a:t>  void insert(Vo vo);</a:t>
            </a:r>
            <a:endParaRPr/>
          </a:p>
          <a:p>
            <a:pPr marL="0" marR="0" lvl="0" indent="0" algn="l" rtl="0">
              <a:spcBef>
                <a:spcPts val="0"/>
              </a:spcBef>
              <a:spcAft>
                <a:spcPts val="0"/>
              </a:spcAft>
              <a:buNone/>
            </a:pPr>
            <a:r>
              <a:rPr lang="en-US" sz="1600" b="0">
                <a:solidFill>
                  <a:srgbClr val="000000"/>
                </a:solidFill>
                <a:latin typeface="Malgun Gothic"/>
                <a:ea typeface="Malgun Gothic"/>
                <a:cs typeface="Malgun Gothic"/>
                <a:sym typeface="Malgun Gothic"/>
              </a:rPr>
              <a:t>  void delete(Object id);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List&lt;Vo&gt; list();</a:t>
            </a:r>
            <a:endParaRPr sz="1600" b="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sz="1600" b="0">
              <a:solidFill>
                <a:srgbClr val="000000"/>
              </a:solidFill>
              <a:latin typeface="Malgun Gothic"/>
              <a:ea typeface="Malgun Gothic"/>
              <a:cs typeface="Malgun Gothic"/>
              <a:sym typeface="Malgun Gothic"/>
            </a:endParaRPr>
          </a:p>
        </p:txBody>
      </p:sp>
      <p:sp>
        <p:nvSpPr>
          <p:cNvPr id="391" name="Google Shape;391;p33"/>
          <p:cNvSpPr/>
          <p:nvPr/>
        </p:nvSpPr>
        <p:spPr>
          <a:xfrm>
            <a:off x="923278" y="4664869"/>
            <a:ext cx="10449058" cy="13234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a:solidFill>
                  <a:srgbClr val="000000"/>
                </a:solidFill>
                <a:latin typeface="Malgun Gothic"/>
                <a:ea typeface="Malgun Gothic"/>
                <a:cs typeface="Malgun Gothic"/>
                <a:sym typeface="Malgun Gothic"/>
              </a:rPr>
              <a:t>public </a:t>
            </a:r>
            <a:r>
              <a:rPr lang="en-US" sz="1600">
                <a:solidFill>
                  <a:srgbClr val="000000"/>
                </a:solidFill>
                <a:latin typeface="Malgun Gothic"/>
                <a:ea typeface="Malgun Gothic"/>
                <a:cs typeface="Malgun Gothic"/>
                <a:sym typeface="Malgun Gothic"/>
              </a:rPr>
              <a:t>class OracleDb implements Db{</a:t>
            </a:r>
            <a:endParaRPr/>
          </a:p>
          <a:p>
            <a:pPr marL="0" marR="0" lvl="0" indent="0" algn="l" rtl="0">
              <a:spcBef>
                <a:spcPts val="0"/>
              </a:spcBef>
              <a:spcAft>
                <a:spcPts val="0"/>
              </a:spcAft>
              <a:buNone/>
            </a:pPr>
            <a:r>
              <a:rPr lang="en-US" sz="1600" b="0">
                <a:solidFill>
                  <a:srgbClr val="000000"/>
                </a:solidFill>
                <a:latin typeface="Malgun Gothic"/>
                <a:ea typeface="Malgun Gothic"/>
                <a:cs typeface="Malgun Gothic"/>
                <a:sym typeface="Malgun Gothic"/>
              </a:rPr>
              <a:t>  void insert(Vo vo){...}</a:t>
            </a:r>
            <a:endParaRPr/>
          </a:p>
          <a:p>
            <a:pPr marL="0" marR="0" lvl="0" indent="0" algn="l" rtl="0">
              <a:spcBef>
                <a:spcPts val="0"/>
              </a:spcBef>
              <a:spcAft>
                <a:spcPts val="0"/>
              </a:spcAft>
              <a:buNone/>
            </a:pPr>
            <a:r>
              <a:rPr lang="en-US" sz="1600" b="0">
                <a:solidFill>
                  <a:srgbClr val="000000"/>
                </a:solidFill>
                <a:latin typeface="Malgun Gothic"/>
                <a:ea typeface="Malgun Gothic"/>
                <a:cs typeface="Malgun Gothic"/>
                <a:sym typeface="Malgun Gothic"/>
              </a:rPr>
              <a:t>  void delete(Object id){...}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List&lt;Vo&gt; list(){...}</a:t>
            </a:r>
            <a:endParaRPr sz="1600" b="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sz="1600" b="0">
              <a:solidFill>
                <a:srgbClr val="000000"/>
              </a:solidFill>
              <a:latin typeface="Malgun Gothic"/>
              <a:ea typeface="Malgun Gothic"/>
              <a:cs typeface="Malgun Gothic"/>
              <a:sym typeface="Malgun Gothic"/>
            </a:endParaRPr>
          </a:p>
        </p:txBody>
      </p:sp>
      <p:sp>
        <p:nvSpPr>
          <p:cNvPr id="392" name="Google Shape;392;p33"/>
          <p:cNvSpPr/>
          <p:nvPr/>
        </p:nvSpPr>
        <p:spPr>
          <a:xfrm>
            <a:off x="1112668" y="1293000"/>
            <a:ext cx="609600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DB db = new OracleDB();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Board b = new Board();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b.setDb(db);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List bl = b.getList()</a:t>
            </a: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a:t>
            </a:r>
            <a:endParaRPr/>
          </a:p>
        </p:txBody>
      </p:sp>
      <p:sp>
        <p:nvSpPr>
          <p:cNvPr id="398" name="Google Shape;398;p34"/>
          <p:cNvSpPr/>
          <p:nvPr/>
        </p:nvSpPr>
        <p:spPr>
          <a:xfrm>
            <a:off x="838200" y="2109186"/>
            <a:ext cx="10515600" cy="4278094"/>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id="객체명1" class="패키지명.클래스X" &gt;&lt;/bean&gt;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id="객체명2" class="패키지명.클래스Y" autowire="byType"&gt;&lt;/bean&gt;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 프로퍼티 설정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id="객체명3" class="패키지명.클래스X"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name="변수명" value="100"&gt;&lt;/property&gt;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 객체 주입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id="객체명4" class="패키지명.클래스Y"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name="변수명" ref="객체명3"&gt;&lt;/property&gt;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 생성자 주입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id="객체명3" class="패키지명.클래스X"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&lt;constructor-arg value="100"&gt;&lt;/property&gt;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&lt;constructor-arg ref="객체명2"&gt;&lt;/property&gt;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sp>
        <p:nvSpPr>
          <p:cNvPr id="399" name="Google Shape;399;p3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서비스 클래스의 객체는 기능만 제공하기 때문에 등록하여야 한다. VO클래스는 객체마다 독립적인 데이터를 담아야 하기 때문에 등록안하고 매번 생성하여 사용한다.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아래는 빈 정의파일의 구조이다.</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&lt;bean&gt; 속성</a:t>
            </a:r>
            <a:endParaRPr/>
          </a:p>
        </p:txBody>
      </p:sp>
      <p:graphicFrame>
        <p:nvGraphicFramePr>
          <p:cNvPr id="405" name="Google Shape;405;p35"/>
          <p:cNvGraphicFramePr/>
          <p:nvPr/>
        </p:nvGraphicFramePr>
        <p:xfrm>
          <a:off x="838200" y="990600"/>
          <a:ext cx="10515600" cy="3373180"/>
        </p:xfrm>
        <a:graphic>
          <a:graphicData uri="http://schemas.openxmlformats.org/drawingml/2006/table">
            <a:tbl>
              <a:tblPr firstRow="1" bandRow="1">
                <a:noFill/>
                <a:tableStyleId>{356C56E0-969A-4C60-9EED-0EE17C578FE1}</a:tableStyleId>
              </a:tblPr>
              <a:tblGrid>
                <a:gridCol w="2166250">
                  <a:extLst>
                    <a:ext uri="{9D8B030D-6E8A-4147-A177-3AD203B41FA5}">
                      <a16:colId xmlns:a16="http://schemas.microsoft.com/office/drawing/2014/main" val="20000"/>
                    </a:ext>
                  </a:extLst>
                </a:gridCol>
                <a:gridCol w="83493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600" u="none" strike="noStrike" cap="none"/>
                        <a:t>속성</a:t>
                      </a:r>
                      <a:endParaRPr/>
                    </a:p>
                  </a:txBody>
                  <a:tcPr marL="91450" marR="91450" marT="45725" marB="45725"/>
                </a:tc>
                <a:tc>
                  <a:txBody>
                    <a:bodyPr/>
                    <a:lstStyle/>
                    <a:p>
                      <a:pPr marL="0" marR="0" lvl="0" indent="0" algn="l" rtl="0">
                        <a:spcBef>
                          <a:spcPts val="0"/>
                        </a:spcBef>
                        <a:spcAft>
                          <a:spcPts val="0"/>
                        </a:spcAft>
                        <a:buNone/>
                      </a:pPr>
                      <a:r>
                        <a:rPr lang="en-US" sz="1600" u="none" strike="noStrike" cap="none"/>
                        <a:t>설명</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u="none" strike="noStrike" cap="none"/>
                        <a:t>id</a:t>
                      </a:r>
                      <a:endParaRPr sz="1600" u="none" strike="noStrike" cap="none"/>
                    </a:p>
                  </a:txBody>
                  <a:tcPr marL="91450" marR="91450" marT="45725" marB="45725"/>
                </a:tc>
                <a:tc>
                  <a:txBody>
                    <a:bodyPr/>
                    <a:lstStyle/>
                    <a:p>
                      <a:pPr marL="0" marR="0" lvl="0" indent="0" algn="l" rtl="0">
                        <a:spcBef>
                          <a:spcPts val="0"/>
                        </a:spcBef>
                        <a:spcAft>
                          <a:spcPts val="0"/>
                        </a:spcAft>
                        <a:buNone/>
                      </a:pPr>
                      <a:r>
                        <a:rPr lang="en-US" sz="1600" u="none" strike="noStrike" cap="none"/>
                        <a:t>객체 구분명</a:t>
                      </a:r>
                      <a:endParaRPr sz="16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600" u="none" strike="noStrike" cap="none"/>
                        <a:t>name</a:t>
                      </a:r>
                      <a:endParaRPr sz="1600" u="none" strike="noStrike" cap="none"/>
                    </a:p>
                  </a:txBody>
                  <a:tcPr marL="91450" marR="91450" marT="45725" marB="45725"/>
                </a:tc>
                <a:tc>
                  <a:txBody>
                    <a:bodyPr/>
                    <a:lstStyle/>
                    <a:p>
                      <a:pPr marL="0" marR="0" lvl="0" indent="0" algn="l" rtl="0">
                        <a:spcBef>
                          <a:spcPts val="0"/>
                        </a:spcBef>
                        <a:spcAft>
                          <a:spcPts val="0"/>
                        </a:spcAft>
                        <a:buNone/>
                      </a:pPr>
                      <a:r>
                        <a:rPr lang="en-US" sz="1600" u="none" strike="noStrike" cap="none"/>
                        <a:t>객체 구분명, 여러 이름 등록하거나 id에 못쓰는 이름 쓸 때 사용</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600" u="none" strike="noStrike" cap="none"/>
                        <a:t>class</a:t>
                      </a:r>
                      <a:endParaRPr sz="1600" u="none" strike="noStrike" cap="none"/>
                    </a:p>
                  </a:txBody>
                  <a:tcPr marL="91450" marR="91450" marT="45725" marB="45725"/>
                </a:tc>
                <a:tc>
                  <a:txBody>
                    <a:bodyPr/>
                    <a:lstStyle/>
                    <a:p>
                      <a:pPr marL="0" marR="0" lvl="0" indent="0" algn="l" rtl="0">
                        <a:spcBef>
                          <a:spcPts val="0"/>
                        </a:spcBef>
                        <a:spcAft>
                          <a:spcPts val="0"/>
                        </a:spcAft>
                        <a:buNone/>
                      </a:pPr>
                      <a:r>
                        <a:rPr lang="en-US" sz="1600" u="none" strike="noStrike" cap="none"/>
                        <a:t>패키지명.클래스명</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600" u="none" strike="noStrike" cap="none"/>
                        <a:t>scope</a:t>
                      </a:r>
                      <a:endParaRPr sz="1600" u="none" strike="noStrike" cap="none"/>
                    </a:p>
                  </a:txBody>
                  <a:tcPr marL="91450" marR="91450" marT="45725" marB="45725"/>
                </a:tc>
                <a:tc>
                  <a:txBody>
                    <a:bodyPr/>
                    <a:lstStyle/>
                    <a:p>
                      <a:pPr marL="0" marR="0" lvl="0" indent="0" algn="l" rtl="0">
                        <a:spcBef>
                          <a:spcPts val="0"/>
                        </a:spcBef>
                        <a:spcAft>
                          <a:spcPts val="0"/>
                        </a:spcAft>
                        <a:buNone/>
                      </a:pPr>
                      <a:r>
                        <a:rPr lang="en-US" sz="1600" u="none" strike="noStrike" cap="none"/>
                        <a:t>singleton : 기본값.하나만 생성. </a:t>
                      </a:r>
                      <a:br>
                        <a:rPr lang="en-US" sz="1600" u="none" strike="noStrike" cap="none"/>
                      </a:br>
                      <a:r>
                        <a:rPr lang="en-US" sz="1600" u="none" strike="noStrike" cap="none"/>
                        <a:t>prototype: 사용할 때마다 생성.</a:t>
                      </a:r>
                      <a:endParaRPr/>
                    </a:p>
                    <a:p>
                      <a:pPr marL="0" marR="0" lvl="0" indent="0" algn="l" rtl="0">
                        <a:spcBef>
                          <a:spcPts val="0"/>
                        </a:spcBef>
                        <a:spcAft>
                          <a:spcPts val="0"/>
                        </a:spcAft>
                        <a:buNone/>
                      </a:pPr>
                      <a:r>
                        <a:rPr lang="en-US" sz="1600" u="none" strike="noStrike" cap="none"/>
                        <a:t>request, session, application이 있음</a:t>
                      </a:r>
                      <a:endParaRPr sz="1600" u="none" strike="noStrike" cap="none"/>
                    </a:p>
                  </a:txBody>
                  <a:tcPr marL="91450" marR="91450" marT="45725" marB="45725"/>
                </a:tc>
                <a:extLst>
                  <a:ext uri="{0D108BD9-81ED-4DB2-BD59-A6C34878D82A}">
                    <a16:rowId xmlns:a16="http://schemas.microsoft.com/office/drawing/2014/main" val="10004"/>
                  </a:ext>
                </a:extLst>
              </a:tr>
              <a:tr h="330550">
                <a:tc>
                  <a:txBody>
                    <a:bodyPr/>
                    <a:lstStyle/>
                    <a:p>
                      <a:pPr marL="0" marR="0" lvl="0" indent="0" algn="l" rtl="0">
                        <a:spcBef>
                          <a:spcPts val="0"/>
                        </a:spcBef>
                        <a:spcAft>
                          <a:spcPts val="0"/>
                        </a:spcAft>
                        <a:buNone/>
                      </a:pPr>
                      <a:r>
                        <a:rPr lang="en-US" sz="1600" u="none" strike="noStrike" cap="none"/>
                        <a:t>autowire</a:t>
                      </a:r>
                      <a:endParaRPr sz="1600" u="none" strike="noStrike" cap="none"/>
                    </a:p>
                  </a:txBody>
                  <a:tcPr marL="91450" marR="91450" marT="45725" marB="45725"/>
                </a:tc>
                <a:tc>
                  <a:txBody>
                    <a:bodyPr/>
                    <a:lstStyle/>
                    <a:p>
                      <a:pPr marL="0" marR="0" lvl="0" indent="0" algn="l" rtl="0">
                        <a:spcBef>
                          <a:spcPts val="0"/>
                        </a:spcBef>
                        <a:spcAft>
                          <a:spcPts val="0"/>
                        </a:spcAft>
                        <a:buNone/>
                      </a:pPr>
                      <a:r>
                        <a:rPr lang="en-US" sz="1600" u="none" strike="noStrike" cap="none"/>
                        <a:t>no: 자동주입안함</a:t>
                      </a:r>
                      <a:endParaRPr sz="1600" u="none" strike="noStrike" cap="none"/>
                    </a:p>
                    <a:p>
                      <a:pPr marL="0" marR="0" lvl="0" indent="0" algn="l" rtl="0">
                        <a:spcBef>
                          <a:spcPts val="0"/>
                        </a:spcBef>
                        <a:spcAft>
                          <a:spcPts val="0"/>
                        </a:spcAft>
                        <a:buNone/>
                      </a:pPr>
                      <a:r>
                        <a:rPr lang="en-US" sz="1600" u="none" strike="noStrike" cap="none"/>
                        <a:t>byName: 프로퍼티와 동일한 객체명을 찾아 주입</a:t>
                      </a:r>
                      <a:endParaRPr sz="1600" u="none" strike="noStrike" cap="none"/>
                    </a:p>
                    <a:p>
                      <a:pPr marL="0" marR="0" lvl="0" indent="0" algn="l" rtl="0">
                        <a:spcBef>
                          <a:spcPts val="0"/>
                        </a:spcBef>
                        <a:spcAft>
                          <a:spcPts val="0"/>
                        </a:spcAft>
                        <a:buNone/>
                      </a:pPr>
                      <a:r>
                        <a:rPr lang="en-US" sz="1600" u="none" strike="noStrike" cap="none"/>
                        <a:t>byType: 프로퍼티와 동일타입의 bean을 찾아 주입</a:t>
                      </a:r>
                      <a:endParaRPr sz="1600" u="none" strike="noStrike" cap="none"/>
                    </a:p>
                    <a:p>
                      <a:pPr marL="0" marR="0" lvl="0" indent="0" algn="l" rtl="0">
                        <a:spcBef>
                          <a:spcPts val="0"/>
                        </a:spcBef>
                        <a:spcAft>
                          <a:spcPts val="0"/>
                        </a:spcAft>
                        <a:buNone/>
                      </a:pPr>
                      <a:r>
                        <a:rPr lang="en-US" sz="1600" u="none" strike="noStrike" cap="none"/>
                        <a:t>constructor: 생성자를 이용한 주입</a:t>
                      </a: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 - 기본</a:t>
            </a:r>
            <a:endParaRPr/>
          </a:p>
        </p:txBody>
      </p:sp>
      <p:sp>
        <p:nvSpPr>
          <p:cNvPr id="411" name="Google Shape;411;p36"/>
          <p:cNvSpPr txBox="1">
            <a:spLocks noGrp="1"/>
          </p:cNvSpPr>
          <p:nvPr>
            <p:ph type="body" idx="1"/>
          </p:nvPr>
        </p:nvSpPr>
        <p:spPr>
          <a:xfrm>
            <a:off x="838200" y="990600"/>
            <a:ext cx="10515600" cy="5578876"/>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서비스 클래스의 객체는 기능만 제공하기 때문에 등록하여야 한다. VO클래스는 객체마다 독립적인 데이터를 담아야 하기 때문에 등록안하고 매번 생성하여 사용한다.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아래는 간단하게 클래스를 등록한다</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다음은 Bean 설정파일을 읽어오는 코드이다. SP 컨테이너를 만든다.</a:t>
            </a:r>
            <a:endParaRPr/>
          </a:p>
          <a:p>
            <a:pPr marL="0" lvl="0" indent="0" algn="l" rtl="0">
              <a:lnSpc>
                <a:spcPct val="120000"/>
              </a:lnSpc>
              <a:spcBef>
                <a:spcPts val="1000"/>
              </a:spcBef>
              <a:spcAft>
                <a:spcPts val="0"/>
              </a:spcAft>
              <a:buSzPts val="1600"/>
              <a:buNone/>
            </a:pPr>
            <a:r>
              <a:rPr lang="en-US" sz="1600"/>
              <a:t>ApplicationContext context = new ClassPathXmlApplicationContext("beans.xml");</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다음은 등록한 bean은 검색하는 코드이다. class타입으로 검색한다.</a:t>
            </a:r>
            <a:endParaRPr/>
          </a:p>
          <a:p>
            <a:pPr marL="0" lvl="0" indent="0" algn="l" rtl="0">
              <a:lnSpc>
                <a:spcPct val="120000"/>
              </a:lnSpc>
              <a:spcBef>
                <a:spcPts val="1000"/>
              </a:spcBef>
              <a:spcAft>
                <a:spcPts val="0"/>
              </a:spcAft>
              <a:buSzPts val="1600"/>
              <a:buNone/>
            </a:pPr>
            <a:r>
              <a:rPr lang="en-US" sz="1600">
                <a:solidFill>
                  <a:srgbClr val="000000"/>
                </a:solidFill>
                <a:latin typeface="Malgun Gothic"/>
                <a:ea typeface="Malgun Gothic"/>
                <a:cs typeface="Malgun Gothic"/>
                <a:sym typeface="Malgun Gothic"/>
              </a:rPr>
              <a:t>OracleDb</a:t>
            </a:r>
            <a:r>
              <a:rPr lang="en-US" sz="1600"/>
              <a:t> db = context.getBean(</a:t>
            </a:r>
            <a:r>
              <a:rPr lang="en-US" sz="1600">
                <a:solidFill>
                  <a:srgbClr val="000000"/>
                </a:solidFill>
                <a:latin typeface="Malgun Gothic"/>
                <a:ea typeface="Malgun Gothic"/>
                <a:cs typeface="Malgun Gothic"/>
                <a:sym typeface="Malgun Gothic"/>
              </a:rPr>
              <a:t>OracleDb</a:t>
            </a:r>
            <a:r>
              <a:rPr lang="en-US" sz="1600"/>
              <a:t>.class);</a:t>
            </a:r>
            <a:endParaRPr/>
          </a:p>
          <a:p>
            <a:pPr marL="0" lvl="0" indent="0" algn="l" rtl="0">
              <a:lnSpc>
                <a:spcPct val="120000"/>
              </a:lnSpc>
              <a:spcBef>
                <a:spcPts val="1000"/>
              </a:spcBef>
              <a:spcAft>
                <a:spcPts val="0"/>
              </a:spcAft>
              <a:buSzPts val="1600"/>
              <a:buNone/>
            </a:pPr>
            <a:r>
              <a:rPr lang="en-US" sz="1600">
                <a:solidFill>
                  <a:srgbClr val="000000"/>
                </a:solidFill>
                <a:latin typeface="Malgun Gothic"/>
                <a:ea typeface="Malgun Gothic"/>
                <a:cs typeface="Malgun Gothic"/>
                <a:sym typeface="Malgun Gothic"/>
              </a:rPr>
              <a:t>Db</a:t>
            </a:r>
            <a:r>
              <a:rPr lang="en-US" sz="1600"/>
              <a:t> db = context.getBean(</a:t>
            </a:r>
            <a:r>
              <a:rPr lang="en-US" sz="1600">
                <a:solidFill>
                  <a:srgbClr val="000000"/>
                </a:solidFill>
                <a:latin typeface="Malgun Gothic"/>
                <a:ea typeface="Malgun Gothic"/>
                <a:cs typeface="Malgun Gothic"/>
                <a:sym typeface="Malgun Gothic"/>
              </a:rPr>
              <a:t>OracleDb</a:t>
            </a:r>
            <a:r>
              <a:rPr lang="en-US" sz="1600"/>
              <a:t>.class);</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이름으로 id나 name으로 검색한다. id로 검색하는 경우 Object로 반환하기에 변환해야 한다. </a:t>
            </a:r>
            <a:endParaRPr sz="1600"/>
          </a:p>
          <a:p>
            <a:pPr marL="0" lvl="0" indent="0" algn="l" rtl="0">
              <a:lnSpc>
                <a:spcPct val="120000"/>
              </a:lnSpc>
              <a:spcBef>
                <a:spcPts val="1000"/>
              </a:spcBef>
              <a:spcAft>
                <a:spcPts val="0"/>
              </a:spcAft>
              <a:buSzPts val="1600"/>
              <a:buNone/>
            </a:pPr>
            <a:r>
              <a:rPr lang="en-US" sz="1600">
                <a:solidFill>
                  <a:srgbClr val="000000"/>
                </a:solidFill>
                <a:latin typeface="Malgun Gothic"/>
                <a:ea typeface="Malgun Gothic"/>
                <a:cs typeface="Malgun Gothic"/>
                <a:sym typeface="Malgun Gothic"/>
              </a:rPr>
              <a:t>OracleDb</a:t>
            </a:r>
            <a:r>
              <a:rPr lang="en-US" sz="1600"/>
              <a:t> db = (</a:t>
            </a:r>
            <a:r>
              <a:rPr lang="en-US" sz="1600">
                <a:solidFill>
                  <a:srgbClr val="000000"/>
                </a:solidFill>
                <a:latin typeface="Malgun Gothic"/>
                <a:ea typeface="Malgun Gothic"/>
                <a:cs typeface="Malgun Gothic"/>
                <a:sym typeface="Malgun Gothic"/>
              </a:rPr>
              <a:t>OracleDb</a:t>
            </a:r>
            <a:r>
              <a:rPr lang="en-US" sz="1600"/>
              <a:t>) context.getBean("oradb");</a:t>
            </a:r>
            <a:endParaRPr/>
          </a:p>
          <a:p>
            <a:pPr marL="0" lvl="0" indent="0" algn="l" rtl="0">
              <a:lnSpc>
                <a:spcPct val="120000"/>
              </a:lnSpc>
              <a:spcBef>
                <a:spcPts val="1000"/>
              </a:spcBef>
              <a:spcAft>
                <a:spcPts val="0"/>
              </a:spcAft>
              <a:buSzPts val="1600"/>
              <a:buNone/>
            </a:pPr>
            <a:r>
              <a:rPr lang="en-US" sz="1600"/>
              <a:t>db.XXX(...) // 이후 비즈니스 메서드 호출</a:t>
            </a:r>
            <a:endParaRPr sz="1600"/>
          </a:p>
          <a:p>
            <a:pPr marL="0" lvl="0" indent="0" algn="l" rtl="0">
              <a:lnSpc>
                <a:spcPct val="120000"/>
              </a:lnSpc>
              <a:spcBef>
                <a:spcPts val="1000"/>
              </a:spcBef>
              <a:spcAft>
                <a:spcPts val="0"/>
              </a:spcAft>
              <a:buSzPts val="1600"/>
              <a:buNone/>
            </a:pPr>
            <a:endParaRPr sz="1600"/>
          </a:p>
        </p:txBody>
      </p:sp>
      <p:sp>
        <p:nvSpPr>
          <p:cNvPr id="412" name="Google Shape;412;p36"/>
          <p:cNvSpPr/>
          <p:nvPr/>
        </p:nvSpPr>
        <p:spPr>
          <a:xfrm>
            <a:off x="838200" y="2109186"/>
            <a:ext cx="10515600" cy="83099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id="oradb" class="spring_01_di.db.OracleDb" &gt;&lt;/bean&gt;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 - 프로퍼티 주입</a:t>
            </a:r>
            <a:endParaRPr/>
          </a:p>
        </p:txBody>
      </p:sp>
      <p:sp>
        <p:nvSpPr>
          <p:cNvPr id="418" name="Google Shape;418;p3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빈 값 설정 예제이다.</a:t>
            </a:r>
            <a:endParaRPr/>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클래스에 setUsername(...) 있으면 &lt;property&gt;를 통해 값 전달이 된다. 객체를 전달 할 경우 ref속성에 전달하고자 하는 경우 다른 bean의 id를 입력하면 된다.</a:t>
            </a:r>
            <a:endParaRPr/>
          </a:p>
          <a:p>
            <a:pPr marL="228600" marR="0" lvl="0" indent="-127000" algn="l" rtl="0">
              <a:lnSpc>
                <a:spcPct val="120000"/>
              </a:lnSpc>
              <a:spcBef>
                <a:spcPts val="1000"/>
              </a:spcBef>
              <a:spcAft>
                <a:spcPts val="0"/>
              </a:spcAft>
              <a:buClr>
                <a:srgbClr val="4BB0A0"/>
              </a:buClr>
              <a:buSzPts val="1600"/>
              <a:buFont typeface="Arial"/>
              <a:buNone/>
            </a:pPr>
            <a:endParaRPr sz="1600"/>
          </a:p>
        </p:txBody>
      </p:sp>
      <p:sp>
        <p:nvSpPr>
          <p:cNvPr id="419" name="Google Shape;419;p37"/>
          <p:cNvSpPr/>
          <p:nvPr/>
        </p:nvSpPr>
        <p:spPr>
          <a:xfrm>
            <a:off x="838200" y="1434483"/>
            <a:ext cx="10515600" cy="2308324"/>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a:t>
            </a:r>
            <a:r>
              <a:rPr lang="en-US" sz="1600" b="1">
                <a:solidFill>
                  <a:srgbClr val="000000"/>
                </a:solidFill>
                <a:latin typeface="Malgun Gothic"/>
                <a:ea typeface="Malgun Gothic"/>
                <a:cs typeface="Malgun Gothic"/>
                <a:sym typeface="Malgun Gothic"/>
              </a:rPr>
              <a:t>oradb</a:t>
            </a:r>
            <a:r>
              <a:rPr lang="en-US" sz="1600">
                <a:solidFill>
                  <a:srgbClr val="000000"/>
                </a:solidFill>
                <a:latin typeface="Malgun Gothic"/>
                <a:ea typeface="Malgun Gothic"/>
                <a:cs typeface="Malgun Gothic"/>
                <a:sym typeface="Malgun Gothic"/>
              </a:rPr>
              <a:t>" class="spring_01_di.db.OracleDb"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name="username" value="user01"&gt;&lt;/property&gt;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name="passwd" value="pwd"&gt;&lt;/property&gt;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id="memberSvc" class="com.exam.svc.MemberService"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name="db" ref="</a:t>
            </a:r>
            <a:r>
              <a:rPr lang="en-US" sz="1600" b="1">
                <a:solidFill>
                  <a:srgbClr val="000000"/>
                </a:solidFill>
                <a:latin typeface="Malgun Gothic"/>
                <a:ea typeface="Malgun Gothic"/>
                <a:cs typeface="Malgun Gothic"/>
                <a:sym typeface="Malgun Gothic"/>
              </a:rPr>
              <a:t>oradb</a:t>
            </a:r>
            <a:r>
              <a:rPr lang="en-US" sz="1600">
                <a:solidFill>
                  <a:srgbClr val="000000"/>
                </a:solidFill>
                <a:latin typeface="Malgun Gothic"/>
                <a:ea typeface="Malgun Gothic"/>
                <a:cs typeface="Malgun Gothic"/>
                <a:sym typeface="Malgun Gothic"/>
              </a:rPr>
              <a:t>"&gt;&lt;/property&gt;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sp>
        <p:nvSpPr>
          <p:cNvPr id="420" name="Google Shape;420;p37"/>
          <p:cNvSpPr/>
          <p:nvPr/>
        </p:nvSpPr>
        <p:spPr>
          <a:xfrm>
            <a:off x="838200" y="4640801"/>
            <a:ext cx="10515600" cy="18158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Db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setDb(Db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this.db =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 - 생성자 주입</a:t>
            </a:r>
            <a:endParaRPr/>
          </a:p>
        </p:txBody>
      </p:sp>
      <p:sp>
        <p:nvSpPr>
          <p:cNvPr id="426" name="Google Shape;426;p3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다음은 생성자를 통한 주입이다.</a:t>
            </a:r>
            <a:endParaRPr/>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생성자를 통한 값 주입이다. 순서대로 전달이 된다. 기본 데이터는 value속성을 통해 전달된다. 객체는 ref를 통해 전달된다.</a:t>
            </a:r>
            <a:endParaRPr sz="1600"/>
          </a:p>
        </p:txBody>
      </p:sp>
      <p:sp>
        <p:nvSpPr>
          <p:cNvPr id="427" name="Google Shape;427;p38"/>
          <p:cNvSpPr/>
          <p:nvPr/>
        </p:nvSpPr>
        <p:spPr>
          <a:xfrm>
            <a:off x="838200" y="1434483"/>
            <a:ext cx="10515600" cy="233910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id="oradb" class=" spring_01_di.db.OracleDb"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&lt;constructor-arg value="100"&gt;&lt;/property&gt;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&lt;constructor-arg ref="</a:t>
            </a:r>
            <a:r>
              <a:rPr lang="en-US" sz="1600" b="1">
                <a:solidFill>
                  <a:srgbClr val="000000"/>
                </a:solidFill>
                <a:latin typeface="Malgun Gothic"/>
                <a:ea typeface="Malgun Gothic"/>
                <a:cs typeface="Malgun Gothic"/>
                <a:sym typeface="Malgun Gothic"/>
              </a:rPr>
              <a:t>apacheds</a:t>
            </a:r>
            <a:r>
              <a:rPr lang="en-US" sz="1600">
                <a:solidFill>
                  <a:srgbClr val="000000"/>
                </a:solidFill>
                <a:latin typeface="Malgun Gothic"/>
                <a:ea typeface="Malgun Gothic"/>
                <a:cs typeface="Malgun Gothic"/>
                <a:sym typeface="Malgun Gothic"/>
              </a:rPr>
              <a:t>"&gt;&lt;/property&gt;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a:t>
            </a:r>
            <a:r>
              <a:rPr lang="en-US" sz="1600" b="1">
                <a:solidFill>
                  <a:srgbClr val="000000"/>
                </a:solidFill>
                <a:latin typeface="Malgun Gothic"/>
                <a:ea typeface="Malgun Gothic"/>
                <a:cs typeface="Malgun Gothic"/>
                <a:sym typeface="Malgun Gothic"/>
              </a:rPr>
              <a:t>apacheds</a:t>
            </a:r>
            <a:r>
              <a:rPr lang="en-US" sz="1600">
                <a:solidFill>
                  <a:srgbClr val="000000"/>
                </a:solidFill>
                <a:latin typeface="Malgun Gothic"/>
                <a:ea typeface="Malgun Gothic"/>
                <a:cs typeface="Malgun Gothic"/>
                <a:sym typeface="Malgun Gothic"/>
              </a:rPr>
              <a:t>" class="</a:t>
            </a:r>
            <a:r>
              <a:rPr lang="en-US" sz="1800">
                <a:solidFill>
                  <a:schemeClr val="dk1"/>
                </a:solidFill>
                <a:latin typeface="Malgun Gothic"/>
                <a:ea typeface="Malgun Gothic"/>
                <a:cs typeface="Malgun Gothic"/>
                <a:sym typeface="Malgun Gothic"/>
              </a:rPr>
              <a:t>org.apache.commons.dbcp2.BasicDataSource</a:t>
            </a:r>
            <a:r>
              <a:rPr lang="en-US" sz="1600">
                <a:solidFill>
                  <a:srgbClr val="000000"/>
                </a:solidFill>
                <a:latin typeface="Malgun Gothic"/>
                <a:ea typeface="Malgun Gothic"/>
                <a:cs typeface="Malgun Gothic"/>
                <a:sym typeface="Malgun Gothic"/>
              </a:rPr>
              <a:t>"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sp>
        <p:nvSpPr>
          <p:cNvPr id="428" name="Google Shape;428;p38"/>
          <p:cNvSpPr txBox="1"/>
          <p:nvPr/>
        </p:nvSpPr>
        <p:spPr>
          <a:xfrm>
            <a:off x="838200" y="4638687"/>
            <a:ext cx="10515600" cy="156966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a:t>
            </a:r>
            <a:r>
              <a:rPr lang="en-US" sz="1600">
                <a:solidFill>
                  <a:srgbClr val="000000"/>
                </a:solidFill>
                <a:latin typeface="Malgun Gothic"/>
                <a:ea typeface="Malgun Gothic"/>
                <a:cs typeface="Malgun Gothic"/>
                <a:sym typeface="Malgun Gothic"/>
              </a:rPr>
              <a:t>com.exam.db</a:t>
            </a:r>
            <a:r>
              <a:rPr lang="en-US" sz="1600">
                <a:solidFill>
                  <a:schemeClr val="dk1"/>
                </a:solidFill>
                <a:latin typeface="Malgun Gothic"/>
                <a:ea typeface="Malgun Gothic"/>
                <a:cs typeface="Malgun Gothic"/>
                <a:sym typeface="Malgun Gothic"/>
              </a:rPr>
              <a:t>;</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a:t>
            </a:r>
            <a:r>
              <a:rPr lang="en-US" sz="1600">
                <a:solidFill>
                  <a:srgbClr val="000000"/>
                </a:solidFill>
                <a:latin typeface="Malgun Gothic"/>
                <a:ea typeface="Malgun Gothic"/>
                <a:cs typeface="Malgun Gothic"/>
                <a:sym typeface="Malgun Gothic"/>
              </a:rPr>
              <a:t>OracleDb</a:t>
            </a: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a:t>
            </a:r>
            <a:r>
              <a:rPr lang="en-US" sz="1600">
                <a:solidFill>
                  <a:srgbClr val="000000"/>
                </a:solidFill>
                <a:latin typeface="Malgun Gothic"/>
                <a:ea typeface="Malgun Gothic"/>
                <a:cs typeface="Malgun Gothic"/>
                <a:sym typeface="Malgun Gothic"/>
              </a:rPr>
              <a:t>OracleDb</a:t>
            </a:r>
            <a:r>
              <a:rPr lang="en-US" sz="1600">
                <a:solidFill>
                  <a:schemeClr val="dk1"/>
                </a:solidFill>
                <a:latin typeface="Malgun Gothic"/>
                <a:ea typeface="Malgun Gothic"/>
                <a:cs typeface="Malgun Gothic"/>
                <a:sym typeface="Malgun Gothic"/>
              </a:rPr>
              <a:t>(String port, DataSource ds){...}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 - init-method</a:t>
            </a:r>
            <a:endParaRPr/>
          </a:p>
        </p:txBody>
      </p:sp>
      <p:sp>
        <p:nvSpPr>
          <p:cNvPr id="434" name="Google Shape;434;p3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객체 생성 후 초기화 작업을 특정 메서드에서 할 수 있다. </a:t>
            </a:r>
            <a:endParaRPr sz="1600"/>
          </a:p>
        </p:txBody>
      </p:sp>
      <p:sp>
        <p:nvSpPr>
          <p:cNvPr id="435" name="Google Shape;435;p39"/>
          <p:cNvSpPr/>
          <p:nvPr/>
        </p:nvSpPr>
        <p:spPr>
          <a:xfrm>
            <a:off x="838200" y="1434483"/>
            <a:ext cx="10515600" cy="132343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id="memberSvc" class="com.exam.svc.MemberService" init-method="initMethod"&gt;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name="db" ref="</a:t>
            </a:r>
            <a:r>
              <a:rPr lang="en-US" sz="1600" b="1">
                <a:solidFill>
                  <a:srgbClr val="000000"/>
                </a:solidFill>
                <a:latin typeface="Malgun Gothic"/>
                <a:ea typeface="Malgun Gothic"/>
                <a:cs typeface="Malgun Gothic"/>
                <a:sym typeface="Malgun Gothic"/>
              </a:rPr>
              <a:t>oradb</a:t>
            </a:r>
            <a:r>
              <a:rPr lang="en-US" sz="1600">
                <a:solidFill>
                  <a:srgbClr val="000000"/>
                </a:solidFill>
                <a:latin typeface="Malgun Gothic"/>
                <a:ea typeface="Malgun Gothic"/>
                <a:cs typeface="Malgun Gothic"/>
                <a:sym typeface="Malgun Gothic"/>
              </a:rPr>
              <a:t>"&gt;&lt;/property&gt;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graphicFrame>
        <p:nvGraphicFramePr>
          <p:cNvPr id="436" name="Google Shape;436;p39"/>
          <p:cNvGraphicFramePr/>
          <p:nvPr/>
        </p:nvGraphicFramePr>
        <p:xfrm>
          <a:off x="838200" y="2919847"/>
          <a:ext cx="10515600" cy="29007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u="none" strike="noStrike" cap="none">
                          <a:solidFill>
                            <a:srgbClr val="000000"/>
                          </a:solidFill>
                          <a:latin typeface="Malgun Gothic"/>
                          <a:ea typeface="Malgun Gothic"/>
                          <a:cs typeface="Malgun Gothic"/>
                          <a:sym typeface="Malgun Gothic"/>
                        </a:rPr>
                        <a:t>MemberService.java</a:t>
                      </a:r>
                      <a:endParaRPr sz="1600" u="none" strike="noStrike" cap="none"/>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u="none" strike="noStrike" cap="none">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Db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setDb(Db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this.db =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initMethod(){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System.out.println("MemberService.initMethod()호출...");</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스프링프레임워크 모듈</a:t>
            </a:r>
            <a:endParaRPr/>
          </a:p>
        </p:txBody>
      </p:sp>
      <p:sp>
        <p:nvSpPr>
          <p:cNvPr id="109" name="Google Shape;109;p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pic>
        <p:nvPicPr>
          <p:cNvPr id="110" name="Google Shape;110;p4" descr="http://javajigi.net/download/attachments/3664/spring-overview.gif"/>
          <p:cNvPicPr preferRelativeResize="0"/>
          <p:nvPr/>
        </p:nvPicPr>
        <p:blipFill rotWithShape="1">
          <a:blip r:embed="rId3">
            <a:alphaModFix/>
          </a:blip>
          <a:srcRect/>
          <a:stretch/>
        </p:blipFill>
        <p:spPr>
          <a:xfrm>
            <a:off x="1956785" y="1607343"/>
            <a:ext cx="7467600" cy="3952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 - destroy-method</a:t>
            </a:r>
            <a:endParaRPr/>
          </a:p>
        </p:txBody>
      </p:sp>
      <p:sp>
        <p:nvSpPr>
          <p:cNvPr id="442" name="Google Shape;442;p4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객체 소멸 직전 자원 반환등의 마무리작업을 특정 메서드에서 할 수 있다. </a:t>
            </a:r>
            <a:endParaRPr sz="1600"/>
          </a:p>
        </p:txBody>
      </p:sp>
      <p:sp>
        <p:nvSpPr>
          <p:cNvPr id="443" name="Google Shape;443;p40"/>
          <p:cNvSpPr/>
          <p:nvPr/>
        </p:nvSpPr>
        <p:spPr>
          <a:xfrm>
            <a:off x="838200" y="1434483"/>
            <a:ext cx="10515600" cy="132343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id="memberSvc" class="com.exam.svc.MemberService" destroy-method="destroyMethod"&gt;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name="db" ref="</a:t>
            </a:r>
            <a:r>
              <a:rPr lang="en-US" sz="1600" b="1">
                <a:solidFill>
                  <a:srgbClr val="000000"/>
                </a:solidFill>
                <a:latin typeface="Malgun Gothic"/>
                <a:ea typeface="Malgun Gothic"/>
                <a:cs typeface="Malgun Gothic"/>
                <a:sym typeface="Malgun Gothic"/>
              </a:rPr>
              <a:t>oradb</a:t>
            </a:r>
            <a:r>
              <a:rPr lang="en-US" sz="1600">
                <a:solidFill>
                  <a:srgbClr val="000000"/>
                </a:solidFill>
                <a:latin typeface="Malgun Gothic"/>
                <a:ea typeface="Malgun Gothic"/>
                <a:cs typeface="Malgun Gothic"/>
                <a:sym typeface="Malgun Gothic"/>
              </a:rPr>
              <a:t>"&gt;&lt;/property&gt;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graphicFrame>
        <p:nvGraphicFramePr>
          <p:cNvPr id="444" name="Google Shape;444;p40"/>
          <p:cNvGraphicFramePr/>
          <p:nvPr/>
        </p:nvGraphicFramePr>
        <p:xfrm>
          <a:off x="838200" y="2919847"/>
          <a:ext cx="10515600" cy="29007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MemberService.java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Db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setDb(Db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this.db =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destroyMethod(){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System.out.println("MemberService.destroyMethod()호출...");</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 - lazy-init</a:t>
            </a:r>
            <a:endParaRPr/>
          </a:p>
        </p:txBody>
      </p:sp>
      <p:sp>
        <p:nvSpPr>
          <p:cNvPr id="450" name="Google Shape;450;p4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컨테이너는 구동되는 시점에 모든 객체를 생성한다. 어떤 빈은 아주 나중에 가끔 사용하기도한다. 이 경우 성능개선과 메모리 절약을 위해서라도 사용되는 시점에 생성하도록 하는게 유리하다.</a:t>
            </a:r>
            <a:endParaRPr sz="1600"/>
          </a:p>
        </p:txBody>
      </p:sp>
      <p:sp>
        <p:nvSpPr>
          <p:cNvPr id="451" name="Google Shape;451;p41"/>
          <p:cNvSpPr/>
          <p:nvPr/>
        </p:nvSpPr>
        <p:spPr>
          <a:xfrm>
            <a:off x="838200" y="1754981"/>
            <a:ext cx="10515600" cy="132343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id="memberSvc" class="com.exam.svc.MemberService" lazy-init="true"&gt;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name="db" ref="</a:t>
            </a:r>
            <a:r>
              <a:rPr lang="en-US" sz="1600" b="1">
                <a:solidFill>
                  <a:srgbClr val="000000"/>
                </a:solidFill>
                <a:latin typeface="Malgun Gothic"/>
                <a:ea typeface="Malgun Gothic"/>
                <a:cs typeface="Malgun Gothic"/>
                <a:sym typeface="Malgun Gothic"/>
              </a:rPr>
              <a:t>oradb</a:t>
            </a:r>
            <a:r>
              <a:rPr lang="en-US" sz="1600">
                <a:solidFill>
                  <a:srgbClr val="000000"/>
                </a:solidFill>
                <a:latin typeface="Malgun Gothic"/>
                <a:ea typeface="Malgun Gothic"/>
                <a:cs typeface="Malgun Gothic"/>
                <a:sym typeface="Malgun Gothic"/>
              </a:rPr>
              <a:t>"&gt;&lt;/property&gt;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graphicFrame>
        <p:nvGraphicFramePr>
          <p:cNvPr id="452" name="Google Shape;452;p41"/>
          <p:cNvGraphicFramePr/>
          <p:nvPr/>
        </p:nvGraphicFramePr>
        <p:xfrm>
          <a:off x="838200" y="3583781"/>
          <a:ext cx="10515600" cy="29007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MemberService.java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Db db;</a:t>
                      </a:r>
                      <a:endParaRPr/>
                    </a:p>
                    <a:p>
                      <a:pPr marL="0" marR="0" lvl="0" indent="0" algn="l" rtl="0">
                        <a:spcBef>
                          <a:spcPts val="0"/>
                        </a:spcBef>
                        <a:spcAft>
                          <a:spcPts val="0"/>
                        </a:spcAft>
                        <a:buNone/>
                      </a:pP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System.out.println("MemberService 생성");</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setDb(Db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this.db = db;</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 - depends-on</a:t>
            </a:r>
            <a:endParaRPr/>
          </a:p>
        </p:txBody>
      </p:sp>
      <p:sp>
        <p:nvSpPr>
          <p:cNvPr id="458" name="Google Shape;458;p4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빈설정을 상속받아 추가적으로 설정을 하는 방법이다. 이는 반복적인 설정작업을 줄여준다.</a:t>
            </a:r>
            <a:endParaRPr/>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위와 같은 경우 memberSvc는 baseSvc의 설정을 몽땅 가져온다. 이 경우 초기화는 baseSvc부터 진행된다.</a:t>
            </a:r>
            <a:endParaRPr sz="1600"/>
          </a:p>
        </p:txBody>
      </p:sp>
      <p:sp>
        <p:nvSpPr>
          <p:cNvPr id="459" name="Google Shape;459;p42"/>
          <p:cNvSpPr/>
          <p:nvPr/>
        </p:nvSpPr>
        <p:spPr>
          <a:xfrm>
            <a:off x="838200" y="1426507"/>
            <a:ext cx="10515600" cy="18158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id="memberSvc" class="com.exam.svc.MemberService" depends-on="</a:t>
            </a:r>
            <a:r>
              <a:rPr lang="en-US" sz="1600" b="1">
                <a:solidFill>
                  <a:srgbClr val="000000"/>
                </a:solidFill>
                <a:latin typeface="Malgun Gothic"/>
                <a:ea typeface="Malgun Gothic"/>
                <a:cs typeface="Malgun Gothic"/>
                <a:sym typeface="Malgun Gothic"/>
              </a:rPr>
              <a:t>baseSvc</a:t>
            </a:r>
            <a:r>
              <a:rPr lang="en-US" sz="1600">
                <a:solidFill>
                  <a:srgbClr val="000000"/>
                </a:solidFill>
                <a:latin typeface="Malgun Gothic"/>
                <a:ea typeface="Malgun Gothic"/>
                <a:cs typeface="Malgun Gothic"/>
                <a:sym typeface="Malgun Gothic"/>
              </a:rPr>
              <a: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id="baseSvc" class="com.exam.svc.BaseService"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name="db" ref="</a:t>
            </a:r>
            <a:r>
              <a:rPr lang="en-US" sz="1600" b="1">
                <a:solidFill>
                  <a:srgbClr val="000000"/>
                </a:solidFill>
                <a:latin typeface="Malgun Gothic"/>
                <a:ea typeface="Malgun Gothic"/>
                <a:cs typeface="Malgun Gothic"/>
                <a:sym typeface="Malgun Gothic"/>
              </a:rPr>
              <a:t>oradb</a:t>
            </a:r>
            <a:r>
              <a:rPr lang="en-US" sz="1600">
                <a:solidFill>
                  <a:srgbClr val="000000"/>
                </a:solidFill>
                <a:latin typeface="Malgun Gothic"/>
                <a:ea typeface="Malgun Gothic"/>
                <a:cs typeface="Malgun Gothic"/>
                <a:sym typeface="Malgun Gothic"/>
              </a:rPr>
              <a:t>"&gt;&lt;/property&gt;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 - scope</a:t>
            </a:r>
            <a:endParaRPr/>
          </a:p>
        </p:txBody>
      </p:sp>
      <p:sp>
        <p:nvSpPr>
          <p:cNvPr id="465" name="Google Shape;465;p4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scope속성은 빈의 생성 방식과 생존범위를 지정한다. 기본은 singleton이다. singleton은 컨테이너 기동시 생성한 것을 저장하여 검색시 생성한 것의 참조값을 계속 사용한다. prototype은 사용할 때 마다 생성한다. 즉, 일회용이다. </a:t>
            </a:r>
            <a:endParaRPr/>
          </a:p>
        </p:txBody>
      </p:sp>
      <p:sp>
        <p:nvSpPr>
          <p:cNvPr id="466" name="Google Shape;466;p43"/>
          <p:cNvSpPr/>
          <p:nvPr/>
        </p:nvSpPr>
        <p:spPr>
          <a:xfrm>
            <a:off x="838200" y="1950780"/>
            <a:ext cx="10515600" cy="132343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id="memberSvc" class="com.exam.svc.MemberService" scope="singleton"&gt;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name="db" ref="</a:t>
            </a:r>
            <a:r>
              <a:rPr lang="en-US" sz="1600" b="1">
                <a:solidFill>
                  <a:srgbClr val="000000"/>
                </a:solidFill>
                <a:latin typeface="Malgun Gothic"/>
                <a:ea typeface="Malgun Gothic"/>
                <a:cs typeface="Malgun Gothic"/>
                <a:sym typeface="Malgun Gothic"/>
              </a:rPr>
              <a:t>oradb</a:t>
            </a:r>
            <a:r>
              <a:rPr lang="en-US" sz="1600">
                <a:solidFill>
                  <a:srgbClr val="000000"/>
                </a:solidFill>
                <a:latin typeface="Malgun Gothic"/>
                <a:ea typeface="Malgun Gothic"/>
                <a:cs typeface="Malgun Gothic"/>
                <a:sym typeface="Malgun Gothic"/>
              </a:rPr>
              <a:t>"&gt;&lt;/property&gt;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sp>
        <p:nvSpPr>
          <p:cNvPr id="467" name="Google Shape;467;p43"/>
          <p:cNvSpPr/>
          <p:nvPr/>
        </p:nvSpPr>
        <p:spPr>
          <a:xfrm>
            <a:off x="838200" y="3274219"/>
            <a:ext cx="10515600" cy="132343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id="memberSvc" class="com.exam.svc.MemberService" scope="prototype"&gt;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name="db" ref="</a:t>
            </a:r>
            <a:r>
              <a:rPr lang="en-US" sz="1600" b="1">
                <a:solidFill>
                  <a:srgbClr val="000000"/>
                </a:solidFill>
                <a:latin typeface="Malgun Gothic"/>
                <a:ea typeface="Malgun Gothic"/>
                <a:cs typeface="Malgun Gothic"/>
                <a:sym typeface="Malgun Gothic"/>
              </a:rPr>
              <a:t>oradb</a:t>
            </a:r>
            <a:r>
              <a:rPr lang="en-US" sz="1600">
                <a:solidFill>
                  <a:srgbClr val="000000"/>
                </a:solidFill>
                <a:latin typeface="Malgun Gothic"/>
                <a:ea typeface="Malgun Gothic"/>
                <a:cs typeface="Malgun Gothic"/>
                <a:sym typeface="Malgun Gothic"/>
              </a:rPr>
              <a:t>"&gt;&lt;/property&gt;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Bean 등록하기 - import</a:t>
            </a:r>
            <a:endParaRPr/>
          </a:p>
        </p:txBody>
      </p:sp>
      <p:graphicFrame>
        <p:nvGraphicFramePr>
          <p:cNvPr id="473" name="Google Shape;473;p44"/>
          <p:cNvGraphicFramePr/>
          <p:nvPr/>
        </p:nvGraphicFramePr>
        <p:xfrm>
          <a:off x="838200" y="1747520"/>
          <a:ext cx="10515600" cy="1681500"/>
        </p:xfrm>
        <a:graphic>
          <a:graphicData uri="http://schemas.openxmlformats.org/drawingml/2006/table">
            <a:tbl>
              <a:tblPr firstRow="1" bandRow="1">
                <a:noFill/>
                <a:tableStyleId>{356C56E0-969A-4C60-9EED-0EE17C578FE1}</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600"/>
                        <a:t>user.xml</a:t>
                      </a:r>
                      <a:endParaRPr sz="1600"/>
                    </a:p>
                  </a:txBody>
                  <a:tcPr marL="91450" marR="91450" marT="45725" marB="45725">
                    <a:solidFill>
                      <a:srgbClr val="D0CECE"/>
                    </a:solidFill>
                  </a:tcPr>
                </a:tc>
                <a:tc>
                  <a:txBody>
                    <a:bodyPr/>
                    <a:lstStyle/>
                    <a:p>
                      <a:pPr marL="0" marR="0" lvl="0" indent="0" algn="l" rtl="0">
                        <a:spcBef>
                          <a:spcPts val="0"/>
                        </a:spcBef>
                        <a:spcAft>
                          <a:spcPts val="0"/>
                        </a:spcAft>
                        <a:buNone/>
                      </a:pPr>
                      <a:r>
                        <a:rPr lang="en-US" sz="1600"/>
                        <a:t>product.xml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id="userSvc"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class="com.exam.svc.UserService"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id="productSvc"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class="com.exam.svc.ProductService"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474" name="Google Shape;474;p44"/>
          <p:cNvGraphicFramePr/>
          <p:nvPr/>
        </p:nvGraphicFramePr>
        <p:xfrm>
          <a:off x="838200" y="3601831"/>
          <a:ext cx="10515600" cy="14376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&lt;import resource="user.xml"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&lt;import resource="product.xml"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sp>
        <p:nvSpPr>
          <p:cNvPr id="475" name="Google Shape;475;p44"/>
          <p:cNvSpPr txBo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solidFill>
                  <a:schemeClr val="dk1"/>
                </a:solidFill>
                <a:latin typeface="Malgun Gothic"/>
                <a:ea typeface="Malgun Gothic"/>
                <a:cs typeface="Malgun Gothic"/>
                <a:sym typeface="Malgun Gothic"/>
              </a:rPr>
              <a:t>설정정보가 많을 경우 여러 개의 파일로 나눠 설정한 후 사용할 때엔 하나로 합친다. 나눈 것을 합치는 방법은 &lt;import&gt;를 사용한다.</a:t>
            </a:r>
            <a:endParaRPr sz="1600">
              <a:solidFill>
                <a:schemeClr val="dk1"/>
              </a:solidFill>
              <a:latin typeface="Malgun Gothic"/>
              <a:ea typeface="Malgun Gothic"/>
              <a:cs typeface="Malgun Gothic"/>
              <a:sym typeface="Malgun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 DI 컨테이너</a:t>
            </a:r>
            <a:endParaRPr/>
          </a:p>
        </p:txBody>
      </p:sp>
      <p:sp>
        <p:nvSpPr>
          <p:cNvPr id="481" name="Google Shape;481;p45"/>
          <p:cNvSpPr txBox="1">
            <a:spLocks noGrp="1"/>
          </p:cNvSpPr>
          <p:nvPr>
            <p:ph type="body" idx="1"/>
          </p:nvPr>
        </p:nvSpPr>
        <p:spPr>
          <a:xfrm>
            <a:off x="838200" y="990600"/>
            <a:ext cx="10515600" cy="5641019"/>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스프링프레임워크는 객체를 관리하는 컨테이너를 가진다. 컨테이너는 빈 설정파일을 읽어 정의된 클래스의 인스턴스를 생성, 저장, 검색 기능을 제공한다.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컨테이너 종류</a:t>
            </a:r>
            <a:endParaRPr sz="1600"/>
          </a:p>
          <a:p>
            <a:pPr marL="685800" lvl="1" indent="-228600" algn="l" rtl="0">
              <a:lnSpc>
                <a:spcPct val="90000"/>
              </a:lnSpc>
              <a:spcBef>
                <a:spcPts val="500"/>
              </a:spcBef>
              <a:spcAft>
                <a:spcPts val="0"/>
              </a:spcAft>
              <a:buClr>
                <a:schemeClr val="dk1"/>
              </a:buClr>
              <a:buSzPts val="1600"/>
              <a:buChar char="•"/>
            </a:pPr>
            <a:r>
              <a:rPr lang="en-US" sz="1600"/>
              <a:t>BeanFactory</a:t>
            </a:r>
            <a:endParaRPr sz="1600"/>
          </a:p>
          <a:p>
            <a:pPr marL="1143000" lvl="2" indent="-228600" algn="l" rtl="0">
              <a:lnSpc>
                <a:spcPct val="90000"/>
              </a:lnSpc>
              <a:spcBef>
                <a:spcPts val="500"/>
              </a:spcBef>
              <a:spcAft>
                <a:spcPts val="0"/>
              </a:spcAft>
              <a:buClr>
                <a:schemeClr val="dk1"/>
              </a:buClr>
              <a:buSzPts val="1600"/>
              <a:buChar char="•"/>
            </a:pPr>
            <a:r>
              <a:rPr lang="en-US"/>
              <a:t>Bean의 생성과 소멸</a:t>
            </a:r>
            <a:endParaRPr/>
          </a:p>
          <a:p>
            <a:pPr marL="1143000" lvl="2" indent="-228600" algn="l" rtl="0">
              <a:lnSpc>
                <a:spcPct val="90000"/>
              </a:lnSpc>
              <a:spcBef>
                <a:spcPts val="500"/>
              </a:spcBef>
              <a:spcAft>
                <a:spcPts val="0"/>
              </a:spcAft>
              <a:buClr>
                <a:schemeClr val="dk1"/>
              </a:buClr>
              <a:buSzPts val="1600"/>
              <a:buChar char="•"/>
            </a:pPr>
            <a:r>
              <a:rPr lang="en-US"/>
              <a:t>생성시 필요한 속성 설정</a:t>
            </a:r>
            <a:endParaRPr/>
          </a:p>
          <a:p>
            <a:pPr marL="1143000" lvl="2" indent="-228600" algn="l" rtl="0">
              <a:lnSpc>
                <a:spcPct val="90000"/>
              </a:lnSpc>
              <a:spcBef>
                <a:spcPts val="500"/>
              </a:spcBef>
              <a:spcAft>
                <a:spcPts val="0"/>
              </a:spcAft>
              <a:buClr>
                <a:schemeClr val="dk1"/>
              </a:buClr>
              <a:buSzPts val="1600"/>
              <a:buChar char="•"/>
            </a:pPr>
            <a:r>
              <a:rPr lang="en-US"/>
              <a:t>라이프사이클 관련 메서드 호출</a:t>
            </a:r>
            <a:endParaRPr/>
          </a:p>
          <a:p>
            <a:pPr marL="1143000" lvl="2" indent="-228600" algn="l" rtl="0">
              <a:lnSpc>
                <a:spcPct val="90000"/>
              </a:lnSpc>
              <a:spcBef>
                <a:spcPts val="500"/>
              </a:spcBef>
              <a:spcAft>
                <a:spcPts val="0"/>
              </a:spcAft>
              <a:buClr>
                <a:schemeClr val="dk1"/>
              </a:buClr>
              <a:buSzPts val="1600"/>
              <a:buChar char="•"/>
            </a:pPr>
            <a:r>
              <a:rPr lang="en-US"/>
              <a:t>빈 사용시 생성(lazy-loading)</a:t>
            </a:r>
            <a:endParaRPr/>
          </a:p>
          <a:p>
            <a:pPr marL="1143000" lvl="2" indent="-228600" algn="l" rtl="0">
              <a:lnSpc>
                <a:spcPct val="90000"/>
              </a:lnSpc>
              <a:spcBef>
                <a:spcPts val="500"/>
              </a:spcBef>
              <a:spcAft>
                <a:spcPts val="0"/>
              </a:spcAft>
              <a:buClr>
                <a:schemeClr val="dk1"/>
              </a:buClr>
              <a:buSzPts val="1600"/>
              <a:buChar char="•"/>
            </a:pPr>
            <a:r>
              <a:rPr lang="en-US"/>
              <a:t>구현클래스: BeanFactoryContext</a:t>
            </a:r>
            <a:endParaRPr/>
          </a:p>
          <a:p>
            <a:pPr marL="685800" lvl="1" indent="-228600" algn="l" rtl="0">
              <a:lnSpc>
                <a:spcPct val="90000"/>
              </a:lnSpc>
              <a:spcBef>
                <a:spcPts val="500"/>
              </a:spcBef>
              <a:spcAft>
                <a:spcPts val="0"/>
              </a:spcAft>
              <a:buClr>
                <a:schemeClr val="dk1"/>
              </a:buClr>
              <a:buSzPts val="1600"/>
              <a:buChar char="•"/>
            </a:pPr>
            <a:r>
              <a:rPr lang="en-US" sz="1600"/>
              <a:t>ApplicationContext</a:t>
            </a:r>
            <a:endParaRPr sz="1600"/>
          </a:p>
          <a:p>
            <a:pPr marL="1143000" lvl="2" indent="-228600" algn="l" rtl="0">
              <a:lnSpc>
                <a:spcPct val="90000"/>
              </a:lnSpc>
              <a:spcBef>
                <a:spcPts val="500"/>
              </a:spcBef>
              <a:spcAft>
                <a:spcPts val="0"/>
              </a:spcAft>
              <a:buClr>
                <a:schemeClr val="dk1"/>
              </a:buClr>
              <a:buSzPts val="1600"/>
              <a:buChar char="•"/>
            </a:pPr>
            <a:r>
              <a:rPr lang="en-US"/>
              <a:t>BeanFactory의 모든 기능 제공</a:t>
            </a:r>
            <a:endParaRPr/>
          </a:p>
          <a:p>
            <a:pPr marL="1143000" lvl="2" indent="-228600" algn="l" rtl="0">
              <a:lnSpc>
                <a:spcPct val="90000"/>
              </a:lnSpc>
              <a:spcBef>
                <a:spcPts val="500"/>
              </a:spcBef>
              <a:spcAft>
                <a:spcPts val="0"/>
              </a:spcAft>
              <a:buClr>
                <a:schemeClr val="dk1"/>
              </a:buClr>
              <a:buSzPts val="1600"/>
              <a:buChar char="•"/>
            </a:pPr>
            <a:r>
              <a:rPr lang="en-US"/>
              <a:t>ResourceBundle을 이용한 국제화(i18n)지원</a:t>
            </a:r>
            <a:endParaRPr/>
          </a:p>
          <a:p>
            <a:pPr marL="1143000" lvl="2" indent="-228600" algn="l" rtl="0">
              <a:lnSpc>
                <a:spcPct val="90000"/>
              </a:lnSpc>
              <a:spcBef>
                <a:spcPts val="500"/>
              </a:spcBef>
              <a:spcAft>
                <a:spcPts val="0"/>
              </a:spcAft>
              <a:buClr>
                <a:schemeClr val="dk1"/>
              </a:buClr>
              <a:buSzPts val="1600"/>
              <a:buChar char="•"/>
            </a:pPr>
            <a:r>
              <a:rPr lang="en-US"/>
              <a:t>다양한 Resource 로딩방법제공</a:t>
            </a:r>
            <a:endParaRPr/>
          </a:p>
          <a:p>
            <a:pPr marL="1143000" lvl="2" indent="-228600" algn="l" rtl="0">
              <a:lnSpc>
                <a:spcPct val="90000"/>
              </a:lnSpc>
              <a:spcBef>
                <a:spcPts val="500"/>
              </a:spcBef>
              <a:spcAft>
                <a:spcPts val="0"/>
              </a:spcAft>
              <a:buClr>
                <a:schemeClr val="dk1"/>
              </a:buClr>
              <a:buSzPts val="1600"/>
              <a:buChar char="•"/>
            </a:pPr>
            <a:r>
              <a:rPr lang="en-US"/>
              <a:t>컨테이너 구동시 빈 생성(pre-loading)</a:t>
            </a:r>
            <a:endParaRPr/>
          </a:p>
          <a:p>
            <a:pPr marL="1143000" lvl="2" indent="-228600" algn="l" rtl="0">
              <a:lnSpc>
                <a:spcPct val="90000"/>
              </a:lnSpc>
              <a:spcBef>
                <a:spcPts val="500"/>
              </a:spcBef>
              <a:spcAft>
                <a:spcPts val="0"/>
              </a:spcAft>
              <a:buClr>
                <a:schemeClr val="dk1"/>
              </a:buClr>
              <a:buSzPts val="1600"/>
              <a:buChar char="•"/>
            </a:pPr>
            <a:r>
              <a:rPr lang="en-US"/>
              <a:t>구현클래스</a:t>
            </a:r>
            <a:endParaRPr/>
          </a:p>
          <a:p>
            <a:pPr marL="1600200" lvl="3" indent="-228600" algn="l" rtl="0">
              <a:lnSpc>
                <a:spcPct val="90000"/>
              </a:lnSpc>
              <a:spcBef>
                <a:spcPts val="500"/>
              </a:spcBef>
              <a:spcAft>
                <a:spcPts val="0"/>
              </a:spcAft>
              <a:buClr>
                <a:schemeClr val="dk1"/>
              </a:buClr>
              <a:buSzPts val="1600"/>
              <a:buChar char="•"/>
            </a:pPr>
            <a:r>
              <a:rPr lang="en-US" sz="1600"/>
              <a:t>FileSystemXmlApplicationContext :파일경로에서 설정파일 찾아 컨테이너 생성</a:t>
            </a:r>
            <a:endParaRPr sz="1600"/>
          </a:p>
          <a:p>
            <a:pPr marL="1600200" lvl="3" indent="-228600" algn="l" rtl="0">
              <a:lnSpc>
                <a:spcPct val="90000"/>
              </a:lnSpc>
              <a:spcBef>
                <a:spcPts val="500"/>
              </a:spcBef>
              <a:spcAft>
                <a:spcPts val="0"/>
              </a:spcAft>
              <a:buClr>
                <a:schemeClr val="dk1"/>
              </a:buClr>
              <a:buSzPts val="1600"/>
              <a:buChar char="•"/>
            </a:pPr>
            <a:r>
              <a:rPr lang="en-US" sz="1600"/>
              <a:t>ClasspathXmlApplicationContext : 클래스패스에서 설정파일 찾아 컨테이너 생성</a:t>
            </a:r>
            <a:endParaRPr sz="1600"/>
          </a:p>
          <a:p>
            <a:pPr marL="1600200" lvl="3" indent="-228600" algn="l" rtl="0">
              <a:lnSpc>
                <a:spcPct val="90000"/>
              </a:lnSpc>
              <a:spcBef>
                <a:spcPts val="500"/>
              </a:spcBef>
              <a:spcAft>
                <a:spcPts val="0"/>
              </a:spcAft>
              <a:buClr>
                <a:schemeClr val="dk1"/>
              </a:buClr>
              <a:buSzPts val="1600"/>
              <a:buChar char="•"/>
            </a:pPr>
            <a:r>
              <a:rPr lang="en-US" sz="1600"/>
              <a:t>GenericXmlApplicationContext : 파일경로와 클래스패스에서 설정파일 찾아 컨테이너 생성</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 DI 컨테이너</a:t>
            </a:r>
            <a:endParaRPr/>
          </a:p>
        </p:txBody>
      </p:sp>
      <p:sp>
        <p:nvSpPr>
          <p:cNvPr id="487" name="Google Shape;487;p4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BeanFactory 주요 메서드</a:t>
            </a:r>
            <a:endParaRPr sz="1600"/>
          </a:p>
          <a:p>
            <a:pPr marL="685800" lvl="1" indent="-228600" algn="l" rtl="0">
              <a:lnSpc>
                <a:spcPct val="90000"/>
              </a:lnSpc>
              <a:spcBef>
                <a:spcPts val="500"/>
              </a:spcBef>
              <a:spcAft>
                <a:spcPts val="0"/>
              </a:spcAft>
              <a:buClr>
                <a:schemeClr val="dk1"/>
              </a:buClr>
              <a:buSzPts val="1600"/>
              <a:buChar char="•"/>
            </a:pPr>
            <a:r>
              <a:rPr lang="en-US" sz="1600"/>
              <a:t>Object getBean(String name)</a:t>
            </a:r>
            <a:endParaRPr/>
          </a:p>
          <a:p>
            <a:pPr marL="685800" lvl="1" indent="-228600" algn="l" rtl="0">
              <a:lnSpc>
                <a:spcPct val="90000"/>
              </a:lnSpc>
              <a:spcBef>
                <a:spcPts val="500"/>
              </a:spcBef>
              <a:spcAft>
                <a:spcPts val="0"/>
              </a:spcAft>
              <a:buClr>
                <a:schemeClr val="dk1"/>
              </a:buClr>
              <a:buSzPts val="1600"/>
              <a:buChar char="•"/>
            </a:pPr>
            <a:r>
              <a:rPr lang="en-US" sz="1600"/>
              <a:t>&lt;T&gt; T getBean(String name, Class&lt;T&gt; type)</a:t>
            </a:r>
            <a:endParaRPr/>
          </a:p>
          <a:p>
            <a:pPr marL="685800" lvl="1" indent="-228600" algn="l" rtl="0">
              <a:lnSpc>
                <a:spcPct val="90000"/>
              </a:lnSpc>
              <a:spcBef>
                <a:spcPts val="500"/>
              </a:spcBef>
              <a:spcAft>
                <a:spcPts val="0"/>
              </a:spcAft>
              <a:buClr>
                <a:schemeClr val="dk1"/>
              </a:buClr>
              <a:buSzPts val="1600"/>
              <a:buChar char="•"/>
            </a:pPr>
            <a:r>
              <a:rPr lang="en-US" sz="1600"/>
              <a:t>&lt;T&gt; T getBean(Class&lt;T&gt; type)</a:t>
            </a:r>
            <a:endParaRPr sz="1600"/>
          </a:p>
          <a:p>
            <a:pPr marL="685800" lvl="1" indent="-228600" algn="l" rtl="0">
              <a:lnSpc>
                <a:spcPct val="90000"/>
              </a:lnSpc>
              <a:spcBef>
                <a:spcPts val="500"/>
              </a:spcBef>
              <a:spcAft>
                <a:spcPts val="0"/>
              </a:spcAft>
              <a:buClr>
                <a:schemeClr val="dk1"/>
              </a:buClr>
              <a:buSzPts val="1600"/>
              <a:buChar char="•"/>
            </a:pPr>
            <a:r>
              <a:rPr lang="en-US" sz="1600"/>
              <a:t>boolean containsBean(String name)</a:t>
            </a:r>
            <a:endParaRPr/>
          </a:p>
          <a:p>
            <a:pPr marL="685800" lvl="1" indent="-228600" algn="l" rtl="0">
              <a:lnSpc>
                <a:spcPct val="90000"/>
              </a:lnSpc>
              <a:spcBef>
                <a:spcPts val="500"/>
              </a:spcBef>
              <a:spcAft>
                <a:spcPts val="0"/>
              </a:spcAft>
              <a:buClr>
                <a:schemeClr val="dk1"/>
              </a:buClr>
              <a:buSzPts val="1600"/>
              <a:buChar char="•"/>
            </a:pPr>
            <a:r>
              <a:rPr lang="en-US" sz="1600"/>
              <a:t>String[] getAliases()</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ListableBeanFactory</a:t>
            </a:r>
            <a:endParaRPr sz="1600"/>
          </a:p>
          <a:p>
            <a:pPr marL="685800" lvl="1" indent="-228600" algn="l" rtl="0">
              <a:lnSpc>
                <a:spcPct val="90000"/>
              </a:lnSpc>
              <a:spcBef>
                <a:spcPts val="500"/>
              </a:spcBef>
              <a:spcAft>
                <a:spcPts val="0"/>
              </a:spcAft>
              <a:buClr>
                <a:schemeClr val="dk1"/>
              </a:buClr>
              <a:buSzPts val="1600"/>
              <a:buChar char="•"/>
            </a:pPr>
            <a:r>
              <a:rPr lang="en-US" sz="1600"/>
              <a:t>int getBeanDefinitionCount()</a:t>
            </a:r>
            <a:endParaRPr/>
          </a:p>
          <a:p>
            <a:pPr marL="685800" lvl="1" indent="-228600" algn="l" rtl="0">
              <a:lnSpc>
                <a:spcPct val="90000"/>
              </a:lnSpc>
              <a:spcBef>
                <a:spcPts val="500"/>
              </a:spcBef>
              <a:spcAft>
                <a:spcPts val="0"/>
              </a:spcAft>
              <a:buClr>
                <a:schemeClr val="dk1"/>
              </a:buClr>
              <a:buSzPts val="1600"/>
              <a:buChar char="•"/>
            </a:pPr>
            <a:r>
              <a:rPr lang="en-US" sz="1600"/>
              <a:t>String[] getBeanDefinitionNames()</a:t>
            </a:r>
            <a:endParaRPr/>
          </a:p>
          <a:p>
            <a:pPr marL="685800" lvl="1" indent="-228600" algn="l" rtl="0">
              <a:lnSpc>
                <a:spcPct val="90000"/>
              </a:lnSpc>
              <a:spcBef>
                <a:spcPts val="500"/>
              </a:spcBef>
              <a:spcAft>
                <a:spcPts val="0"/>
              </a:spcAft>
              <a:buClr>
                <a:schemeClr val="dk1"/>
              </a:buClr>
              <a:buSzPts val="1600"/>
              <a:buChar char="•"/>
            </a:pPr>
            <a:r>
              <a:rPr lang="en-US" sz="1600"/>
              <a:t>String[] getBeanNamesForType(Class&lt;?&gt; type)</a:t>
            </a:r>
            <a:endParaRPr/>
          </a:p>
          <a:p>
            <a:pPr marL="685800" lvl="1" indent="-228600" algn="l" rtl="0">
              <a:lnSpc>
                <a:spcPct val="90000"/>
              </a:lnSpc>
              <a:spcBef>
                <a:spcPts val="500"/>
              </a:spcBef>
              <a:spcAft>
                <a:spcPts val="0"/>
              </a:spcAft>
              <a:buClr>
                <a:schemeClr val="dk1"/>
              </a:buClr>
              <a:buSzPts val="1600"/>
              <a:buChar char="•"/>
            </a:pPr>
            <a:r>
              <a:rPr lang="en-US" sz="1600"/>
              <a:t>String[] getBeanNamesForAnnotation(Class&lt;?&gt; annotationType)</a:t>
            </a:r>
            <a:endParaRPr/>
          </a:p>
          <a:p>
            <a:pPr marL="685800" lvl="1" indent="-228600" algn="l" rtl="0">
              <a:lnSpc>
                <a:spcPct val="90000"/>
              </a:lnSpc>
              <a:spcBef>
                <a:spcPts val="500"/>
              </a:spcBef>
              <a:spcAft>
                <a:spcPts val="0"/>
              </a:spcAft>
              <a:buClr>
                <a:schemeClr val="dk1"/>
              </a:buClr>
              <a:buSzPts val="1600"/>
              <a:buChar char="•"/>
            </a:pPr>
            <a:r>
              <a:rPr lang="en-US" sz="1600"/>
              <a:t>Map&lt;String, Object&gt; getBeansWithAnnotation(Class&lt;?&gt; annotationType)</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ApplicationContext</a:t>
            </a:r>
            <a:endParaRPr sz="1600"/>
          </a:p>
          <a:p>
            <a:pPr marL="685800" lvl="1" indent="-228600" algn="l" rtl="0">
              <a:lnSpc>
                <a:spcPct val="90000"/>
              </a:lnSpc>
              <a:spcBef>
                <a:spcPts val="500"/>
              </a:spcBef>
              <a:spcAft>
                <a:spcPts val="0"/>
              </a:spcAft>
              <a:buClr>
                <a:schemeClr val="dk1"/>
              </a:buClr>
              <a:buSzPts val="1600"/>
              <a:buChar char="•"/>
            </a:pPr>
            <a:r>
              <a:rPr lang="en-US" sz="1600"/>
              <a:t>ApplicationContext getParent()</a:t>
            </a: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(실습-1) DI 메인 클래스</a:t>
            </a:r>
            <a:endParaRPr/>
          </a:p>
        </p:txBody>
      </p:sp>
      <p:sp>
        <p:nvSpPr>
          <p:cNvPr id="493" name="Google Shape;493;p4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아래 코드가 작동하도록 Calc 클래스와  beans.xml을 작성하시오.</a:t>
            </a:r>
            <a:endParaRPr sz="1600"/>
          </a:p>
        </p:txBody>
      </p:sp>
      <p:sp>
        <p:nvSpPr>
          <p:cNvPr id="494" name="Google Shape;494;p47"/>
          <p:cNvSpPr txBox="1"/>
          <p:nvPr/>
        </p:nvSpPr>
        <p:spPr>
          <a:xfrm>
            <a:off x="838200" y="1489432"/>
            <a:ext cx="10515600" cy="3293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spring_01_di.exam01;</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org.springframework.context.ApplicationContext;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org.springframework.context.support.ClassPathXmlApplicationContext; </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ExamDi01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Calc c = (Calc) context.getBean("mycalc");</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System.out.println("3 + 5 = "+c.plus(3,5);</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System.out.println("3 - 5 = "+c.minus(3,5);</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(실습-2) DI 메인 클래스</a:t>
            </a:r>
            <a:endParaRPr/>
          </a:p>
        </p:txBody>
      </p:sp>
      <p:sp>
        <p:nvSpPr>
          <p:cNvPr id="500" name="Google Shape;500;p4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아래 코드가 작동하도록 BookVo, BookService 클래스와  beans.xml을 작성하시오.</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p:txBody>
      </p:sp>
      <p:sp>
        <p:nvSpPr>
          <p:cNvPr id="501" name="Google Shape;501;p48"/>
          <p:cNvSpPr txBox="1"/>
          <p:nvPr/>
        </p:nvSpPr>
        <p:spPr>
          <a:xfrm>
            <a:off x="838200" y="1460135"/>
            <a:ext cx="10515600" cy="4278094"/>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spring_01_di.exam02;</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org.springframework.context.ApplicationContext;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org.springframework.context.support.ClassPathXmlApplicationContext; </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MainApp02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BookService bsvc= (BookService) context.getBean("booksvc");</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BookVo vo = new BookVo("12341234","자바기본","한빛출판사",20000);</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bsvc.insert(vo);</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vo = new BookVo("12342233","자바중급","한빛출판사",25000);</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bsvc.insert(vo);</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List&lt;BoardVo) blist = bsvc.list();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System.out.println(blist);</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(실습-3) DI 메인 클래스</a:t>
            </a:r>
            <a:endParaRPr/>
          </a:p>
        </p:txBody>
      </p:sp>
      <p:sp>
        <p:nvSpPr>
          <p:cNvPr id="507" name="Google Shape;507;p4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아래 코드가 작동하도록 Greet 인터페이스를 구현하는 MorningGreet, AfternoonGreet 클래스와  beans.xml을 작성하시오.</a:t>
            </a:r>
            <a:endParaRPr sz="1600"/>
          </a:p>
        </p:txBody>
      </p:sp>
      <p:sp>
        <p:nvSpPr>
          <p:cNvPr id="508" name="Google Shape;508;p49"/>
          <p:cNvSpPr txBox="1"/>
          <p:nvPr/>
        </p:nvSpPr>
        <p:spPr>
          <a:xfrm>
            <a:off x="838200" y="1659285"/>
            <a:ext cx="10515600" cy="353943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package spring_01_di.exam03;</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org.springframework.context.ApplicationContext;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import org.springframework.context.support.ClassPathXmlApplicationContext; </a:t>
            </a:r>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public class MainApp03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public static void main(String[] args)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ApplicationContext context = new ClassPathXmlApplicationContext("beans.xml");</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Greet mogr = context.getBean(MorningGreet.class);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System.out.println(mogr.greeting()); // Good Morning~</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Greet afgr = context.getBean(AfternoonGreet.class);</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System.out.println(afgr.greeting()); // Good Afternoon~</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chemeClr val="dk1"/>
                </a:solidFill>
                <a:latin typeface="Malgun Gothic"/>
                <a:ea typeface="Malgun Gothic"/>
                <a:cs typeface="Malgun Gothic"/>
                <a:sym typeface="Malgun Gothic"/>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 주요 모듈</a:t>
            </a:r>
            <a:endParaRPr/>
          </a:p>
        </p:txBody>
      </p:sp>
      <p:sp>
        <p:nvSpPr>
          <p:cNvPr id="116" name="Google Shape;116;p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graphicFrame>
        <p:nvGraphicFramePr>
          <p:cNvPr id="117" name="Google Shape;117;p5"/>
          <p:cNvGraphicFramePr/>
          <p:nvPr/>
        </p:nvGraphicFramePr>
        <p:xfrm>
          <a:off x="838200" y="990600"/>
          <a:ext cx="10515600" cy="4821050"/>
        </p:xfrm>
        <a:graphic>
          <a:graphicData uri="http://schemas.openxmlformats.org/drawingml/2006/table">
            <a:tbl>
              <a:tblPr>
                <a:noFill/>
                <a:tableStyleId>{CFA96E2E-DECF-412D-AF9F-96C98D231A40}</a:tableStyleId>
              </a:tblPr>
              <a:tblGrid>
                <a:gridCol w="4182450">
                  <a:extLst>
                    <a:ext uri="{9D8B030D-6E8A-4147-A177-3AD203B41FA5}">
                      <a16:colId xmlns:a16="http://schemas.microsoft.com/office/drawing/2014/main" val="20000"/>
                    </a:ext>
                  </a:extLst>
                </a:gridCol>
                <a:gridCol w="63331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dirty="0" err="1"/>
                        <a:t>모듈</a:t>
                      </a:r>
                      <a:endParaRPr sz="1800" u="none" strike="noStrike" cap="none" dirty="0"/>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설명</a:t>
                      </a:r>
                      <a:endParaRPr sz="1800" u="none" strike="noStrike" cap="none"/>
                    </a:p>
                  </a:txBody>
                  <a:tcPr marL="91450" marR="91450" marT="45725" marB="45725">
                    <a:solidFill>
                      <a:schemeClr val="lt1"/>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spring-beans</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객체생성기능</a:t>
                      </a:r>
                      <a:endParaRPr sz="1800" u="none" strike="noStrike" cap="none"/>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spring-context</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객체생성, 라이프사이클 관리,등</a:t>
                      </a:r>
                      <a:endParaRPr sz="1800" u="none" strike="noStrike" cap="none"/>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spring-aop</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aop기능제공</a:t>
                      </a:r>
                      <a:endParaRPr sz="1800" u="none" strike="noStrike" cap="none"/>
                    </a:p>
                  </a:txBody>
                  <a:tcPr marL="91450" marR="91450" marT="45725" marB="45725">
                    <a:solidFill>
                      <a:schemeClr val="lt1"/>
                    </a:solid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spring-web</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dirty="0"/>
                        <a:t>Rest client, </a:t>
                      </a:r>
                      <a:r>
                        <a:rPr lang="en-US" sz="1800" u="none" strike="noStrike" cap="none" dirty="0" err="1"/>
                        <a:t>데이터변환</a:t>
                      </a:r>
                      <a:r>
                        <a:rPr lang="en-US" sz="1800" u="none" strike="noStrike" cap="none" dirty="0"/>
                        <a:t>, </a:t>
                      </a:r>
                      <a:r>
                        <a:rPr lang="en-US" sz="1800" u="none" strike="noStrike" cap="none" dirty="0" err="1"/>
                        <a:t>필터,파일업로드등</a:t>
                      </a:r>
                      <a:r>
                        <a:rPr lang="en-US" sz="1800" u="none" strike="noStrike" cap="none" dirty="0"/>
                        <a:t> </a:t>
                      </a:r>
                      <a:r>
                        <a:rPr lang="en-US" sz="1800" u="none" strike="noStrike" cap="none" dirty="0" err="1"/>
                        <a:t>지원</a:t>
                      </a:r>
                      <a:endParaRPr sz="1800" u="none" strike="noStrike" cap="none" dirty="0"/>
                    </a:p>
                  </a:txBody>
                  <a:tcPr marL="91450" marR="91450" marT="45725" marB="45725">
                    <a:solidFill>
                      <a:schemeClr val="lt1"/>
                    </a:solidFill>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spring-webmvc</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스프링기반 webmvc프레임워크</a:t>
                      </a:r>
                      <a:endParaRPr sz="1800" u="none" strike="noStrike" cap="none"/>
                    </a:p>
                  </a:txBody>
                  <a:tcPr marL="91450" marR="91450" marT="45725" marB="45725">
                    <a:solidFill>
                      <a:schemeClr val="lt1"/>
                    </a:solidFill>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spring-websocket</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웹소켓지원</a:t>
                      </a:r>
                      <a:endParaRPr sz="1800" u="none" strike="noStrike" cap="none"/>
                    </a:p>
                  </a:txBody>
                  <a:tcPr marL="91450" marR="91450" marT="45725" marB="45725">
                    <a:solidFill>
                      <a:schemeClr val="lt1"/>
                    </a:solidFill>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spring-oxm</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xml과 자바간 매핑</a:t>
                      </a:r>
                      <a:endParaRPr sz="1800" u="none" strike="noStrike" cap="none"/>
                    </a:p>
                  </a:txBody>
                  <a:tcPr marL="91450" marR="91450" marT="45725" marB="45725">
                    <a:solidFill>
                      <a:schemeClr val="lt1"/>
                    </a:solidFill>
                  </a:tcPr>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spring-tx</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트랜잭션 처리를 위한 추상레이어</a:t>
                      </a:r>
                      <a:endParaRPr sz="1800" u="none" strike="noStrike" cap="none"/>
                    </a:p>
                  </a:txBody>
                  <a:tcPr marL="91450" marR="91450" marT="45725" marB="45725">
                    <a:solidFill>
                      <a:schemeClr val="lt1"/>
                    </a:solidFill>
                  </a:tcPr>
                </a:tc>
                <a:extLst>
                  <a:ext uri="{0D108BD9-81ED-4DB2-BD59-A6C34878D82A}">
                    <a16:rowId xmlns:a16="http://schemas.microsoft.com/office/drawing/2014/main" val="10008"/>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spring-jdbc</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JDBC 템플릿제공</a:t>
                      </a:r>
                      <a:endParaRPr sz="1800" u="none" strike="noStrike" cap="none"/>
                    </a:p>
                  </a:txBody>
                  <a:tcPr marL="91450" marR="91450" marT="45725" marB="45725">
                    <a:solidFill>
                      <a:schemeClr val="lt1"/>
                    </a:solidFill>
                  </a:tcPr>
                </a:tc>
                <a:extLst>
                  <a:ext uri="{0D108BD9-81ED-4DB2-BD59-A6C34878D82A}">
                    <a16:rowId xmlns:a16="http://schemas.microsoft.com/office/drawing/2014/main" val="10009"/>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spring-orm</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dirty="0" err="1"/>
                        <a:t>하이버네이트,JPA,MyBatis와의</a:t>
                      </a:r>
                      <a:r>
                        <a:rPr lang="en-US" sz="1800" u="none" strike="noStrike" cap="none" dirty="0"/>
                        <a:t> </a:t>
                      </a:r>
                      <a:r>
                        <a:rPr lang="en-US" sz="1800" u="none" strike="noStrike" cap="none" dirty="0" err="1"/>
                        <a:t>연동</a:t>
                      </a:r>
                      <a:endParaRPr sz="1800" u="none" strike="noStrike" cap="none" dirty="0"/>
                    </a:p>
                  </a:txBody>
                  <a:tcPr marL="91450" marR="91450" marT="45725" marB="45725">
                    <a:solidFill>
                      <a:schemeClr val="lt1"/>
                    </a:solidFill>
                  </a:tcPr>
                </a:tc>
                <a:extLst>
                  <a:ext uri="{0D108BD9-81ED-4DB2-BD59-A6C34878D82A}">
                    <a16:rowId xmlns:a16="http://schemas.microsoft.com/office/drawing/2014/main" val="10010"/>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spring-jms</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JMS서버와 메시지지원</a:t>
                      </a:r>
                      <a:endParaRPr sz="1800" u="none" strike="noStrike" cap="none"/>
                    </a:p>
                  </a:txBody>
                  <a:tcPr marL="91450" marR="91450" marT="45725" marB="45725">
                    <a:solidFill>
                      <a:schemeClr val="lt1"/>
                    </a:solidFill>
                  </a:tcPr>
                </a:tc>
                <a:extLst>
                  <a:ext uri="{0D108BD9-81ED-4DB2-BD59-A6C34878D82A}">
                    <a16:rowId xmlns:a16="http://schemas.microsoft.com/office/drawing/2014/main" val="10011"/>
                  </a:ext>
                </a:extLst>
              </a:tr>
              <a:tr h="370850">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spring-context-support</a:t>
                      </a:r>
                      <a:endParaRPr sz="1800" u="none" strike="noStrike" cap="none"/>
                    </a:p>
                  </a:txBody>
                  <a:tcPr marL="91450" marR="91450" marT="45725" marB="45725">
                    <a:solidFill>
                      <a:schemeClr val="lt1"/>
                    </a:solidFill>
                  </a:tcPr>
                </a:tc>
                <a:tc>
                  <a:txBody>
                    <a:bodyPr/>
                    <a:lstStyle/>
                    <a:p>
                      <a:pPr marL="0" marR="0" lvl="0" indent="0" algn="l" rtl="0">
                        <a:spcBef>
                          <a:spcPts val="0"/>
                        </a:spcBef>
                        <a:spcAft>
                          <a:spcPts val="0"/>
                        </a:spcAft>
                        <a:buClr>
                          <a:schemeClr val="dk1"/>
                        </a:buClr>
                        <a:buSzPts val="1800"/>
                        <a:buFont typeface="Malgun Gothic"/>
                        <a:buNone/>
                      </a:pPr>
                      <a:r>
                        <a:rPr lang="en-US" sz="1800" u="none" strike="noStrike" cap="none"/>
                        <a:t>스케쥴링,메일발송,캐시연동,벨로시티등 부가기능지원</a:t>
                      </a:r>
                      <a:endParaRPr sz="1800" u="none" strike="noStrike" cap="none"/>
                    </a:p>
                  </a:txBody>
                  <a:tcPr marL="91450" marR="91450" marT="45725" marB="45725">
                    <a:solidFill>
                      <a:schemeClr val="lt1"/>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Annotation 기반 설정</a:t>
            </a:r>
            <a:endParaRPr/>
          </a:p>
        </p:txBody>
      </p:sp>
      <p:sp>
        <p:nvSpPr>
          <p:cNvPr id="514" name="Google Shape;514;p5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XML설정이 많은 경우 부담이 되기도 한다. 좀더 간편한 설정을 위해 annotation이 지원한다. 이 annotation을 사용하기 위해서 설정파일에 context관련 네임스페이스를 등록해야 한다. 네임스페이스는 특정기능의 접두어와 사용할 태그의 정보를 xml schema형태로 등록하는 것이다.</a:t>
            </a:r>
            <a:endParaRPr sz="1600"/>
          </a:p>
        </p:txBody>
      </p:sp>
      <p:graphicFrame>
        <p:nvGraphicFramePr>
          <p:cNvPr id="515" name="Google Shape;515;p50"/>
          <p:cNvGraphicFramePr/>
          <p:nvPr/>
        </p:nvGraphicFramePr>
        <p:xfrm>
          <a:off x="838200" y="2015195"/>
          <a:ext cx="10515600" cy="314454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291525">
                <a:tc>
                  <a:txBody>
                    <a:bodyPr/>
                    <a:lstStyle/>
                    <a:p>
                      <a:pPr marL="0" marR="0" lvl="0" indent="0" algn="l" rtl="0">
                        <a:spcBef>
                          <a:spcPts val="0"/>
                        </a:spcBef>
                        <a:spcAft>
                          <a:spcPts val="0"/>
                        </a:spcAft>
                        <a:buNone/>
                      </a:pPr>
                      <a:r>
                        <a:rPr lang="en-US" sz="1600"/>
                        <a:t>&lt;?xml version = "1.0" encoding = "UTF-8"?&gt;</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US" sz="1600"/>
                        <a:t>&lt;beans xmlns="http://www.springframework.org/schema/beans"</a:t>
                      </a:r>
                      <a:endParaRPr/>
                    </a:p>
                    <a:p>
                      <a:pPr marL="0" marR="0" lvl="0" indent="0" algn="l" rtl="0">
                        <a:spcBef>
                          <a:spcPts val="0"/>
                        </a:spcBef>
                        <a:spcAft>
                          <a:spcPts val="0"/>
                        </a:spcAft>
                        <a:buNone/>
                      </a:pPr>
                      <a:r>
                        <a:rPr lang="en-US" sz="1600"/>
                        <a:t>	xmlns:xsi="http://www.w3.org/2001/XMLSchema-instance"</a:t>
                      </a:r>
                      <a:endParaRPr/>
                    </a:p>
                    <a:p>
                      <a:pPr marL="0" marR="0" lvl="0" indent="0" algn="l" rtl="0">
                        <a:spcBef>
                          <a:spcPts val="0"/>
                        </a:spcBef>
                        <a:spcAft>
                          <a:spcPts val="0"/>
                        </a:spcAft>
                        <a:buNone/>
                      </a:pPr>
                      <a:r>
                        <a:rPr lang="en-US" sz="1600"/>
                        <a:t>	</a:t>
                      </a:r>
                      <a:r>
                        <a:rPr lang="en-US" sz="1600" b="1"/>
                        <a:t>xmlns:context="http://www.springframework.org/schema/context"</a:t>
                      </a:r>
                      <a:endParaRPr/>
                    </a:p>
                    <a:p>
                      <a:pPr marL="0" marR="0" lvl="0" indent="0" algn="l" rtl="0">
                        <a:spcBef>
                          <a:spcPts val="0"/>
                        </a:spcBef>
                        <a:spcAft>
                          <a:spcPts val="0"/>
                        </a:spcAft>
                        <a:buNone/>
                      </a:pPr>
                      <a:r>
                        <a:rPr lang="en-US" sz="1600"/>
                        <a:t>	xsi:schemaLocation="http://www.springframework.org/schema/beans </a:t>
                      </a:r>
                      <a:endParaRPr/>
                    </a:p>
                    <a:p>
                      <a:pPr marL="0" marR="0" lvl="0" indent="0" algn="l" rtl="0">
                        <a:spcBef>
                          <a:spcPts val="0"/>
                        </a:spcBef>
                        <a:spcAft>
                          <a:spcPts val="0"/>
                        </a:spcAft>
                        <a:buNone/>
                      </a:pPr>
                      <a:r>
                        <a:rPr lang="en-US" sz="1600"/>
                        <a:t>		http://www.springframework.org/schema/beans/spring-beans-4.3.xsd</a:t>
                      </a:r>
                      <a:endParaRPr/>
                    </a:p>
                    <a:p>
                      <a:pPr marL="0" marR="0" lvl="0" indent="0" algn="l" rtl="0">
                        <a:spcBef>
                          <a:spcPts val="0"/>
                        </a:spcBef>
                        <a:spcAft>
                          <a:spcPts val="0"/>
                        </a:spcAft>
                        <a:buNone/>
                      </a:pPr>
                      <a:r>
                        <a:rPr lang="en-US" sz="1600"/>
                        <a:t>		</a:t>
                      </a:r>
                      <a:r>
                        <a:rPr lang="en-US" sz="1600" b="1"/>
                        <a:t>http://www.springframework.org/schema/context </a:t>
                      </a:r>
                      <a:endParaRPr/>
                    </a:p>
                    <a:p>
                      <a:pPr marL="0" marR="0" lvl="0" indent="0" algn="l" rtl="0">
                        <a:spcBef>
                          <a:spcPts val="0"/>
                        </a:spcBef>
                        <a:spcAft>
                          <a:spcPts val="0"/>
                        </a:spcAft>
                        <a:buNone/>
                      </a:pPr>
                      <a:r>
                        <a:rPr lang="en-US" sz="1600" b="1"/>
                        <a:t>		http://www.springframework.org/schema/context/spring-context-4.3.xsd"</a:t>
                      </a:r>
                      <a:r>
                        <a:rPr lang="en-US" sz="1600"/>
                        <a:t>&gt;</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US" sz="1600"/>
                        <a:t>&lt;/beans&gt;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Annotation 기반 설정 - component-scan</a:t>
            </a:r>
            <a:endParaRPr/>
          </a:p>
        </p:txBody>
      </p:sp>
      <p:sp>
        <p:nvSpPr>
          <p:cNvPr id="521" name="Google Shape;521;p5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xml을 사용하면 번거롭습니다. 자바소스에 어노테이션 등록을 통해 간편하게 빈을 등록하는 방법이 있다.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어노테이션을 활성화 하려면 &lt;context:annotation-config /&gt;를  선언한다.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어노테이션 선언 클래스를 찾기 위해서 &lt;context:component-scan&gt;을 선언 한다. base-package속성에 검색할 패키지명을 등록하면 해당 패키지내 모든 서브패키지까지 검색한다.</a:t>
            </a:r>
            <a:endParaRPr/>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검색대상 패키지:</a:t>
            </a:r>
            <a:endParaRPr/>
          </a:p>
          <a:p>
            <a:pPr marL="685800" lvl="1" indent="-228600" algn="l" rtl="0">
              <a:lnSpc>
                <a:spcPct val="90000"/>
              </a:lnSpc>
              <a:spcBef>
                <a:spcPts val="500"/>
              </a:spcBef>
              <a:spcAft>
                <a:spcPts val="0"/>
              </a:spcAft>
              <a:buClr>
                <a:srgbClr val="000000"/>
              </a:buClr>
              <a:buSzPts val="1600"/>
              <a:buChar char="•"/>
            </a:pPr>
            <a:r>
              <a:rPr lang="en-US" sz="1600">
                <a:solidFill>
                  <a:srgbClr val="000000"/>
                </a:solidFill>
                <a:latin typeface="Malgun Gothic"/>
                <a:ea typeface="Malgun Gothic"/>
                <a:cs typeface="Malgun Gothic"/>
                <a:sym typeface="Malgun Gothic"/>
              </a:rPr>
              <a:t>spring_di_01</a:t>
            </a:r>
            <a:endParaRPr/>
          </a:p>
          <a:p>
            <a:pPr marL="685800" lvl="1" indent="-228600" algn="l" rtl="0">
              <a:lnSpc>
                <a:spcPct val="90000"/>
              </a:lnSpc>
              <a:spcBef>
                <a:spcPts val="500"/>
              </a:spcBef>
              <a:spcAft>
                <a:spcPts val="0"/>
              </a:spcAft>
              <a:buClr>
                <a:srgbClr val="000000"/>
              </a:buClr>
              <a:buSzPts val="1600"/>
              <a:buChar char="•"/>
            </a:pPr>
            <a:r>
              <a:rPr lang="en-US" sz="1600">
                <a:solidFill>
                  <a:srgbClr val="000000"/>
                </a:solidFill>
                <a:latin typeface="Malgun Gothic"/>
                <a:ea typeface="Malgun Gothic"/>
                <a:cs typeface="Malgun Gothic"/>
                <a:sym typeface="Malgun Gothic"/>
              </a:rPr>
              <a:t>spring_di_01.biz</a:t>
            </a:r>
            <a:endParaRPr/>
          </a:p>
          <a:p>
            <a:pPr marL="685800" lvl="1" indent="-228600" algn="l" rtl="0">
              <a:lnSpc>
                <a:spcPct val="90000"/>
              </a:lnSpc>
              <a:spcBef>
                <a:spcPts val="500"/>
              </a:spcBef>
              <a:spcAft>
                <a:spcPts val="0"/>
              </a:spcAft>
              <a:buClr>
                <a:srgbClr val="000000"/>
              </a:buClr>
              <a:buSzPts val="1600"/>
              <a:buChar char="•"/>
            </a:pPr>
            <a:r>
              <a:rPr lang="en-US" sz="1600">
                <a:solidFill>
                  <a:srgbClr val="000000"/>
                </a:solidFill>
                <a:latin typeface="Malgun Gothic"/>
                <a:ea typeface="Malgun Gothic"/>
                <a:cs typeface="Malgun Gothic"/>
                <a:sym typeface="Malgun Gothic"/>
              </a:rPr>
              <a:t>spring_di_01.dao</a:t>
            </a:r>
            <a:endParaRPr/>
          </a:p>
          <a:p>
            <a:pPr marL="685800" lvl="1" indent="-228600" algn="l" rtl="0">
              <a:lnSpc>
                <a:spcPct val="90000"/>
              </a:lnSpc>
              <a:spcBef>
                <a:spcPts val="500"/>
              </a:spcBef>
              <a:spcAft>
                <a:spcPts val="0"/>
              </a:spcAft>
              <a:buClr>
                <a:srgbClr val="000000"/>
              </a:buClr>
              <a:buSzPts val="1600"/>
              <a:buChar char="•"/>
            </a:pPr>
            <a:r>
              <a:rPr lang="en-US" sz="1600">
                <a:solidFill>
                  <a:srgbClr val="000000"/>
                </a:solidFill>
                <a:latin typeface="Malgun Gothic"/>
                <a:ea typeface="Malgun Gothic"/>
                <a:cs typeface="Malgun Gothic"/>
                <a:sym typeface="Malgun Gothic"/>
              </a:rPr>
              <a:t>spring_di_01.common</a:t>
            </a:r>
            <a:endParaRPr sz="1600"/>
          </a:p>
        </p:txBody>
      </p:sp>
      <p:graphicFrame>
        <p:nvGraphicFramePr>
          <p:cNvPr id="522" name="Google Shape;522;p51"/>
          <p:cNvGraphicFramePr/>
          <p:nvPr/>
        </p:nvGraphicFramePr>
        <p:xfrm>
          <a:off x="838200" y="2605034"/>
          <a:ext cx="10515600" cy="14376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&lt;context:annotation-config&gt;&lt;/context:annotation-config&gt;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&lt;context:component-scan base-package="spring_di_01"&gt;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Annotation 기반 설정 - annontation</a:t>
            </a:r>
            <a:endParaRPr/>
          </a:p>
        </p:txBody>
      </p:sp>
      <p:sp>
        <p:nvSpPr>
          <p:cNvPr id="528" name="Google Shape;528;p5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자바소스에 사용되는 annontation은 몇가지가 있다.</a:t>
            </a:r>
            <a:endParaRPr/>
          </a:p>
          <a:p>
            <a:pPr marL="685800" lvl="1" indent="-228600" algn="l" rtl="0">
              <a:lnSpc>
                <a:spcPct val="90000"/>
              </a:lnSpc>
              <a:spcBef>
                <a:spcPts val="500"/>
              </a:spcBef>
              <a:spcAft>
                <a:spcPts val="0"/>
              </a:spcAft>
              <a:buClr>
                <a:schemeClr val="dk1"/>
              </a:buClr>
              <a:buSzPts val="1600"/>
              <a:buChar char="•"/>
            </a:pPr>
            <a:r>
              <a:rPr lang="en-US" sz="1600"/>
              <a:t>@Component : 기본 annotation</a:t>
            </a:r>
            <a:endParaRPr/>
          </a:p>
          <a:p>
            <a:pPr marL="685800" lvl="1" indent="-228600" algn="l" rtl="0">
              <a:lnSpc>
                <a:spcPct val="90000"/>
              </a:lnSpc>
              <a:spcBef>
                <a:spcPts val="500"/>
              </a:spcBef>
              <a:spcAft>
                <a:spcPts val="0"/>
              </a:spcAft>
              <a:buClr>
                <a:schemeClr val="dk1"/>
              </a:buClr>
              <a:buSzPts val="1600"/>
              <a:buChar char="•"/>
            </a:pPr>
            <a:r>
              <a:rPr lang="en-US" sz="1600"/>
              <a:t>@Service : XXXServiceImpl에 주로 적용. 서비스 메서드 구현 클래스에 적용</a:t>
            </a:r>
            <a:endParaRPr sz="1600"/>
          </a:p>
          <a:p>
            <a:pPr marL="685800" lvl="1" indent="-228600" algn="l" rtl="0">
              <a:lnSpc>
                <a:spcPct val="90000"/>
              </a:lnSpc>
              <a:spcBef>
                <a:spcPts val="500"/>
              </a:spcBef>
              <a:spcAft>
                <a:spcPts val="0"/>
              </a:spcAft>
              <a:buClr>
                <a:schemeClr val="dk1"/>
              </a:buClr>
              <a:buSzPts val="1600"/>
              <a:buChar char="•"/>
            </a:pPr>
            <a:r>
              <a:rPr lang="en-US" sz="1600"/>
              <a:t>@Repository : XXXDao에 주로 적용. DBMS 연동하는 클래스에 적용</a:t>
            </a:r>
            <a:endParaRPr sz="1600"/>
          </a:p>
          <a:p>
            <a:pPr marL="685800" lvl="1" indent="-228600" algn="l" rtl="0">
              <a:lnSpc>
                <a:spcPct val="90000"/>
              </a:lnSpc>
              <a:spcBef>
                <a:spcPts val="500"/>
              </a:spcBef>
              <a:spcAft>
                <a:spcPts val="0"/>
              </a:spcAft>
              <a:buClr>
                <a:schemeClr val="dk1"/>
              </a:buClr>
              <a:buSzPts val="1600"/>
              <a:buChar char="•"/>
            </a:pPr>
            <a:r>
              <a:rPr lang="en-US" sz="1600"/>
              <a:t>@Controller : XXXController에 주로 적용. 웹환경에서 사용자 요청처리 클래스에 적용</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아래는 xml설정으로 빈등록하는것과  annontation으로 빈등록하는 예제이다.</a:t>
            </a:r>
            <a:endParaRPr sz="1600"/>
          </a:p>
        </p:txBody>
      </p:sp>
      <p:graphicFrame>
        <p:nvGraphicFramePr>
          <p:cNvPr id="529" name="Google Shape;529;p52"/>
          <p:cNvGraphicFramePr/>
          <p:nvPr/>
        </p:nvGraphicFramePr>
        <p:xfrm>
          <a:off x="838200" y="3045937"/>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id="memberSvc" class="com.exam.svc.MemberService" scope="singleton"&gt;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&lt;property name="db" ref="</a:t>
                      </a:r>
                      <a:r>
                        <a:rPr lang="en-US" sz="1600" b="1">
                          <a:solidFill>
                            <a:srgbClr val="000000"/>
                          </a:solidFill>
                          <a:latin typeface="Malgun Gothic"/>
                          <a:ea typeface="Malgun Gothic"/>
                          <a:cs typeface="Malgun Gothic"/>
                          <a:sym typeface="Malgun Gothic"/>
                        </a:rPr>
                        <a:t>oradb</a:t>
                      </a:r>
                      <a:r>
                        <a:rPr lang="en-US" sz="1600">
                          <a:solidFill>
                            <a:srgbClr val="000000"/>
                          </a:solidFill>
                          <a:latin typeface="Malgun Gothic"/>
                          <a:ea typeface="Malgun Gothic"/>
                          <a:cs typeface="Malgun Gothic"/>
                          <a:sym typeface="Malgun Gothic"/>
                        </a:rPr>
                        <a:t>"&gt;&lt;/property&gt;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530" name="Google Shape;530;p52"/>
          <p:cNvGraphicFramePr/>
          <p:nvPr/>
        </p:nvGraphicFramePr>
        <p:xfrm>
          <a:off x="838200" y="4901248"/>
          <a:ext cx="10515600" cy="14376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MemberService.java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@Component("memberSvc")</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@Component</a:t>
            </a:r>
            <a:endParaRPr/>
          </a:p>
        </p:txBody>
      </p:sp>
      <p:sp>
        <p:nvSpPr>
          <p:cNvPr id="536" name="Google Shape;536;p5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@Component 적용시 기본 이름은 첫자가 소문자인 클래스명이다. 기본 이름대신 다른 이름을 원한다면 @Component(“원하는 이름“) 형식으로 선언한다.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@Conponent 붙은 클래스의 객체는 추후 @Autowired 붙은 변수나 함수에 주입된다.</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Annotation 기반 설정 - DI 관련 annotation</a:t>
            </a:r>
            <a:endParaRPr/>
          </a:p>
        </p:txBody>
      </p:sp>
      <p:sp>
        <p:nvSpPr>
          <p:cNvPr id="542" name="Google Shape;542;p5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DI관련 어노테이션이다.</a:t>
            </a:r>
            <a:endParaRPr sz="1600"/>
          </a:p>
        </p:txBody>
      </p:sp>
      <p:graphicFrame>
        <p:nvGraphicFramePr>
          <p:cNvPr id="543" name="Google Shape;543;p54"/>
          <p:cNvGraphicFramePr/>
          <p:nvPr/>
        </p:nvGraphicFramePr>
        <p:xfrm>
          <a:off x="838200" y="1825625"/>
          <a:ext cx="10515600" cy="1483400"/>
        </p:xfrm>
        <a:graphic>
          <a:graphicData uri="http://schemas.openxmlformats.org/drawingml/2006/table">
            <a:tbl>
              <a:tblPr firstRow="1" bandRow="1">
                <a:noFill/>
                <a:tableStyleId>{356C56E0-969A-4C60-9EED-0EE17C578FE1}</a:tableStyleId>
              </a:tblPr>
              <a:tblGrid>
                <a:gridCol w="1833975">
                  <a:extLst>
                    <a:ext uri="{9D8B030D-6E8A-4147-A177-3AD203B41FA5}">
                      <a16:colId xmlns:a16="http://schemas.microsoft.com/office/drawing/2014/main" val="20000"/>
                    </a:ext>
                  </a:extLst>
                </a:gridCol>
                <a:gridCol w="86816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600"/>
                        <a:t>어노테이션</a:t>
                      </a:r>
                      <a:endParaRPr sz="1600"/>
                    </a:p>
                  </a:txBody>
                  <a:tcPr marL="91450" marR="91450" marT="45725" marB="45725">
                    <a:solidFill>
                      <a:srgbClr val="D0CECE"/>
                    </a:solidFill>
                  </a:tcPr>
                </a:tc>
                <a:tc>
                  <a:txBody>
                    <a:bodyPr/>
                    <a:lstStyle/>
                    <a:p>
                      <a:pPr marL="0" marR="0" lvl="0" indent="0" algn="l" rtl="0">
                        <a:spcBef>
                          <a:spcPts val="0"/>
                        </a:spcBef>
                        <a:spcAft>
                          <a:spcPts val="0"/>
                        </a:spcAft>
                        <a:buNone/>
                      </a:pPr>
                      <a:r>
                        <a:rPr lang="en-US" sz="1600"/>
                        <a:t>설명</a:t>
                      </a:r>
                      <a:endParaRPr/>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@Autowired</a:t>
                      </a:r>
                      <a:endParaRPr sz="1600">
                        <a:solidFill>
                          <a:srgbClr val="000000"/>
                        </a:solidFill>
                        <a:latin typeface="Malgun Gothic"/>
                        <a:ea typeface="Malgun Gothic"/>
                        <a:cs typeface="Malgun Gothic"/>
                        <a:sym typeface="Malgun Gothic"/>
                      </a:endParaRPr>
                    </a:p>
                  </a:txBody>
                  <a:tcPr marL="91450" marR="91450" marT="45725" marB="45725"/>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변수에 설정하여 동일타입의 객체를 찾아 자동으로 주입한다.</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@Qualifier</a:t>
                      </a:r>
                      <a:endParaRPr/>
                    </a:p>
                  </a:txBody>
                  <a:tcPr marL="91450" marR="91450" marT="45725" marB="45725"/>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동일 타입의 빈이 여러 개 있는 경우 특정 빈을 지정하여 주입한다.</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@Resource</a:t>
                      </a:r>
                      <a:endParaRPr/>
                    </a:p>
                  </a:txBody>
                  <a:tcPr marL="91450" marR="91450" marT="45725" marB="45725"/>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자바에서 정의하는 어노테이션이다.</a:t>
                      </a:r>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Annotation 기반 설정 - autowired</a:t>
            </a:r>
            <a:endParaRPr/>
          </a:p>
        </p:txBody>
      </p:sp>
      <p:sp>
        <p:nvSpPr>
          <p:cNvPr id="549" name="Google Shape;549;p5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@Autowired는 Spring 2.5부터 지원하는 기능으로 타입 기반 자동주입 기능이다. 변수에 지정하면 변수의 타입과 동일한 타입을 찾아 자동 주입한다. 만약 동일타입이 여러 개 등록되어 있으면 오류 발생한다. </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이름으로 주입하려면 @Qualifier(name="...")을 이용한다.</a:t>
            </a:r>
            <a:endParaRPr sz="1600"/>
          </a:p>
        </p:txBody>
      </p:sp>
      <p:graphicFrame>
        <p:nvGraphicFramePr>
          <p:cNvPr id="550" name="Google Shape;550;p55"/>
          <p:cNvGraphicFramePr/>
          <p:nvPr/>
        </p:nvGraphicFramePr>
        <p:xfrm>
          <a:off x="838200" y="2402674"/>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MemberDao.java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@Component(“jdbcDao")</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MemberDao{</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@Autowired</a:t>
                      </a: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DataSource ds; // 타입으로 찾아 주입된다</a:t>
                      </a: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551" name="Google Shape;551;p55"/>
          <p:cNvGraphicFramePr/>
          <p:nvPr/>
        </p:nvGraphicFramePr>
        <p:xfrm>
          <a:off x="838200" y="4251643"/>
          <a:ext cx="10515600" cy="2169180"/>
        </p:xfrm>
        <a:graphic>
          <a:graphicData uri="http://schemas.openxmlformats.org/drawingml/2006/table">
            <a:tbl>
              <a:tblPr firstRow="1" bandRow="1">
                <a:noFill/>
                <a:tableStyleId>{356C56E0-969A-4C60-9EED-0EE17C578FE1}</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MemberService.java</a:t>
                      </a:r>
                      <a:endParaRPr sz="1600"/>
                    </a:p>
                  </a:txBody>
                  <a:tcPr marL="91450" marR="91450" marT="45725" marB="45725">
                    <a:solidFill>
                      <a:srgbClr val="D0CECE"/>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MemberService.java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@Component("memberSvc")</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@Autowired</a:t>
                      </a: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@Qualifier(value="jdbcDao")</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MemberDao dao;  // 이름으로 찾아 주입된다.</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@Component("memberSvc")</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@Autowired</a:t>
                      </a: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MemberDao dao; // 타입으로 찾아 주입된다</a:t>
                      </a: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Annotation 기반 설정 - resource</a:t>
            </a:r>
            <a:endParaRPr/>
          </a:p>
        </p:txBody>
      </p:sp>
      <p:sp>
        <p:nvSpPr>
          <p:cNvPr id="557" name="Google Shape;557;p5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@Autowired는 Spring 2.5부터 지원하는 기능으로 타입 기반 자동주입 기능이다. 변수에 지정하면 변수의 타입과 동일한 타입을 찾아 자동 주입한다. 만약 동일타입이 여러 개 등록되어 있으면 오류 발생한다. </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이름으로 주입하려면 @Qualifier(name="...")을 이용한다.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@Autowired와 @Qualifier를 합친 것이 @Resource이다.</a:t>
            </a:r>
            <a:endParaRPr sz="1600"/>
          </a:p>
        </p:txBody>
      </p:sp>
      <p:graphicFrame>
        <p:nvGraphicFramePr>
          <p:cNvPr id="558" name="Google Shape;558;p56"/>
          <p:cNvGraphicFramePr/>
          <p:nvPr/>
        </p:nvGraphicFramePr>
        <p:xfrm>
          <a:off x="838200" y="2651248"/>
          <a:ext cx="10515600" cy="2009550"/>
        </p:xfrm>
        <a:graphic>
          <a:graphicData uri="http://schemas.openxmlformats.org/drawingml/2006/table">
            <a:tbl>
              <a:tblPr firstRow="1" bandRow="1">
                <a:noFill/>
                <a:tableStyleId>{356C56E0-969A-4C60-9EED-0EE17C578FE1}</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MemberService.java</a:t>
                      </a:r>
                      <a:endParaRPr sz="1600"/>
                    </a:p>
                  </a:txBody>
                  <a:tcPr marL="91450" marR="91450" marT="45725" marB="45725">
                    <a:solidFill>
                      <a:srgbClr val="D0CECE"/>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MemberService.java</a:t>
                      </a:r>
                      <a:endParaRPr sz="1600"/>
                    </a:p>
                  </a:txBody>
                  <a:tcPr marL="91450" marR="91450" marT="45725" marB="45725">
                    <a:solidFill>
                      <a:srgbClr val="D0CECE"/>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MemberService.java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163870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@Component("memberSvc")</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r>
                        <a:rPr lang="en-US" sz="1600" b="1">
                          <a:solidFill>
                            <a:srgbClr val="000000"/>
                          </a:solidFill>
                          <a:latin typeface="Malgun Gothic"/>
                          <a:ea typeface="Malgun Gothic"/>
                          <a:cs typeface="Malgun Gothic"/>
                          <a:sym typeface="Malgun Gothic"/>
                        </a:rPr>
                        <a:t>@Autowired</a:t>
                      </a:r>
                      <a:endParaRPr sz="1600" b="1">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MemberDao dao;</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@Component("memberSvc")</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r>
                        <a:rPr lang="en-US" sz="1600" b="1">
                          <a:solidFill>
                            <a:srgbClr val="000000"/>
                          </a:solidFill>
                          <a:latin typeface="Malgun Gothic"/>
                          <a:ea typeface="Malgun Gothic"/>
                          <a:cs typeface="Malgun Gothic"/>
                          <a:sym typeface="Malgun Gothic"/>
                        </a:rPr>
                        <a:t>@Autowired</a:t>
                      </a:r>
                      <a:endParaRPr sz="1600" b="1">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b="1">
                          <a:solidFill>
                            <a:srgbClr val="000000"/>
                          </a:solidFill>
                          <a:latin typeface="Malgun Gothic"/>
                          <a:ea typeface="Malgun Gothic"/>
                          <a:cs typeface="Malgun Gothic"/>
                          <a:sym typeface="Malgun Gothic"/>
                        </a:rPr>
                        <a:t>    @Qualifier(name="jdbcDao")</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MemberDao dao;</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@Component("memberSvc")</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MemberService{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r>
                        <a:rPr lang="en-US" sz="1600" b="1">
                          <a:solidFill>
                            <a:srgbClr val="000000"/>
                          </a:solidFill>
                          <a:latin typeface="Malgun Gothic"/>
                          <a:ea typeface="Malgun Gothic"/>
                          <a:cs typeface="Malgun Gothic"/>
                          <a:sym typeface="Malgun Gothic"/>
                        </a:rPr>
                        <a:t>@Resource(name="jdbcDao")</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private MemberDao dao;</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559" name="Google Shape;559;p56"/>
          <p:cNvSpPr txBox="1"/>
          <p:nvPr/>
        </p:nvSpPr>
        <p:spPr>
          <a:xfrm>
            <a:off x="838200" y="4883725"/>
            <a:ext cx="10515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의존성 추가</a:t>
            </a:r>
            <a:endParaRPr sz="1600"/>
          </a:p>
          <a:p>
            <a:pPr marL="0" lvl="0" indent="0" algn="l" rtl="0">
              <a:spcBef>
                <a:spcPts val="0"/>
              </a:spcBef>
              <a:spcAft>
                <a:spcPts val="0"/>
              </a:spcAft>
              <a:buNone/>
            </a:pPr>
            <a:r>
              <a:rPr lang="en-US" sz="1600"/>
              <a:t>&lt;dependency&gt;</a:t>
            </a:r>
            <a:endParaRPr sz="1600"/>
          </a:p>
          <a:p>
            <a:pPr marL="0" lvl="0" indent="0" algn="l" rtl="0">
              <a:spcBef>
                <a:spcPts val="0"/>
              </a:spcBef>
              <a:spcAft>
                <a:spcPts val="0"/>
              </a:spcAft>
              <a:buNone/>
            </a:pPr>
            <a:r>
              <a:rPr lang="en-US" sz="1600"/>
              <a:t>    &lt;groupId&gt;javax.annotation&lt;/groupId&gt;</a:t>
            </a:r>
            <a:endParaRPr sz="1600"/>
          </a:p>
          <a:p>
            <a:pPr marL="0" lvl="0" indent="0" algn="l" rtl="0">
              <a:spcBef>
                <a:spcPts val="0"/>
              </a:spcBef>
              <a:spcAft>
                <a:spcPts val="0"/>
              </a:spcAft>
              <a:buNone/>
            </a:pPr>
            <a:r>
              <a:rPr lang="en-US" sz="1600"/>
              <a:t>    &lt;artifactId&gt;javax.annotation-api&lt;/artifactId&gt;</a:t>
            </a:r>
            <a:endParaRPr sz="1600"/>
          </a:p>
          <a:p>
            <a:pPr marL="0" lvl="0" indent="0" algn="l" rtl="0">
              <a:spcBef>
                <a:spcPts val="0"/>
              </a:spcBef>
              <a:spcAft>
                <a:spcPts val="0"/>
              </a:spcAft>
              <a:buNone/>
            </a:pPr>
            <a:r>
              <a:rPr lang="en-US" sz="1600"/>
              <a:t>    &lt;version&gt;1.3.2&lt;/version&gt;</a:t>
            </a:r>
            <a:endParaRPr sz="1600"/>
          </a:p>
          <a:p>
            <a:pPr marL="0" lvl="0" indent="0" algn="l" rtl="0">
              <a:spcBef>
                <a:spcPts val="0"/>
              </a:spcBef>
              <a:spcAft>
                <a:spcPts val="0"/>
              </a:spcAft>
              <a:buNone/>
            </a:pPr>
            <a:r>
              <a:rPr lang="en-US" sz="1600"/>
              <a:t>&lt;/dependency&gt;</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Malgun Gothic"/>
              <a:buNone/>
            </a:pPr>
            <a:r>
              <a:rPr lang="en-US" dirty="0"/>
              <a:t>AOP</a:t>
            </a:r>
            <a:endParaRPr dirty="0"/>
          </a:p>
        </p:txBody>
      </p:sp>
      <p:sp>
        <p:nvSpPr>
          <p:cNvPr id="565" name="Google Shape;565;p5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개념</a:t>
            </a:r>
            <a:endParaRPr/>
          </a:p>
        </p:txBody>
      </p:sp>
      <p:sp>
        <p:nvSpPr>
          <p:cNvPr id="571" name="Google Shape;571;p5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AOP란 관점지향프로그래밍(Aspect Oriented Programming)이다. 대부분의 메서드는 핵심기능코드와 부가기능코드로 나뉠 수 있다. 핵심기능코드는 업무 관련 코드이기에 중복작성 하지 않는다. 반면 부가기능코드는 같은 코드가 반복되기 때문에 중복 작성된다. 부가 기능 코드를 객체로 만들어 원하는 위치, 시점에 동작하도록 끼워 넣는 방식을 AOP라고 한다. 코드가 아닌 객체로 만들면 손쉽게 넣고 뺄 수 있다.</a:t>
            </a:r>
            <a:endParaRPr sz="1600"/>
          </a:p>
        </p:txBody>
      </p:sp>
      <p:sp>
        <p:nvSpPr>
          <p:cNvPr id="572" name="Google Shape;572;p58"/>
          <p:cNvSpPr/>
          <p:nvPr/>
        </p:nvSpPr>
        <p:spPr>
          <a:xfrm>
            <a:off x="3402816" y="3801089"/>
            <a:ext cx="1731145" cy="2539014"/>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회원등록</a:t>
            </a:r>
            <a:endParaRPr/>
          </a:p>
        </p:txBody>
      </p:sp>
      <p:sp>
        <p:nvSpPr>
          <p:cNvPr id="573" name="Google Shape;573;p58"/>
          <p:cNvSpPr/>
          <p:nvPr/>
        </p:nvSpPr>
        <p:spPr>
          <a:xfrm>
            <a:off x="5403472" y="3801089"/>
            <a:ext cx="1731145" cy="2539014"/>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회비납부</a:t>
            </a:r>
            <a:endParaRPr sz="1800">
              <a:solidFill>
                <a:schemeClr val="dk1"/>
              </a:solidFill>
              <a:latin typeface="Malgun Gothic"/>
              <a:ea typeface="Malgun Gothic"/>
              <a:cs typeface="Malgun Gothic"/>
              <a:sym typeface="Malgun Gothic"/>
            </a:endParaRPr>
          </a:p>
        </p:txBody>
      </p:sp>
      <p:sp>
        <p:nvSpPr>
          <p:cNvPr id="574" name="Google Shape;574;p58"/>
          <p:cNvSpPr/>
          <p:nvPr/>
        </p:nvSpPr>
        <p:spPr>
          <a:xfrm>
            <a:off x="7304608" y="3801089"/>
            <a:ext cx="1731145" cy="2539014"/>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출석체크</a:t>
            </a:r>
            <a:endParaRPr sz="1800">
              <a:solidFill>
                <a:schemeClr val="dk1"/>
              </a:solidFill>
              <a:latin typeface="Malgun Gothic"/>
              <a:ea typeface="Malgun Gothic"/>
              <a:cs typeface="Malgun Gothic"/>
              <a:sym typeface="Malgun Gothic"/>
            </a:endParaRPr>
          </a:p>
        </p:txBody>
      </p:sp>
      <p:sp>
        <p:nvSpPr>
          <p:cNvPr id="575" name="Google Shape;575;p58"/>
          <p:cNvSpPr/>
          <p:nvPr/>
        </p:nvSpPr>
        <p:spPr>
          <a:xfrm>
            <a:off x="2229390" y="4311054"/>
            <a:ext cx="7537180" cy="535021"/>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로깅</a:t>
            </a:r>
            <a:endParaRPr sz="1800">
              <a:solidFill>
                <a:schemeClr val="dk1"/>
              </a:solidFill>
              <a:latin typeface="Malgun Gothic"/>
              <a:ea typeface="Malgun Gothic"/>
              <a:cs typeface="Malgun Gothic"/>
              <a:sym typeface="Malgun Gothic"/>
            </a:endParaRPr>
          </a:p>
        </p:txBody>
      </p:sp>
      <p:sp>
        <p:nvSpPr>
          <p:cNvPr id="576" name="Google Shape;576;p58"/>
          <p:cNvSpPr/>
          <p:nvPr/>
        </p:nvSpPr>
        <p:spPr>
          <a:xfrm>
            <a:off x="2229390" y="4994146"/>
            <a:ext cx="7537180" cy="460646"/>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보안</a:t>
            </a:r>
            <a:endParaRPr/>
          </a:p>
        </p:txBody>
      </p:sp>
      <p:sp>
        <p:nvSpPr>
          <p:cNvPr id="577" name="Google Shape;577;p58"/>
          <p:cNvSpPr/>
          <p:nvPr/>
        </p:nvSpPr>
        <p:spPr>
          <a:xfrm>
            <a:off x="2229390" y="5641942"/>
            <a:ext cx="7537180" cy="535021"/>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트랜잭션</a:t>
            </a:r>
            <a:endParaRPr/>
          </a:p>
        </p:txBody>
      </p:sp>
      <p:sp>
        <p:nvSpPr>
          <p:cNvPr id="578" name="Google Shape;578;p58"/>
          <p:cNvSpPr txBox="1"/>
          <p:nvPr/>
        </p:nvSpPr>
        <p:spPr>
          <a:xfrm>
            <a:off x="5715046" y="2673036"/>
            <a:ext cx="11079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핵심관심</a:t>
            </a:r>
            <a:endParaRPr/>
          </a:p>
        </p:txBody>
      </p:sp>
      <p:sp>
        <p:nvSpPr>
          <p:cNvPr id="579" name="Google Shape;579;p58"/>
          <p:cNvSpPr txBox="1"/>
          <p:nvPr/>
        </p:nvSpPr>
        <p:spPr>
          <a:xfrm>
            <a:off x="293407" y="5027093"/>
            <a:ext cx="11079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횡단관심</a:t>
            </a:r>
            <a:endParaRPr/>
          </a:p>
        </p:txBody>
      </p:sp>
      <p:cxnSp>
        <p:nvCxnSpPr>
          <p:cNvPr id="580" name="Google Shape;580;p58"/>
          <p:cNvCxnSpPr/>
          <p:nvPr/>
        </p:nvCxnSpPr>
        <p:spPr>
          <a:xfrm>
            <a:off x="4173166" y="3314706"/>
            <a:ext cx="3900791" cy="0"/>
          </a:xfrm>
          <a:prstGeom prst="straightConnector1">
            <a:avLst/>
          </a:prstGeom>
          <a:noFill/>
          <a:ln w="28575" cap="flat" cmpd="sng">
            <a:solidFill>
              <a:schemeClr val="accent1"/>
            </a:solidFill>
            <a:prstDash val="solid"/>
            <a:miter lim="800000"/>
            <a:headEnd type="none" w="sm" len="sm"/>
            <a:tailEnd type="none" w="sm" len="sm"/>
          </a:ln>
        </p:spPr>
      </p:cxnSp>
      <p:cxnSp>
        <p:nvCxnSpPr>
          <p:cNvPr id="581" name="Google Shape;581;p58"/>
          <p:cNvCxnSpPr/>
          <p:nvPr/>
        </p:nvCxnSpPr>
        <p:spPr>
          <a:xfrm>
            <a:off x="4163438" y="3304978"/>
            <a:ext cx="0" cy="418289"/>
          </a:xfrm>
          <a:prstGeom prst="straightConnector1">
            <a:avLst/>
          </a:prstGeom>
          <a:noFill/>
          <a:ln w="28575" cap="flat" cmpd="sng">
            <a:solidFill>
              <a:schemeClr val="accent1"/>
            </a:solidFill>
            <a:prstDash val="solid"/>
            <a:miter lim="800000"/>
            <a:headEnd type="none" w="sm" len="sm"/>
            <a:tailEnd type="none" w="sm" len="sm"/>
          </a:ln>
        </p:spPr>
      </p:cxnSp>
      <p:cxnSp>
        <p:nvCxnSpPr>
          <p:cNvPr id="582" name="Google Shape;582;p58"/>
          <p:cNvCxnSpPr/>
          <p:nvPr/>
        </p:nvCxnSpPr>
        <p:spPr>
          <a:xfrm>
            <a:off x="8090170" y="3304978"/>
            <a:ext cx="0" cy="418289"/>
          </a:xfrm>
          <a:prstGeom prst="straightConnector1">
            <a:avLst/>
          </a:prstGeom>
          <a:noFill/>
          <a:ln w="28575" cap="flat" cmpd="sng">
            <a:solidFill>
              <a:schemeClr val="accent1"/>
            </a:solidFill>
            <a:prstDash val="solid"/>
            <a:miter lim="800000"/>
            <a:headEnd type="none" w="sm" len="sm"/>
            <a:tailEnd type="none" w="sm" len="sm"/>
          </a:ln>
        </p:spPr>
      </p:cxnSp>
      <p:cxnSp>
        <p:nvCxnSpPr>
          <p:cNvPr id="583" name="Google Shape;583;p58"/>
          <p:cNvCxnSpPr/>
          <p:nvPr/>
        </p:nvCxnSpPr>
        <p:spPr>
          <a:xfrm rot="10800000">
            <a:off x="6196519" y="2986496"/>
            <a:ext cx="0" cy="656420"/>
          </a:xfrm>
          <a:prstGeom prst="straightConnector1">
            <a:avLst/>
          </a:prstGeom>
          <a:noFill/>
          <a:ln w="28575" cap="flat" cmpd="sng">
            <a:solidFill>
              <a:schemeClr val="accent1"/>
            </a:solidFill>
            <a:prstDash val="solid"/>
            <a:miter lim="800000"/>
            <a:headEnd type="none" w="sm" len="sm"/>
            <a:tailEnd type="triangle" w="med" len="med"/>
          </a:ln>
        </p:spPr>
      </p:cxnSp>
      <p:cxnSp>
        <p:nvCxnSpPr>
          <p:cNvPr id="584" name="Google Shape;584;p58"/>
          <p:cNvCxnSpPr/>
          <p:nvPr/>
        </p:nvCxnSpPr>
        <p:spPr>
          <a:xfrm>
            <a:off x="1705582" y="4564709"/>
            <a:ext cx="0" cy="1344743"/>
          </a:xfrm>
          <a:prstGeom prst="straightConnector1">
            <a:avLst/>
          </a:prstGeom>
          <a:noFill/>
          <a:ln w="28575" cap="flat" cmpd="sng">
            <a:solidFill>
              <a:schemeClr val="accent1"/>
            </a:solidFill>
            <a:prstDash val="solid"/>
            <a:miter lim="800000"/>
            <a:headEnd type="none" w="sm" len="sm"/>
            <a:tailEnd type="none" w="sm" len="sm"/>
          </a:ln>
        </p:spPr>
      </p:cxnSp>
      <p:cxnSp>
        <p:nvCxnSpPr>
          <p:cNvPr id="585" name="Google Shape;585;p58"/>
          <p:cNvCxnSpPr>
            <a:endCxn id="575" idx="1"/>
          </p:cNvCxnSpPr>
          <p:nvPr/>
        </p:nvCxnSpPr>
        <p:spPr>
          <a:xfrm>
            <a:off x="1705590" y="4578565"/>
            <a:ext cx="523800" cy="0"/>
          </a:xfrm>
          <a:prstGeom prst="straightConnector1">
            <a:avLst/>
          </a:prstGeom>
          <a:noFill/>
          <a:ln w="28575" cap="flat" cmpd="sng">
            <a:solidFill>
              <a:schemeClr val="accent1"/>
            </a:solidFill>
            <a:prstDash val="solid"/>
            <a:miter lim="800000"/>
            <a:headEnd type="none" w="sm" len="sm"/>
            <a:tailEnd type="none" w="sm" len="sm"/>
          </a:ln>
        </p:spPr>
      </p:cxnSp>
      <p:cxnSp>
        <p:nvCxnSpPr>
          <p:cNvPr id="586" name="Google Shape;586;p58"/>
          <p:cNvCxnSpPr/>
          <p:nvPr/>
        </p:nvCxnSpPr>
        <p:spPr>
          <a:xfrm>
            <a:off x="1723213" y="5909451"/>
            <a:ext cx="523808" cy="1"/>
          </a:xfrm>
          <a:prstGeom prst="straightConnector1">
            <a:avLst/>
          </a:prstGeom>
          <a:noFill/>
          <a:ln w="28575" cap="flat" cmpd="sng">
            <a:solidFill>
              <a:schemeClr val="accent1"/>
            </a:solidFill>
            <a:prstDash val="solid"/>
            <a:miter lim="800000"/>
            <a:headEnd type="none" w="sm" len="sm"/>
            <a:tailEnd type="none" w="sm" len="sm"/>
          </a:ln>
        </p:spPr>
      </p:cxnSp>
      <p:cxnSp>
        <p:nvCxnSpPr>
          <p:cNvPr id="587" name="Google Shape;587;p58"/>
          <p:cNvCxnSpPr>
            <a:stCxn id="576" idx="1"/>
          </p:cNvCxnSpPr>
          <p:nvPr/>
        </p:nvCxnSpPr>
        <p:spPr>
          <a:xfrm rot="10800000">
            <a:off x="1436190" y="5224469"/>
            <a:ext cx="793200" cy="0"/>
          </a:xfrm>
          <a:prstGeom prst="straightConnector1">
            <a:avLst/>
          </a:prstGeom>
          <a:noFill/>
          <a:ln w="28575" cap="flat" cmpd="sng">
            <a:solidFill>
              <a:schemeClr val="accent1"/>
            </a:solidFill>
            <a:prstDash val="solid"/>
            <a:miter lim="800000"/>
            <a:headEnd type="none" w="sm" len="sm"/>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Aop 프로젝트 생성</a:t>
            </a:r>
            <a:endParaRPr/>
          </a:p>
        </p:txBody>
      </p:sp>
      <p:sp>
        <p:nvSpPr>
          <p:cNvPr id="600" name="Google Shape;600;p5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Java Project 생성</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Configure -&gt; Convert To Maven Project</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pom.xml에 우측 종속성 정보를 입력한다.</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p:txBody>
      </p:sp>
      <p:sp>
        <p:nvSpPr>
          <p:cNvPr id="601" name="Google Shape;601;p59"/>
          <p:cNvSpPr/>
          <p:nvPr/>
        </p:nvSpPr>
        <p:spPr>
          <a:xfrm>
            <a:off x="6096002" y="990600"/>
            <a:ext cx="5257798" cy="5262979"/>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groupId</a:t>
            </a:r>
            <a:r>
              <a:rPr lang="en-US" sz="1600" dirty="0">
                <a:solidFill>
                  <a:schemeClr val="dk1"/>
                </a:solidFill>
                <a:latin typeface="Malgun Gothic"/>
                <a:ea typeface="Malgun Gothic"/>
                <a:cs typeface="Malgun Gothic"/>
                <a:sym typeface="Malgun Gothic"/>
              </a:rPr>
              <a:t>&gt;</a:t>
            </a:r>
            <a:r>
              <a:rPr lang="en-US" sz="1600" dirty="0" err="1">
                <a:solidFill>
                  <a:schemeClr val="dk1"/>
                </a:solidFill>
                <a:latin typeface="Malgun Gothic"/>
                <a:ea typeface="Malgun Gothic"/>
                <a:cs typeface="Malgun Gothic"/>
                <a:sym typeface="Malgun Gothic"/>
              </a:rPr>
              <a:t>org.springframework</a:t>
            </a: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groupId</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artifactId</a:t>
            </a:r>
            <a:r>
              <a:rPr lang="en-US" sz="1600" dirty="0">
                <a:solidFill>
                  <a:schemeClr val="dk1"/>
                </a:solidFill>
                <a:latin typeface="Malgun Gothic"/>
                <a:ea typeface="Malgun Gothic"/>
                <a:cs typeface="Malgun Gothic"/>
                <a:sym typeface="Malgun Gothic"/>
              </a:rPr>
              <a:t>&gt;</a:t>
            </a:r>
            <a:r>
              <a:rPr lang="en-US" sz="1600" b="1" dirty="0">
                <a:solidFill>
                  <a:schemeClr val="dk1"/>
                </a:solidFill>
                <a:latin typeface="Malgun Gothic"/>
                <a:ea typeface="Malgun Gothic"/>
                <a:cs typeface="Malgun Gothic"/>
                <a:sym typeface="Malgun Gothic"/>
              </a:rPr>
              <a:t>spring-context</a:t>
            </a: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artifactId</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&lt;version&gt;4.3.30.RELEASE&lt;/version&gt;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groupId</a:t>
            </a:r>
            <a:r>
              <a:rPr lang="en-US" sz="1600" dirty="0">
                <a:solidFill>
                  <a:schemeClr val="dk1"/>
                </a:solidFill>
                <a:latin typeface="Malgun Gothic"/>
                <a:ea typeface="Malgun Gothic"/>
                <a:cs typeface="Malgun Gothic"/>
                <a:sym typeface="Malgun Gothic"/>
              </a:rPr>
              <a:t>&gt;</a:t>
            </a:r>
            <a:r>
              <a:rPr lang="en-US" sz="1600" dirty="0" err="1">
                <a:solidFill>
                  <a:schemeClr val="dk1"/>
                </a:solidFill>
                <a:latin typeface="Malgun Gothic"/>
                <a:ea typeface="Malgun Gothic"/>
                <a:cs typeface="Malgun Gothic"/>
                <a:sym typeface="Malgun Gothic"/>
              </a:rPr>
              <a:t>org.springframework</a:t>
            </a: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groupId</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artifactId</a:t>
            </a:r>
            <a:r>
              <a:rPr lang="en-US" sz="1600" dirty="0">
                <a:solidFill>
                  <a:schemeClr val="dk1"/>
                </a:solidFill>
                <a:latin typeface="Malgun Gothic"/>
                <a:ea typeface="Malgun Gothic"/>
                <a:cs typeface="Malgun Gothic"/>
                <a:sym typeface="Malgun Gothic"/>
              </a:rPr>
              <a:t>&gt;</a:t>
            </a:r>
            <a:r>
              <a:rPr lang="en-US" sz="1600" b="1" dirty="0">
                <a:solidFill>
                  <a:schemeClr val="dk1"/>
                </a:solidFill>
                <a:latin typeface="Malgun Gothic"/>
                <a:ea typeface="Malgun Gothic"/>
                <a:cs typeface="Malgun Gothic"/>
                <a:sym typeface="Malgun Gothic"/>
              </a:rPr>
              <a:t>spring-</a:t>
            </a:r>
            <a:r>
              <a:rPr lang="en-US" sz="1600" b="1" dirty="0" err="1">
                <a:solidFill>
                  <a:schemeClr val="dk1"/>
                </a:solidFill>
                <a:latin typeface="Malgun Gothic"/>
                <a:ea typeface="Malgun Gothic"/>
                <a:cs typeface="Malgun Gothic"/>
                <a:sym typeface="Malgun Gothic"/>
              </a:rPr>
              <a:t>aop</a:t>
            </a: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artifactId</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&lt;version&gt;4.3.30.RELEASE&lt;/version&gt;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groupId</a:t>
            </a:r>
            <a:r>
              <a:rPr lang="en-US" sz="1600" dirty="0">
                <a:solidFill>
                  <a:schemeClr val="dk1"/>
                </a:solidFill>
                <a:latin typeface="Malgun Gothic"/>
                <a:ea typeface="Malgun Gothic"/>
                <a:cs typeface="Malgun Gothic"/>
                <a:sym typeface="Malgun Gothic"/>
              </a:rPr>
              <a:t>&gt;</a:t>
            </a:r>
            <a:r>
              <a:rPr lang="en-US" sz="1600" dirty="0" err="1">
                <a:solidFill>
                  <a:schemeClr val="dk1"/>
                </a:solidFill>
                <a:latin typeface="Malgun Gothic"/>
                <a:ea typeface="Malgun Gothic"/>
                <a:cs typeface="Malgun Gothic"/>
                <a:sym typeface="Malgun Gothic"/>
              </a:rPr>
              <a:t>org.springframework</a:t>
            </a: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groupId</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artifactId</a:t>
            </a:r>
            <a:r>
              <a:rPr lang="en-US" sz="1600" dirty="0">
                <a:solidFill>
                  <a:schemeClr val="dk1"/>
                </a:solidFill>
                <a:latin typeface="Malgun Gothic"/>
                <a:ea typeface="Malgun Gothic"/>
                <a:cs typeface="Malgun Gothic"/>
                <a:sym typeface="Malgun Gothic"/>
              </a:rPr>
              <a:t>&gt;</a:t>
            </a:r>
            <a:r>
              <a:rPr lang="en-US" sz="1600" b="1" dirty="0">
                <a:solidFill>
                  <a:schemeClr val="dk1"/>
                </a:solidFill>
                <a:latin typeface="Malgun Gothic"/>
                <a:ea typeface="Malgun Gothic"/>
                <a:cs typeface="Malgun Gothic"/>
                <a:sym typeface="Malgun Gothic"/>
              </a:rPr>
              <a:t>spring-aspects</a:t>
            </a: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artifactId</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&lt;version&gt;4.3.30.RELEASE&lt;/version&gt;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&lt;dependency&gt;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groupId</a:t>
            </a:r>
            <a:r>
              <a:rPr lang="en-US" sz="1600" dirty="0">
                <a:solidFill>
                  <a:schemeClr val="dk1"/>
                </a:solidFill>
                <a:latin typeface="Malgun Gothic"/>
                <a:ea typeface="Malgun Gothic"/>
                <a:cs typeface="Malgun Gothic"/>
                <a:sym typeface="Malgun Gothic"/>
              </a:rPr>
              <a:t>&gt;log4j&lt;/</a:t>
            </a:r>
            <a:r>
              <a:rPr lang="en-US" sz="1600" dirty="0" err="1">
                <a:solidFill>
                  <a:schemeClr val="dk1"/>
                </a:solidFill>
                <a:latin typeface="Malgun Gothic"/>
                <a:ea typeface="Malgun Gothic"/>
                <a:cs typeface="Malgun Gothic"/>
                <a:sym typeface="Malgun Gothic"/>
              </a:rPr>
              <a:t>groupId</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a:t>
            </a:r>
            <a:r>
              <a:rPr lang="en-US" sz="1600" dirty="0" err="1">
                <a:solidFill>
                  <a:schemeClr val="dk1"/>
                </a:solidFill>
                <a:latin typeface="Malgun Gothic"/>
                <a:ea typeface="Malgun Gothic"/>
                <a:cs typeface="Malgun Gothic"/>
                <a:sym typeface="Malgun Gothic"/>
              </a:rPr>
              <a:t>artifactId</a:t>
            </a:r>
            <a:r>
              <a:rPr lang="en-US" sz="1600" dirty="0">
                <a:solidFill>
                  <a:schemeClr val="dk1"/>
                </a:solidFill>
                <a:latin typeface="Malgun Gothic"/>
                <a:ea typeface="Malgun Gothic"/>
                <a:cs typeface="Malgun Gothic"/>
                <a:sym typeface="Malgun Gothic"/>
              </a:rPr>
              <a:t>&gt;</a:t>
            </a:r>
            <a:r>
              <a:rPr lang="en-US" sz="1600" b="1" dirty="0">
                <a:solidFill>
                  <a:schemeClr val="dk1"/>
                </a:solidFill>
                <a:latin typeface="Malgun Gothic"/>
                <a:ea typeface="Malgun Gothic"/>
                <a:cs typeface="Malgun Gothic"/>
                <a:sym typeface="Malgun Gothic"/>
              </a:rPr>
              <a:t>log4j</a:t>
            </a:r>
            <a:r>
              <a:rPr lang="en-US" sz="1600" dirty="0">
                <a:solidFill>
                  <a:schemeClr val="dk1"/>
                </a:solidFill>
                <a:latin typeface="Malgun Gothic"/>
                <a:ea typeface="Malgun Gothic"/>
                <a:cs typeface="Malgun Gothic"/>
                <a:sym typeface="Malgun Gothic"/>
              </a:rPr>
              <a:t>&lt;/</a:t>
            </a:r>
            <a:r>
              <a:rPr lang="en-US" sz="1600" dirty="0" err="1">
                <a:solidFill>
                  <a:schemeClr val="dk1"/>
                </a:solidFill>
                <a:latin typeface="Malgun Gothic"/>
                <a:ea typeface="Malgun Gothic"/>
                <a:cs typeface="Malgun Gothic"/>
                <a:sym typeface="Malgun Gothic"/>
              </a:rPr>
              <a:t>artifactId</a:t>
            </a:r>
            <a:r>
              <a:rPr lang="en-US" sz="1600" dirty="0">
                <a:solidFill>
                  <a:schemeClr val="dk1"/>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&lt;version&gt;1.2.16&lt;/version&gt;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  &lt;scope&gt;runtime&lt;/scope&gt;</a:t>
            </a:r>
            <a:endParaRPr dirty="0"/>
          </a:p>
          <a:p>
            <a:pPr marL="0" marR="0" lvl="0" indent="0" algn="l" rtl="0">
              <a:spcBef>
                <a:spcPts val="0"/>
              </a:spcBef>
              <a:spcAft>
                <a:spcPts val="0"/>
              </a:spcAft>
              <a:buNone/>
            </a:pPr>
            <a:r>
              <a:rPr lang="en-US" sz="1600" dirty="0">
                <a:solidFill>
                  <a:schemeClr val="dk1"/>
                </a:solidFill>
                <a:latin typeface="Malgun Gothic"/>
                <a:ea typeface="Malgun Gothic"/>
                <a:cs typeface="Malgun Gothic"/>
                <a:sym typeface="Malgun Gothic"/>
              </a:rPr>
              <a:t>&lt;/dependency&gt;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스프링프레임워크 개요</a:t>
            </a:r>
            <a:endParaRPr/>
          </a:p>
        </p:txBody>
      </p:sp>
      <p:sp>
        <p:nvSpPr>
          <p:cNvPr id="123" name="Google Shape;123;p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err="1"/>
              <a:t>버전과</a:t>
            </a:r>
            <a:r>
              <a:rPr lang="en-US" sz="1600" dirty="0"/>
              <a:t> </a:t>
            </a:r>
            <a:r>
              <a:rPr lang="en-US" sz="1600" dirty="0" err="1"/>
              <a:t>특징</a:t>
            </a:r>
            <a:endParaRPr sz="1600" dirty="0"/>
          </a:p>
          <a:p>
            <a:pPr marL="685800" lvl="1" indent="-228600" algn="l" rtl="0">
              <a:lnSpc>
                <a:spcPct val="90000"/>
              </a:lnSpc>
              <a:spcBef>
                <a:spcPts val="500"/>
              </a:spcBef>
              <a:spcAft>
                <a:spcPts val="0"/>
              </a:spcAft>
              <a:buClr>
                <a:schemeClr val="dk1"/>
              </a:buClr>
              <a:buSzPts val="1600"/>
              <a:buChar char="•"/>
            </a:pPr>
            <a:r>
              <a:rPr lang="en-US" sz="1600" dirty="0"/>
              <a:t>1.0 : 2004년 3월. </a:t>
            </a:r>
            <a:r>
              <a:rPr lang="en-US" sz="1600" dirty="0" err="1"/>
              <a:t>DI&amp;AOP지원</a:t>
            </a:r>
            <a:r>
              <a:rPr lang="en-US" sz="1600" dirty="0"/>
              <a:t>. </a:t>
            </a:r>
            <a:r>
              <a:rPr lang="en-US" sz="1600" dirty="0" err="1"/>
              <a:t>Bean정의파일지원</a:t>
            </a:r>
            <a:endParaRPr dirty="0"/>
          </a:p>
          <a:p>
            <a:pPr marL="685800" lvl="1" indent="-228600" algn="l" rtl="0">
              <a:lnSpc>
                <a:spcPct val="90000"/>
              </a:lnSpc>
              <a:spcBef>
                <a:spcPts val="500"/>
              </a:spcBef>
              <a:spcAft>
                <a:spcPts val="0"/>
              </a:spcAft>
              <a:buClr>
                <a:schemeClr val="dk1"/>
              </a:buClr>
              <a:buSzPts val="1600"/>
              <a:buChar char="•"/>
            </a:pPr>
            <a:r>
              <a:rPr lang="en-US" sz="1600" dirty="0"/>
              <a:t>2.0 : 2006년 10월. </a:t>
            </a:r>
            <a:r>
              <a:rPr lang="en-US" sz="1600" dirty="0" err="1"/>
              <a:t>Bean정의를</a:t>
            </a:r>
            <a:r>
              <a:rPr lang="en-US" sz="1600" dirty="0"/>
              <a:t> </a:t>
            </a:r>
            <a:r>
              <a:rPr lang="en-US" sz="1600" dirty="0" err="1"/>
              <a:t>XML스키마로</a:t>
            </a:r>
            <a:r>
              <a:rPr lang="en-US" sz="1600" dirty="0"/>
              <a:t> </a:t>
            </a:r>
            <a:r>
              <a:rPr lang="en-US" sz="1600" dirty="0" err="1"/>
              <a:t>지원</a:t>
            </a:r>
            <a:r>
              <a:rPr lang="en-US" sz="1600" dirty="0"/>
              <a:t>. </a:t>
            </a:r>
            <a:r>
              <a:rPr lang="en-US" sz="1600" dirty="0" err="1"/>
              <a:t>어노테이션</a:t>
            </a:r>
            <a:r>
              <a:rPr lang="en-US" sz="1600" dirty="0"/>
              <a:t> </a:t>
            </a:r>
            <a:r>
              <a:rPr lang="en-US" sz="1600" dirty="0" err="1"/>
              <a:t>지원</a:t>
            </a:r>
            <a:endParaRPr dirty="0"/>
          </a:p>
          <a:p>
            <a:pPr marL="685800" lvl="1" indent="-228600" algn="l" rtl="0">
              <a:lnSpc>
                <a:spcPct val="90000"/>
              </a:lnSpc>
              <a:spcBef>
                <a:spcPts val="500"/>
              </a:spcBef>
              <a:spcAft>
                <a:spcPts val="0"/>
              </a:spcAft>
              <a:buClr>
                <a:schemeClr val="dk1"/>
              </a:buClr>
              <a:buSzPts val="1600"/>
              <a:buChar char="•"/>
            </a:pPr>
            <a:r>
              <a:rPr lang="en-US" sz="1600" dirty="0"/>
              <a:t>2.5 : 2007년 11월. </a:t>
            </a:r>
            <a:r>
              <a:rPr lang="en-US" sz="1600" dirty="0" err="1"/>
              <a:t>자바</a:t>
            </a:r>
            <a:r>
              <a:rPr lang="en-US" sz="1600" dirty="0"/>
              <a:t> 1.4, Junit 4지원, </a:t>
            </a:r>
            <a:r>
              <a:rPr lang="en-US" sz="1600" dirty="0" err="1"/>
              <a:t>어노테이션</a:t>
            </a:r>
            <a:r>
              <a:rPr lang="en-US" sz="1600" dirty="0"/>
              <a:t> </a:t>
            </a:r>
            <a:r>
              <a:rPr lang="en-US" sz="1600" dirty="0" err="1"/>
              <a:t>강화</a:t>
            </a:r>
            <a:endParaRPr dirty="0"/>
          </a:p>
          <a:p>
            <a:pPr marL="685800" lvl="1" indent="-228600" algn="l" rtl="0">
              <a:lnSpc>
                <a:spcPct val="90000"/>
              </a:lnSpc>
              <a:spcBef>
                <a:spcPts val="500"/>
              </a:spcBef>
              <a:spcAft>
                <a:spcPts val="0"/>
              </a:spcAft>
              <a:buClr>
                <a:schemeClr val="dk1"/>
              </a:buClr>
              <a:buSzPts val="1600"/>
              <a:buChar char="•"/>
            </a:pPr>
            <a:r>
              <a:rPr lang="en-US" sz="1600" dirty="0"/>
              <a:t>3.0 : 2009년 12월. </a:t>
            </a:r>
            <a:r>
              <a:rPr lang="en-US" sz="1600" dirty="0" err="1"/>
              <a:t>스프링캐시,Hibernate</a:t>
            </a:r>
            <a:r>
              <a:rPr lang="en-US" sz="1600" dirty="0"/>
              <a:t> 4,Servlet 3 </a:t>
            </a:r>
            <a:r>
              <a:rPr lang="en-US" sz="1600" dirty="0" err="1"/>
              <a:t>지원</a:t>
            </a:r>
            <a:endParaRPr dirty="0"/>
          </a:p>
          <a:p>
            <a:pPr marL="685800" lvl="1" indent="-228600" algn="l" rtl="0">
              <a:lnSpc>
                <a:spcPct val="90000"/>
              </a:lnSpc>
              <a:spcBef>
                <a:spcPts val="500"/>
              </a:spcBef>
              <a:spcAft>
                <a:spcPts val="0"/>
              </a:spcAft>
              <a:buClr>
                <a:schemeClr val="dk1"/>
              </a:buClr>
              <a:buSzPts val="1600"/>
              <a:buChar char="•"/>
            </a:pPr>
            <a:r>
              <a:rPr lang="en-US" sz="1600" dirty="0"/>
              <a:t>4.0 : 2013년 12월. Java 8지원, </a:t>
            </a:r>
            <a:r>
              <a:rPr lang="en-US" sz="1600" dirty="0" err="1"/>
              <a:t>RestController,WebSocket</a:t>
            </a:r>
            <a:r>
              <a:rPr lang="en-US" sz="1600" dirty="0"/>
              <a:t> </a:t>
            </a:r>
            <a:r>
              <a:rPr lang="en-US" sz="1600" dirty="0" err="1"/>
              <a:t>제공.스프링부트</a:t>
            </a:r>
            <a:r>
              <a:rPr lang="en-US" sz="1600" dirty="0"/>
              <a:t> </a:t>
            </a:r>
            <a:r>
              <a:rPr lang="en-US" sz="1600" dirty="0" err="1"/>
              <a:t>지원</a:t>
            </a:r>
            <a:endParaRPr dirty="0"/>
          </a:p>
          <a:p>
            <a:pPr marL="685800" lvl="1" indent="-228600" algn="l" rtl="0">
              <a:lnSpc>
                <a:spcPct val="90000"/>
              </a:lnSpc>
              <a:spcBef>
                <a:spcPts val="500"/>
              </a:spcBef>
              <a:spcAft>
                <a:spcPts val="0"/>
              </a:spcAft>
              <a:buClr>
                <a:schemeClr val="dk1"/>
              </a:buClr>
              <a:buSzPts val="1600"/>
              <a:buChar char="•"/>
            </a:pPr>
            <a:r>
              <a:rPr lang="en-US" sz="1600" dirty="0"/>
              <a:t>5.0 : 2017년 9월. </a:t>
            </a:r>
            <a:r>
              <a:rPr lang="en-US" altLang="ko-KR" sz="1600" dirty="0"/>
              <a:t>Java 9</a:t>
            </a:r>
            <a:r>
              <a:rPr lang="ko-KR" altLang="en-US" sz="1600" dirty="0"/>
              <a:t>지원</a:t>
            </a:r>
            <a:r>
              <a:rPr lang="en-US" altLang="ko-KR" sz="1600" dirty="0"/>
              <a:t>,</a:t>
            </a:r>
            <a:r>
              <a:rPr lang="ko-KR" altLang="en-US" sz="1600" dirty="0"/>
              <a:t> </a:t>
            </a:r>
            <a:r>
              <a:rPr lang="en-US" sz="1600" dirty="0" err="1"/>
              <a:t>리액티브</a:t>
            </a:r>
            <a:r>
              <a:rPr lang="en-US" sz="1600" dirty="0"/>
              <a:t> </a:t>
            </a:r>
            <a:r>
              <a:rPr lang="en-US" sz="1600" dirty="0" err="1"/>
              <a:t>프로그래밍</a:t>
            </a:r>
            <a:r>
              <a:rPr lang="en-US" sz="1600" dirty="0"/>
              <a:t>(</a:t>
            </a:r>
            <a:r>
              <a:rPr lang="en-US" sz="1600" dirty="0" err="1"/>
              <a:t>WebFlux</a:t>
            </a:r>
            <a:r>
              <a:rPr lang="en-US" sz="1600" dirty="0"/>
              <a:t>) </a:t>
            </a:r>
            <a:r>
              <a:rPr lang="en-US" sz="1600" dirty="0" err="1"/>
              <a:t>지원</a:t>
            </a:r>
            <a:r>
              <a:rPr lang="en-US" sz="1600" dirty="0"/>
              <a:t>, </a:t>
            </a:r>
            <a:r>
              <a:rPr lang="en-US" altLang="ko-KR" sz="1600" dirty="0" err="1"/>
              <a:t>kotlin</a:t>
            </a:r>
            <a:r>
              <a:rPr lang="en-US" altLang="ko-KR" sz="1600" dirty="0"/>
              <a:t> </a:t>
            </a:r>
            <a:r>
              <a:rPr lang="ko-KR" altLang="en-US" sz="1600" dirty="0"/>
              <a:t>지원</a:t>
            </a:r>
            <a:endParaRPr lang="en-US" sz="1600" dirty="0"/>
          </a:p>
          <a:p>
            <a:pPr marL="685800" lvl="1" indent="-228600" algn="l" rtl="0">
              <a:lnSpc>
                <a:spcPct val="90000"/>
              </a:lnSpc>
              <a:spcBef>
                <a:spcPts val="500"/>
              </a:spcBef>
              <a:spcAft>
                <a:spcPts val="0"/>
              </a:spcAft>
              <a:buClr>
                <a:schemeClr val="dk1"/>
              </a:buClr>
              <a:buSzPts val="1600"/>
              <a:buChar char="•"/>
            </a:pPr>
            <a:r>
              <a:rPr lang="en-US" altLang="ko-KR" sz="1600" dirty="0"/>
              <a:t>6.0 : Java17</a:t>
            </a:r>
            <a:r>
              <a:rPr lang="ko-KR" altLang="en-US" sz="1600" dirty="0"/>
              <a:t>기반</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namespace</a:t>
            </a:r>
            <a:endParaRPr/>
          </a:p>
        </p:txBody>
      </p:sp>
      <p:sp>
        <p:nvSpPr>
          <p:cNvPr id="607" name="Google Shape;607;p6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aop namespace를 지정해야 한다.</a:t>
            </a:r>
            <a:endParaRPr sz="1600"/>
          </a:p>
        </p:txBody>
      </p:sp>
      <p:graphicFrame>
        <p:nvGraphicFramePr>
          <p:cNvPr id="608" name="Google Shape;608;p60"/>
          <p:cNvGraphicFramePr/>
          <p:nvPr/>
        </p:nvGraphicFramePr>
        <p:xfrm>
          <a:off x="838200" y="1436519"/>
          <a:ext cx="10515600" cy="38760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&lt;?xml version = "1.0" encoding = "UTF-8"?&gt;</a:t>
                      </a:r>
                      <a:endParaRPr/>
                    </a:p>
                    <a:p>
                      <a:pPr marL="0" marR="0" lvl="0" indent="0" algn="l" rtl="0">
                        <a:spcBef>
                          <a:spcPts val="0"/>
                        </a:spcBef>
                        <a:spcAft>
                          <a:spcPts val="0"/>
                        </a:spcAft>
                        <a:buNone/>
                      </a:pP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xmlns="http://www.springframework.org/schema/beans"</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xmlns:xsi="http://www.w3.org/2001/XMLSchema-instance"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r>
                        <a:rPr lang="en-US" sz="1600" b="1">
                          <a:solidFill>
                            <a:srgbClr val="000000"/>
                          </a:solidFill>
                          <a:latin typeface="Malgun Gothic"/>
                          <a:ea typeface="Malgun Gothic"/>
                          <a:cs typeface="Malgun Gothic"/>
                          <a:sym typeface="Malgun Gothic"/>
                        </a:rPr>
                        <a:t>xmlns:aop="http://www.springframework.org/schema/aop</a:t>
                      </a:r>
                      <a:r>
                        <a:rPr lang="en-US" sz="1600">
                          <a:solidFill>
                            <a:srgbClr val="000000"/>
                          </a:solidFill>
                          <a:latin typeface="Malgun Gothic"/>
                          <a:ea typeface="Malgun Gothic"/>
                          <a:cs typeface="Malgun Gothic"/>
                          <a:sym typeface="Malgun Gothic"/>
                        </a:rPr>
                        <a: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xsi:schemaLocation="http://www.springframework.org/schema/beans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http://www.springframework.org/schema/beans/spring-beans-4.3.xsd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r>
                        <a:rPr lang="en-US" sz="1600" b="1">
                          <a:solidFill>
                            <a:srgbClr val="000000"/>
                          </a:solidFill>
                          <a:latin typeface="Malgun Gothic"/>
                          <a:ea typeface="Malgun Gothic"/>
                          <a:cs typeface="Malgun Gothic"/>
                          <a:sym typeface="Malgun Gothic"/>
                        </a:rPr>
                        <a:t>http://www.springframework.org/schema/aop </a:t>
                      </a:r>
                      <a:endParaRPr/>
                    </a:p>
                    <a:p>
                      <a:pPr marL="0" marR="0" lvl="0" indent="0" algn="l" rtl="0">
                        <a:spcBef>
                          <a:spcPts val="0"/>
                        </a:spcBef>
                        <a:spcAft>
                          <a:spcPts val="0"/>
                        </a:spcAft>
                        <a:buNone/>
                      </a:pPr>
                      <a:r>
                        <a:rPr lang="en-US" sz="1600" b="1">
                          <a:solidFill>
                            <a:srgbClr val="000000"/>
                          </a:solidFill>
                          <a:latin typeface="Malgun Gothic"/>
                          <a:ea typeface="Malgun Gothic"/>
                          <a:cs typeface="Malgun Gothic"/>
                          <a:sym typeface="Malgun Gothic"/>
                        </a:rPr>
                        <a:t>		http://www.springframework.org/schema/aop/spring-aop-4.3.xsd</a:t>
                      </a:r>
                      <a:r>
                        <a:rPr lang="en-US" sz="1600">
                          <a:solidFill>
                            <a:srgbClr val="000000"/>
                          </a:solidFill>
                          <a:latin typeface="Malgun Gothic"/>
                          <a:ea typeface="Malgun Gothic"/>
                          <a:cs typeface="Malgun Gothic"/>
                          <a:sym typeface="Malgun Gothic"/>
                        </a:rPr>
                        <a: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 &gt;&lt;/aop:aspect&gt;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용어</a:t>
            </a:r>
            <a:endParaRPr/>
          </a:p>
        </p:txBody>
      </p:sp>
      <p:sp>
        <p:nvSpPr>
          <p:cNvPr id="614" name="Google Shape;614;p6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어드바이스(Advice) : 횡단관점에 해당하는 공통코드이다. 어드바이스는 메서드 형태로 작성한다. 동작시점을 before, after, after-returning, after-throwing, around 다섯가지로 지정한다.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조인포인트(Joinpoint) : 어드바이스가 동작할 수 있는 위치이다.  호출가능한 모든 비즈니스 메서드들이다.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포인트컷(Pointcut) : 어드바이스를 적용 할 메서드이다.</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애스펙트(Aspect) / 어드바이저(Advisor): 포인트컷과 어드바이스를 합친 것. 어떤 조인포인트에서 어떤 기능을 적용할 지 정의한 것.</a:t>
            </a:r>
            <a:endParaRPr/>
          </a:p>
          <a:p>
            <a:pPr marL="228600" marR="0" lvl="0" indent="-228600" algn="l" rtl="0">
              <a:lnSpc>
                <a:spcPct val="120000"/>
              </a:lnSpc>
              <a:spcBef>
                <a:spcPts val="1000"/>
              </a:spcBef>
              <a:spcAft>
                <a:spcPts val="0"/>
              </a:spcAft>
              <a:buClr>
                <a:srgbClr val="4BB0A0"/>
              </a:buClr>
              <a:buSzPts val="1600"/>
              <a:buFont typeface="Arial"/>
              <a:buChar char="◦"/>
            </a:pPr>
            <a:r>
              <a:rPr lang="en-US" sz="1600"/>
              <a:t>아래코드는 log라는 어드바이스의 printLog()를 모든 비즈니스 메서드에 적용하는 예이다.</a:t>
            </a:r>
            <a:endParaRPr sz="1600"/>
          </a:p>
        </p:txBody>
      </p:sp>
      <p:graphicFrame>
        <p:nvGraphicFramePr>
          <p:cNvPr id="615" name="Google Shape;615;p61"/>
          <p:cNvGraphicFramePr/>
          <p:nvPr/>
        </p:nvGraphicFramePr>
        <p:xfrm>
          <a:off x="838200" y="3671672"/>
          <a:ext cx="10515600" cy="29007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id="log" class="com.sp.commom.LogAdvice"/&gt;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id="all" expression="execution(* com.sp.biz..*Impl.*(..))"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id="getAlll" expression="execution(* com.sp.biz..*Impl.get*(..))"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ref="log"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&lt;aop:before pointcut-ref="all" method="printLog"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a:t>
            </a:r>
            <a:endParaRPr/>
          </a:p>
        </p:txBody>
      </p:sp>
      <p:sp>
        <p:nvSpPr>
          <p:cNvPr id="621" name="Google Shape;621;p6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위의 코드를 어노테이션으로 구현</a:t>
            </a:r>
            <a:endParaRPr/>
          </a:p>
        </p:txBody>
      </p:sp>
      <p:graphicFrame>
        <p:nvGraphicFramePr>
          <p:cNvPr id="622" name="Google Shape;622;p62"/>
          <p:cNvGraphicFramePr/>
          <p:nvPr/>
        </p:nvGraphicFramePr>
        <p:xfrm>
          <a:off x="838200" y="1407336"/>
          <a:ext cx="10515600" cy="29007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@Pointcut("execution(* com.sp.biz..*Impl.*(..))")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all(){}</a:t>
                      </a:r>
                      <a:endParaRPr/>
                    </a:p>
                    <a:p>
                      <a:pPr marL="0" marR="0" lvl="0" indent="0" algn="l" rtl="0">
                        <a:spcBef>
                          <a:spcPts val="0"/>
                        </a:spcBef>
                        <a:spcAft>
                          <a:spcPts val="0"/>
                        </a:spcAft>
                        <a:buNone/>
                      </a:pP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@Before("all()")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printLog(){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System.out.println("메서드 실행 전 호출됨~");</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위빙(Weaving)</a:t>
            </a:r>
            <a:endParaRPr/>
          </a:p>
        </p:txBody>
      </p:sp>
      <p:sp>
        <p:nvSpPr>
          <p:cNvPr id="628" name="Google Shape;628;p6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err="1"/>
              <a:t>포인트컷에</a:t>
            </a:r>
            <a:r>
              <a:rPr lang="en-US" sz="1600" dirty="0"/>
              <a:t> </a:t>
            </a:r>
            <a:r>
              <a:rPr lang="en-US" sz="1600" dirty="0" err="1"/>
              <a:t>의해</a:t>
            </a:r>
            <a:r>
              <a:rPr lang="en-US" sz="1600" dirty="0"/>
              <a:t> </a:t>
            </a:r>
            <a:r>
              <a:rPr lang="en-US" sz="1600" dirty="0" err="1"/>
              <a:t>정해진</a:t>
            </a:r>
            <a:r>
              <a:rPr lang="en-US" sz="1600" dirty="0"/>
              <a:t> </a:t>
            </a:r>
            <a:r>
              <a:rPr lang="en-US" sz="1600" dirty="0" err="1"/>
              <a:t>조인포인트에</a:t>
            </a:r>
            <a:r>
              <a:rPr lang="en-US" sz="1600" dirty="0"/>
              <a:t> </a:t>
            </a:r>
            <a:r>
              <a:rPr lang="en-US" sz="1600" dirty="0" err="1"/>
              <a:t>지정된</a:t>
            </a:r>
            <a:r>
              <a:rPr lang="en-US" sz="1600" dirty="0"/>
              <a:t> </a:t>
            </a:r>
            <a:r>
              <a:rPr lang="en-US" sz="1600" dirty="0" err="1"/>
              <a:t>어드바이스를</a:t>
            </a:r>
            <a:r>
              <a:rPr lang="en-US" sz="1600" dirty="0"/>
              <a:t>  </a:t>
            </a:r>
            <a:r>
              <a:rPr lang="en-US" sz="1600" dirty="0" err="1"/>
              <a:t>적용하는</a:t>
            </a:r>
            <a:r>
              <a:rPr lang="en-US" sz="1600" dirty="0"/>
              <a:t> </a:t>
            </a:r>
            <a:r>
              <a:rPr lang="en-US" sz="1600" dirty="0" err="1"/>
              <a:t>과정을</a:t>
            </a:r>
            <a:r>
              <a:rPr lang="en-US" sz="1600" dirty="0"/>
              <a:t> </a:t>
            </a:r>
            <a:r>
              <a:rPr lang="en-US" sz="1600" dirty="0" err="1"/>
              <a:t>위빙이라고</a:t>
            </a:r>
            <a:r>
              <a:rPr lang="en-US" sz="1600" dirty="0"/>
              <a:t> </a:t>
            </a:r>
            <a:r>
              <a:rPr lang="en-US" sz="1600" dirty="0" err="1"/>
              <a:t>한다</a:t>
            </a:r>
            <a:r>
              <a:rPr lang="en-US" sz="1600" dirty="0"/>
              <a:t>. </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위빙</a:t>
            </a:r>
            <a:r>
              <a:rPr lang="en-US" sz="1600" dirty="0"/>
              <a:t> </a:t>
            </a:r>
            <a:r>
              <a:rPr lang="en-US" sz="1600" dirty="0" err="1"/>
              <a:t>방식</a:t>
            </a:r>
            <a:endParaRPr sz="1600" dirty="0"/>
          </a:p>
          <a:p>
            <a:pPr marL="685800" lvl="1" indent="-228600" algn="l" rtl="0">
              <a:lnSpc>
                <a:spcPct val="90000"/>
              </a:lnSpc>
              <a:spcBef>
                <a:spcPts val="500"/>
              </a:spcBef>
              <a:spcAft>
                <a:spcPts val="0"/>
              </a:spcAft>
              <a:buClr>
                <a:schemeClr val="dk1"/>
              </a:buClr>
              <a:buSzPts val="1600"/>
              <a:buChar char="•"/>
            </a:pPr>
            <a:r>
              <a:rPr lang="en-US" sz="1600" dirty="0" err="1"/>
              <a:t>Compiletime</a:t>
            </a:r>
            <a:r>
              <a:rPr lang="en-US" sz="1600" dirty="0"/>
              <a:t> Weaving : </a:t>
            </a:r>
            <a:r>
              <a:rPr lang="en-US" sz="1600" dirty="0" err="1"/>
              <a:t>전용</a:t>
            </a:r>
            <a:r>
              <a:rPr lang="en-US" sz="1600" dirty="0"/>
              <a:t> </a:t>
            </a:r>
            <a:r>
              <a:rPr lang="en-US" sz="1600" dirty="0" err="1"/>
              <a:t>컴파일러를</a:t>
            </a:r>
            <a:r>
              <a:rPr lang="en-US" sz="1600" dirty="0"/>
              <a:t> </a:t>
            </a:r>
            <a:r>
              <a:rPr lang="en-US" sz="1600" dirty="0" err="1"/>
              <a:t>통해</a:t>
            </a:r>
            <a:r>
              <a:rPr lang="en-US" sz="1600" dirty="0"/>
              <a:t> </a:t>
            </a:r>
            <a:r>
              <a:rPr lang="en-US" sz="1600" dirty="0" err="1"/>
              <a:t>aspect가</a:t>
            </a:r>
            <a:r>
              <a:rPr lang="en-US" sz="1600" dirty="0"/>
              <a:t> </a:t>
            </a:r>
            <a:r>
              <a:rPr lang="en-US" sz="1600" dirty="0" err="1"/>
              <a:t>적용된</a:t>
            </a:r>
            <a:r>
              <a:rPr lang="en-US" sz="1600" dirty="0"/>
              <a:t> </a:t>
            </a:r>
            <a:r>
              <a:rPr lang="en-US" sz="1600" dirty="0" err="1"/>
              <a:t>최종적인</a:t>
            </a:r>
            <a:r>
              <a:rPr lang="en-US" sz="1600" dirty="0"/>
              <a:t> </a:t>
            </a:r>
            <a:r>
              <a:rPr lang="en-US" sz="1600" dirty="0" err="1"/>
              <a:t>코드가</a:t>
            </a:r>
            <a:r>
              <a:rPr lang="en-US" sz="1600" dirty="0"/>
              <a:t> </a:t>
            </a:r>
            <a:r>
              <a:rPr lang="en-US" sz="1600" dirty="0" err="1"/>
              <a:t>만들어지는</a:t>
            </a:r>
            <a:r>
              <a:rPr lang="en-US" sz="1600" dirty="0"/>
              <a:t> </a:t>
            </a:r>
            <a:r>
              <a:rPr lang="en-US" sz="1600" dirty="0" err="1"/>
              <a:t>방식</a:t>
            </a:r>
            <a:r>
              <a:rPr lang="en-US" sz="1600" dirty="0"/>
              <a:t>. </a:t>
            </a:r>
            <a:r>
              <a:rPr lang="en-US" sz="1600" dirty="0" err="1"/>
              <a:t>AspectJ가</a:t>
            </a:r>
            <a:r>
              <a:rPr lang="en-US" sz="1600" dirty="0"/>
              <a:t> </a:t>
            </a:r>
            <a:r>
              <a:rPr lang="en-US" sz="1600" dirty="0" err="1"/>
              <a:t>대표적이다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err="1"/>
              <a:t>Loadingtime</a:t>
            </a:r>
            <a:r>
              <a:rPr lang="en-US" sz="1600" dirty="0"/>
              <a:t> Weaving : </a:t>
            </a:r>
            <a:r>
              <a:rPr lang="en-US" sz="1600" dirty="0" err="1"/>
              <a:t>별도의</a:t>
            </a:r>
            <a:r>
              <a:rPr lang="en-US" sz="1600" dirty="0"/>
              <a:t> </a:t>
            </a:r>
            <a:r>
              <a:rPr lang="en-US" sz="1600" dirty="0" err="1"/>
              <a:t>Agent를</a:t>
            </a:r>
            <a:r>
              <a:rPr lang="en-US" sz="1600" dirty="0"/>
              <a:t> </a:t>
            </a:r>
            <a:r>
              <a:rPr lang="ko-KR" altLang="en-US" sz="1600" dirty="0"/>
              <a:t>이</a:t>
            </a:r>
            <a:r>
              <a:rPr lang="en-US" sz="1600" dirty="0" err="1"/>
              <a:t>용하여</a:t>
            </a:r>
            <a:r>
              <a:rPr lang="en-US" sz="1600" dirty="0"/>
              <a:t> </a:t>
            </a:r>
            <a:r>
              <a:rPr lang="en-US" sz="1600" dirty="0" err="1"/>
              <a:t>JVM클래스</a:t>
            </a:r>
            <a:r>
              <a:rPr lang="en-US" sz="1600" dirty="0"/>
              <a:t> </a:t>
            </a:r>
            <a:r>
              <a:rPr lang="en-US" sz="1600" dirty="0" err="1"/>
              <a:t>로딩시</a:t>
            </a:r>
            <a:r>
              <a:rPr lang="en-US" sz="1600" dirty="0"/>
              <a:t> </a:t>
            </a:r>
            <a:r>
              <a:rPr lang="en-US" sz="1600" dirty="0" err="1"/>
              <a:t>해당</a:t>
            </a:r>
            <a:r>
              <a:rPr lang="en-US" sz="1600" dirty="0"/>
              <a:t> </a:t>
            </a:r>
            <a:r>
              <a:rPr lang="en-US" sz="1600" dirty="0" err="1"/>
              <a:t>클래스의</a:t>
            </a:r>
            <a:r>
              <a:rPr lang="en-US" sz="1600" dirty="0"/>
              <a:t> </a:t>
            </a:r>
            <a:r>
              <a:rPr lang="en-US" sz="1600" dirty="0" err="1"/>
              <a:t>바이너리를</a:t>
            </a:r>
            <a:r>
              <a:rPr lang="en-US" sz="1600" dirty="0"/>
              <a:t> </a:t>
            </a:r>
            <a:r>
              <a:rPr lang="en-US" sz="1600" dirty="0" err="1"/>
              <a:t>변경한다</a:t>
            </a:r>
            <a:r>
              <a:rPr lang="en-US" sz="1600" dirty="0"/>
              <a:t>. </a:t>
            </a:r>
            <a:r>
              <a:rPr lang="en-US" sz="1600" dirty="0" err="1"/>
              <a:t>AspectWerkz가</a:t>
            </a:r>
            <a:r>
              <a:rPr lang="en-US" sz="1600" dirty="0"/>
              <a:t> </a:t>
            </a:r>
            <a:r>
              <a:rPr lang="en-US" sz="1600" dirty="0" err="1"/>
              <a:t>대표적이다</a:t>
            </a:r>
            <a:r>
              <a:rPr lang="en-US" sz="1600" dirty="0"/>
              <a:t>.</a:t>
            </a:r>
            <a:endParaRPr dirty="0"/>
          </a:p>
          <a:p>
            <a:pPr marL="685800" lvl="1" indent="-228600" algn="l" rtl="0">
              <a:lnSpc>
                <a:spcPct val="90000"/>
              </a:lnSpc>
              <a:spcBef>
                <a:spcPts val="500"/>
              </a:spcBef>
              <a:spcAft>
                <a:spcPts val="0"/>
              </a:spcAft>
              <a:buClr>
                <a:schemeClr val="dk1"/>
              </a:buClr>
              <a:buSzPts val="1600"/>
              <a:buChar char="•"/>
            </a:pPr>
            <a:r>
              <a:rPr lang="en-US" sz="1600" dirty="0"/>
              <a:t>Runtime Weaving : </a:t>
            </a:r>
            <a:r>
              <a:rPr lang="en-US" sz="1600" dirty="0" err="1"/>
              <a:t>소스코드나</a:t>
            </a:r>
            <a:r>
              <a:rPr lang="en-US" sz="1600" dirty="0"/>
              <a:t> </a:t>
            </a:r>
            <a:r>
              <a:rPr lang="en-US" sz="1600" dirty="0" err="1"/>
              <a:t>바이너리의</a:t>
            </a:r>
            <a:r>
              <a:rPr lang="en-US" sz="1600" dirty="0"/>
              <a:t> </a:t>
            </a:r>
            <a:r>
              <a:rPr lang="en-US" sz="1600" dirty="0" err="1"/>
              <a:t>변경없이</a:t>
            </a:r>
            <a:r>
              <a:rPr lang="en-US" sz="1600" dirty="0"/>
              <a:t> </a:t>
            </a:r>
            <a:r>
              <a:rPr lang="en-US" sz="1600" dirty="0" err="1"/>
              <a:t>Proxy를</a:t>
            </a:r>
            <a:r>
              <a:rPr lang="en-US" sz="1600" dirty="0"/>
              <a:t> </a:t>
            </a:r>
            <a:r>
              <a:rPr lang="en-US" sz="1600" dirty="0" err="1"/>
              <a:t>이용하여</a:t>
            </a:r>
            <a:r>
              <a:rPr lang="en-US" sz="1600" dirty="0"/>
              <a:t> </a:t>
            </a:r>
            <a:r>
              <a:rPr lang="en-US" sz="1600" dirty="0" err="1"/>
              <a:t>AOP를</a:t>
            </a:r>
            <a:r>
              <a:rPr lang="en-US" sz="1600" dirty="0"/>
              <a:t> </a:t>
            </a:r>
            <a:r>
              <a:rPr lang="en-US" sz="1600" dirty="0" err="1"/>
              <a:t>지원하는</a:t>
            </a:r>
            <a:r>
              <a:rPr lang="en-US" sz="1600" dirty="0"/>
              <a:t> </a:t>
            </a:r>
            <a:r>
              <a:rPr lang="en-US" sz="1600" dirty="0" err="1"/>
              <a:t>방식이다</a:t>
            </a:r>
            <a:r>
              <a:rPr lang="en-US" sz="1600" dirty="0"/>
              <a:t>. </a:t>
            </a:r>
            <a:r>
              <a:rPr lang="en-US" sz="1600" dirty="0" err="1"/>
              <a:t>메서드</a:t>
            </a:r>
            <a:r>
              <a:rPr lang="en-US" sz="1600" dirty="0"/>
              <a:t> </a:t>
            </a:r>
            <a:r>
              <a:rPr lang="en-US" sz="1600" dirty="0" err="1"/>
              <a:t>호출에만</a:t>
            </a:r>
            <a:r>
              <a:rPr lang="en-US" sz="1600" dirty="0"/>
              <a:t> </a:t>
            </a:r>
            <a:r>
              <a:rPr lang="en-US" sz="1600" dirty="0" err="1"/>
              <a:t>적용할</a:t>
            </a:r>
            <a:r>
              <a:rPr lang="en-US" sz="1600" dirty="0"/>
              <a:t> 수 </a:t>
            </a:r>
            <a:r>
              <a:rPr lang="en-US" sz="1600" dirty="0" err="1"/>
              <a:t>있다</a:t>
            </a:r>
            <a:r>
              <a:rPr lang="en-US" sz="1600" dirty="0"/>
              <a:t>. Spring </a:t>
            </a:r>
            <a:r>
              <a:rPr lang="en-US" sz="1600" dirty="0" err="1"/>
              <a:t>AOP가</a:t>
            </a:r>
            <a:r>
              <a:rPr lang="en-US" sz="1600" dirty="0"/>
              <a:t> </a:t>
            </a:r>
            <a:r>
              <a:rPr lang="en-US" sz="1600" dirty="0" err="1"/>
              <a:t>대표적이다</a:t>
            </a:r>
            <a:r>
              <a:rPr lang="en-US" sz="1600" dirty="0"/>
              <a:t>.</a:t>
            </a:r>
            <a:endParaRPr dirty="0"/>
          </a:p>
          <a:p>
            <a:pPr marL="685800" lvl="1" indent="-127000" algn="l" rtl="0">
              <a:lnSpc>
                <a:spcPct val="90000"/>
              </a:lnSpc>
              <a:spcBef>
                <a:spcPts val="500"/>
              </a:spcBef>
              <a:spcAft>
                <a:spcPts val="0"/>
              </a:spcAft>
              <a:buClr>
                <a:schemeClr val="dk1"/>
              </a:buClr>
              <a:buSzPts val="1600"/>
              <a:buNone/>
            </a:pPr>
            <a:endParaRPr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패턴 매칭</a:t>
            </a:r>
            <a:endParaRPr/>
          </a:p>
        </p:txBody>
      </p:sp>
      <p:sp>
        <p:nvSpPr>
          <p:cNvPr id="634" name="Google Shape;634;p6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 </a:t>
            </a:r>
            <a:endParaRPr sz="1600"/>
          </a:p>
        </p:txBody>
      </p:sp>
      <p:graphicFrame>
        <p:nvGraphicFramePr>
          <p:cNvPr id="635" name="Google Shape;635;p64"/>
          <p:cNvGraphicFramePr/>
          <p:nvPr/>
        </p:nvGraphicFramePr>
        <p:xfrm>
          <a:off x="838200" y="916224"/>
          <a:ext cx="10515600" cy="1376720"/>
        </p:xfrm>
        <a:graphic>
          <a:graphicData uri="http://schemas.openxmlformats.org/drawingml/2006/table">
            <a:tbl>
              <a:tblPr firstRow="1" bandRow="1">
                <a:noFill/>
                <a:tableStyleId>{356C56E0-969A-4C60-9EED-0EE17C578FE1}</a:tableStyleId>
              </a:tblPr>
              <a:tblGrid>
                <a:gridCol w="2157925">
                  <a:extLst>
                    <a:ext uri="{9D8B030D-6E8A-4147-A177-3AD203B41FA5}">
                      <a16:colId xmlns:a16="http://schemas.microsoft.com/office/drawing/2014/main" val="20000"/>
                    </a:ext>
                  </a:extLst>
                </a:gridCol>
                <a:gridCol w="83576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600"/>
                        <a:t>와일드 카드</a:t>
                      </a:r>
                      <a:endParaRPr/>
                    </a:p>
                  </a:txBody>
                  <a:tcPr marL="91450" marR="91450" marT="45725" marB="45725">
                    <a:solidFill>
                      <a:srgbClr val="D0CECE"/>
                    </a:solidFill>
                  </a:tcPr>
                </a:tc>
                <a:tc>
                  <a:txBody>
                    <a:bodyPr/>
                    <a:lstStyle/>
                    <a:p>
                      <a:pPr marL="0" marR="0" lvl="0" indent="0" algn="l" rtl="0">
                        <a:spcBef>
                          <a:spcPts val="0"/>
                        </a:spcBef>
                        <a:spcAft>
                          <a:spcPts val="0"/>
                        </a:spcAft>
                        <a:buNone/>
                      </a:pPr>
                      <a:r>
                        <a:rPr lang="en-US" sz="1600"/>
                        <a:t>설명</a:t>
                      </a:r>
                      <a:endParaRPr/>
                    </a:p>
                  </a:txBody>
                  <a:tcPr marL="91450" marR="91450" marT="45725" marB="45725">
                    <a:solidFill>
                      <a:srgbClr val="D0CECE"/>
                    </a:solidFill>
                  </a:tcPr>
                </a:tc>
                <a:extLst>
                  <a:ext uri="{0D108BD9-81ED-4DB2-BD59-A6C34878D82A}">
                    <a16:rowId xmlns:a16="http://schemas.microsoft.com/office/drawing/2014/main" val="10000"/>
                  </a:ext>
                </a:extLst>
              </a:tr>
              <a:tr h="203200">
                <a:tc>
                  <a:txBody>
                    <a:bodyPr/>
                    <a:lstStyle/>
                    <a:p>
                      <a:pPr marL="0" marR="0" lvl="0" indent="0" algn="ctr"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마침표를 제외한 문자가 0개 이상 나열된 것</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1"/>
                  </a:ext>
                </a:extLst>
              </a:tr>
              <a:tr h="203200">
                <a:tc>
                  <a:txBody>
                    <a:bodyPr/>
                    <a:lstStyle/>
                    <a:p>
                      <a:pPr marL="0" marR="0" lvl="0" indent="0" algn="ctr"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마침표를 포함한 문자가 0개 이상 나열된 것</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2"/>
                  </a:ext>
                </a:extLst>
              </a:tr>
              <a:tr h="203200">
                <a:tc>
                  <a:txBody>
                    <a:bodyPr/>
                    <a:lstStyle/>
                    <a:p>
                      <a:pPr marL="0" marR="0" lvl="0" indent="0" algn="ctr"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주어진 타입의 임의의 서브 클래스나 서브 인터페이스를 의미</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3"/>
                  </a:ext>
                </a:extLst>
              </a:tr>
            </a:tbl>
          </a:graphicData>
        </a:graphic>
      </p:graphicFrame>
      <p:graphicFrame>
        <p:nvGraphicFramePr>
          <p:cNvPr id="636" name="Google Shape;636;p64"/>
          <p:cNvGraphicFramePr/>
          <p:nvPr/>
        </p:nvGraphicFramePr>
        <p:xfrm>
          <a:off x="838200" y="2508317"/>
          <a:ext cx="10515600" cy="1376720"/>
        </p:xfrm>
        <a:graphic>
          <a:graphicData uri="http://schemas.openxmlformats.org/drawingml/2006/table">
            <a:tbl>
              <a:tblPr firstRow="1" bandRow="1">
                <a:noFill/>
                <a:tableStyleId>{356C56E0-969A-4C60-9EED-0EE17C578FE1}</a:tableStyleId>
              </a:tblPr>
              <a:tblGrid>
                <a:gridCol w="2157925">
                  <a:extLst>
                    <a:ext uri="{9D8B030D-6E8A-4147-A177-3AD203B41FA5}">
                      <a16:colId xmlns:a16="http://schemas.microsoft.com/office/drawing/2014/main" val="20000"/>
                    </a:ext>
                  </a:extLst>
                </a:gridCol>
                <a:gridCol w="83576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600"/>
                        <a:t>연산자</a:t>
                      </a:r>
                      <a:endParaRPr/>
                    </a:p>
                  </a:txBody>
                  <a:tcPr marL="91450" marR="91450" marT="45725" marB="45725">
                    <a:solidFill>
                      <a:srgbClr val="D0CECE"/>
                    </a:solidFill>
                  </a:tcPr>
                </a:tc>
                <a:tc>
                  <a:txBody>
                    <a:bodyPr/>
                    <a:lstStyle/>
                    <a:p>
                      <a:pPr marL="0" marR="0" lvl="0" indent="0" algn="l" rtl="0">
                        <a:spcBef>
                          <a:spcPts val="0"/>
                        </a:spcBef>
                        <a:spcAft>
                          <a:spcPts val="0"/>
                        </a:spcAft>
                        <a:buNone/>
                      </a:pPr>
                      <a:r>
                        <a:rPr lang="en-US" sz="1600"/>
                        <a:t>설명</a:t>
                      </a:r>
                      <a:endParaRPr/>
                    </a:p>
                  </a:txBody>
                  <a:tcPr marL="91450" marR="91450" marT="45725" marB="45725">
                    <a:solidFill>
                      <a:srgbClr val="D0CECE"/>
                    </a:solidFill>
                  </a:tcPr>
                </a:tc>
                <a:extLst>
                  <a:ext uri="{0D108BD9-81ED-4DB2-BD59-A6C34878D82A}">
                    <a16:rowId xmlns:a16="http://schemas.microsoft.com/office/drawing/2014/main" val="10000"/>
                  </a:ext>
                </a:extLst>
              </a:tr>
              <a:tr h="203200">
                <a:tc>
                  <a:txBody>
                    <a:bodyPr/>
                    <a:lstStyle/>
                    <a:p>
                      <a:pPr marL="0" marR="0" lvl="0" indent="0" algn="ctr"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표시된 조인포인트를 제외한 모든 조인 포인트를 지정할 때</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1"/>
                  </a:ext>
                </a:extLst>
              </a:tr>
              <a:tr h="203200">
                <a:tc>
                  <a:txBody>
                    <a:bodyPr/>
                    <a:lstStyle/>
                    <a:p>
                      <a:pPr marL="0" marR="0" lvl="0" indent="0" algn="ctr" rtl="0">
                        <a:spcBef>
                          <a:spcPts val="0"/>
                        </a:spcBef>
                        <a:spcAft>
                          <a:spcPts val="0"/>
                        </a:spcAft>
                        <a:buNone/>
                      </a:pPr>
                      <a:r>
                        <a:rPr lang="en-US" sz="1600">
                          <a:solidFill>
                            <a:srgbClr val="000000"/>
                          </a:solidFill>
                          <a:latin typeface="Malgun Gothic"/>
                          <a:ea typeface="Malgun Gothic"/>
                          <a:cs typeface="Malgun Gothic"/>
                          <a:sym typeface="Malgun Gothic"/>
                        </a:rPr>
                        <a:t>&amp;&amp;</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두 조건을 모두 만족하는 조인 포인트를 지정할 때</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2"/>
                  </a:ext>
                </a:extLst>
              </a:tr>
              <a:tr h="203200">
                <a:tc>
                  <a:txBody>
                    <a:bodyPr/>
                    <a:lstStyle/>
                    <a:p>
                      <a:pPr marL="0" marR="0" lvl="0" indent="0" algn="ctr"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두 조건 중 하나를 만족하는 조인 포인트를 지정할 때</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패턴 매칭</a:t>
            </a:r>
            <a:endParaRPr/>
          </a:p>
        </p:txBody>
      </p:sp>
      <p:sp>
        <p:nvSpPr>
          <p:cNvPr id="642" name="Google Shape;642;p6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 </a:t>
            </a:r>
            <a:endParaRPr sz="1600"/>
          </a:p>
        </p:txBody>
      </p:sp>
      <p:graphicFrame>
        <p:nvGraphicFramePr>
          <p:cNvPr id="643" name="Google Shape;643;p65"/>
          <p:cNvGraphicFramePr/>
          <p:nvPr/>
        </p:nvGraphicFramePr>
        <p:xfrm>
          <a:off x="838200" y="916224"/>
          <a:ext cx="10515600" cy="5430630"/>
        </p:xfrm>
        <a:graphic>
          <a:graphicData uri="http://schemas.openxmlformats.org/drawingml/2006/table">
            <a:tbl>
              <a:tblPr firstRow="1" bandRow="1">
                <a:noFill/>
                <a:tableStyleId>{356C56E0-969A-4C60-9EED-0EE17C578FE1}</a:tableStyleId>
              </a:tblPr>
              <a:tblGrid>
                <a:gridCol w="2157925">
                  <a:extLst>
                    <a:ext uri="{9D8B030D-6E8A-4147-A177-3AD203B41FA5}">
                      <a16:colId xmlns:a16="http://schemas.microsoft.com/office/drawing/2014/main" val="20000"/>
                    </a:ext>
                  </a:extLst>
                </a:gridCol>
                <a:gridCol w="83576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600"/>
                        <a:t>와일드 카드</a:t>
                      </a:r>
                      <a:endParaRPr/>
                    </a:p>
                  </a:txBody>
                  <a:tcPr marL="91450" marR="91450" marT="45725" marB="45725">
                    <a:solidFill>
                      <a:srgbClr val="D0CECE"/>
                    </a:solidFill>
                  </a:tcPr>
                </a:tc>
                <a:tc>
                  <a:txBody>
                    <a:bodyPr/>
                    <a:lstStyle/>
                    <a:p>
                      <a:pPr marL="0" marR="0" lvl="0" indent="0" algn="l" rtl="0">
                        <a:spcBef>
                          <a:spcPts val="0"/>
                        </a:spcBef>
                        <a:spcAft>
                          <a:spcPts val="0"/>
                        </a:spcAft>
                        <a:buNone/>
                      </a:pPr>
                      <a:r>
                        <a:rPr lang="en-US" sz="1600"/>
                        <a:t>설명</a:t>
                      </a:r>
                      <a:endParaRPr/>
                    </a:p>
                  </a:txBody>
                  <a:tcPr marL="91450" marR="91450" marT="45725" marB="45725">
                    <a:solidFill>
                      <a:srgbClr val="D0CECE"/>
                    </a:solidFill>
                  </a:tcPr>
                </a:tc>
                <a:extLst>
                  <a:ext uri="{0D108BD9-81ED-4DB2-BD59-A6C34878D82A}">
                    <a16:rowId xmlns:a16="http://schemas.microsoft.com/office/drawing/2014/main" val="10000"/>
                  </a:ext>
                </a:extLst>
              </a:tr>
              <a:tr h="203200">
                <a:tc>
                  <a:txBody>
                    <a:bodyPr/>
                    <a:lstStyle/>
                    <a:p>
                      <a:pPr marL="0" marR="0" lvl="0" indent="0" algn="ctr" rtl="0">
                        <a:spcBef>
                          <a:spcPts val="0"/>
                        </a:spcBef>
                        <a:spcAft>
                          <a:spcPts val="0"/>
                        </a:spcAft>
                        <a:buNone/>
                      </a:pPr>
                      <a:r>
                        <a:rPr lang="en-US" sz="1600">
                          <a:solidFill>
                            <a:srgbClr val="000000"/>
                          </a:solidFill>
                          <a:latin typeface="Malgun Gothic"/>
                          <a:ea typeface="Malgun Gothic"/>
                          <a:cs typeface="Malgun Gothic"/>
                          <a:sym typeface="Malgun Gothic"/>
                        </a:rPr>
                        <a:t>com.sp.biz.*</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"*"는 패키지내 모든 클래스를 의미한다.</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com.sp.biz패키지내 모든 클래스</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1"/>
                  </a:ext>
                </a:extLst>
              </a:tr>
              <a:tr h="203200">
                <a:tc>
                  <a:txBody>
                    <a:bodyPr/>
                    <a:lstStyle/>
                    <a:p>
                      <a:pPr marL="0" marR="0" lvl="0" indent="0" algn="ctr" rtl="0">
                        <a:spcBef>
                          <a:spcPts val="0"/>
                        </a:spcBef>
                        <a:spcAft>
                          <a:spcPts val="0"/>
                        </a:spcAft>
                        <a:buNone/>
                      </a:pPr>
                      <a:r>
                        <a:rPr lang="en-US" sz="1600">
                          <a:solidFill>
                            <a:srgbClr val="000000"/>
                          </a:solidFill>
                          <a:latin typeface="Malgun Gothic"/>
                          <a:ea typeface="Malgun Gothic"/>
                          <a:cs typeface="Malgun Gothic"/>
                          <a:sym typeface="Malgun Gothic"/>
                        </a:rPr>
                        <a:t>com.sp...*</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".."는 특정패키지내 모든 서브 패키지를 의미한다.</a:t>
                      </a:r>
                      <a:endParaRPr/>
                    </a:p>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com.sp패키지 모든 서브패키지와 모든 클래스</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2"/>
                  </a:ext>
                </a:extLst>
              </a:tr>
              <a:tr h="203200">
                <a:tc>
                  <a:txBody>
                    <a:bodyPr/>
                    <a:lstStyle/>
                    <a:p>
                      <a:pPr marL="0" marR="0" lvl="0" indent="0" algn="ctr" rtl="0">
                        <a:spcBef>
                          <a:spcPts val="0"/>
                        </a:spcBef>
                        <a:spcAft>
                          <a:spcPts val="0"/>
                        </a:spcAft>
                        <a:buNone/>
                      </a:pPr>
                      <a:r>
                        <a:rPr lang="en-US" sz="1600">
                          <a:solidFill>
                            <a:srgbClr val="000000"/>
                          </a:solidFill>
                          <a:latin typeface="Malgun Gothic"/>
                          <a:ea typeface="Malgun Gothic"/>
                          <a:cs typeface="Malgun Gothic"/>
                          <a:sym typeface="Malgun Gothic"/>
                        </a:rPr>
                        <a:t>MemberService+</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"+"는 서브타입을 의미</a:t>
                      </a: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MemberService클래스 또는 MemberService의 자식타입</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3"/>
                  </a:ext>
                </a:extLst>
              </a:tr>
              <a:tr h="203200">
                <a:tc>
                  <a:txBody>
                    <a:bodyPr/>
                    <a:lstStyle/>
                    <a:p>
                      <a:pPr marL="0" marR="0" lvl="0" indent="0" algn="ctr"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!MemberService+</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"!"는 부정의 의미</a:t>
                      </a:r>
                      <a:endParaRPr sz="1600">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MemberService클래스 또는 MemberService의 자식타입이 아닌 타입</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4"/>
                  </a:ext>
                </a:extLst>
              </a:tr>
              <a:tr h="203200">
                <a:tc>
                  <a:txBody>
                    <a:bodyPr/>
                    <a:lstStyle/>
                    <a:p>
                      <a:pPr marL="0" marR="0" lvl="0" indent="0" algn="ctr"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com.sp.biz.* &amp;&amp; MemberService+</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"&amp;&amp;"는 두개 조건을 모두 만족하는 클래스</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5"/>
                  </a:ext>
                </a:extLst>
              </a:tr>
              <a:tr h="203200">
                <a:tc>
                  <a:txBody>
                    <a:bodyPr/>
                    <a:lstStyle/>
                    <a:p>
                      <a:pPr marL="0" marR="0" lvl="0" indent="0" algn="ctr"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boolean || Boolean</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"||"는 두개 조건중 하나만 만족하는 클래스</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6"/>
                  </a:ext>
                </a:extLst>
              </a:tr>
              <a:tr h="203200">
                <a:tc>
                  <a:txBody>
                    <a:bodyPr/>
                    <a:lstStyle/>
                    <a:p>
                      <a:pPr marL="0" marR="0" lvl="0" indent="0" algn="ctr"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get*(..)</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get으로 시작하는 모든 메서드</a:t>
                      </a:r>
                      <a:endParaRPr sz="1600">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".."은 모든 형태의 매개변수를 의미한다.</a:t>
                      </a:r>
                      <a:endParaRPr/>
                    </a:p>
                  </a:txBody>
                  <a:tcPr marL="91450" marR="91450" marT="45725" marB="45725">
                    <a:solidFill>
                      <a:schemeClr val="lt1"/>
                    </a:solidFill>
                  </a:tcPr>
                </a:tc>
                <a:extLst>
                  <a:ext uri="{0D108BD9-81ED-4DB2-BD59-A6C34878D82A}">
                    <a16:rowId xmlns:a16="http://schemas.microsoft.com/office/drawing/2014/main" val="10007"/>
                  </a:ext>
                </a:extLst>
              </a:tr>
              <a:tr h="203200">
                <a:tc>
                  <a:txBody>
                    <a:bodyPr/>
                    <a:lstStyle/>
                    <a:p>
                      <a:pPr marL="285750" marR="0" lvl="0" indent="-285750" algn="ctr" rtl="0">
                        <a:lnSpc>
                          <a:spcPct val="100000"/>
                        </a:lnSpc>
                        <a:spcBef>
                          <a:spcPts val="0"/>
                        </a:spcBef>
                        <a:spcAft>
                          <a:spcPts val="0"/>
                        </a:spcAft>
                        <a:buClr>
                          <a:srgbClr val="000000"/>
                        </a:buClr>
                        <a:buSzPts val="1600"/>
                        <a:buFont typeface="Arial"/>
                        <a:buChar char="•"/>
                      </a:pPr>
                      <a:r>
                        <a:rPr lang="en-US" sz="1600">
                          <a:solidFill>
                            <a:srgbClr val="000000"/>
                          </a:solidFill>
                          <a:latin typeface="Malgun Gothic"/>
                          <a:ea typeface="Malgun Gothic"/>
                          <a:cs typeface="Malgun Gothic"/>
                          <a:sym typeface="Malgun Gothic"/>
                        </a:rPr>
                        <a:t>get*(..)</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리턴타입에 상관없는 get으로 시작하는 모든 메서드</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8"/>
                  </a:ext>
                </a:extLst>
              </a:tr>
              <a:tr h="203200">
                <a:tc>
                  <a:txBody>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0000"/>
                          </a:solidFill>
                          <a:latin typeface="Malgun Gothic"/>
                          <a:ea typeface="Malgun Gothic"/>
                          <a:cs typeface="Malgun Gothic"/>
                          <a:sym typeface="Malgun Gothic"/>
                        </a:rPr>
                        <a:t>public void getInstance(..)</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public void getInstance(..)인 메서드</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9"/>
                  </a:ext>
                </a:extLst>
              </a:tr>
              <a:tr h="203200">
                <a:tc>
                  <a:txBody>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0000"/>
                          </a:solidFill>
                          <a:latin typeface="Malgun Gothic"/>
                          <a:ea typeface="Malgun Gothic"/>
                          <a:cs typeface="Malgun Gothic"/>
                          <a:sym typeface="Malgun Gothic"/>
                        </a:rPr>
                        <a:t>! private * *(..) </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private이 아닌 모든 메서드</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패턴 매칭</a:t>
            </a:r>
            <a:endParaRPr/>
          </a:p>
        </p:txBody>
      </p:sp>
      <p:sp>
        <p:nvSpPr>
          <p:cNvPr id="649" name="Google Shape;649;p6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 </a:t>
            </a:r>
            <a:endParaRPr sz="1600"/>
          </a:p>
        </p:txBody>
      </p:sp>
      <p:graphicFrame>
        <p:nvGraphicFramePr>
          <p:cNvPr id="650" name="Google Shape;650;p66"/>
          <p:cNvGraphicFramePr/>
          <p:nvPr/>
        </p:nvGraphicFramePr>
        <p:xfrm>
          <a:off x="838200" y="916224"/>
          <a:ext cx="10515600" cy="3967590"/>
        </p:xfrm>
        <a:graphic>
          <a:graphicData uri="http://schemas.openxmlformats.org/drawingml/2006/table">
            <a:tbl>
              <a:tblPr firstRow="1" bandRow="1">
                <a:noFill/>
                <a:tableStyleId>{356C56E0-969A-4C60-9EED-0EE17C578FE1}</a:tableStyleId>
              </a:tblPr>
              <a:tblGrid>
                <a:gridCol w="2877775">
                  <a:extLst>
                    <a:ext uri="{9D8B030D-6E8A-4147-A177-3AD203B41FA5}">
                      <a16:colId xmlns:a16="http://schemas.microsoft.com/office/drawing/2014/main" val="20000"/>
                    </a:ext>
                  </a:extLst>
                </a:gridCol>
                <a:gridCol w="763782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600"/>
                        <a:t>와일드 카드</a:t>
                      </a:r>
                      <a:endParaRPr/>
                    </a:p>
                  </a:txBody>
                  <a:tcPr marL="91450" marR="91450" marT="45725" marB="45725">
                    <a:solidFill>
                      <a:srgbClr val="D0CECE"/>
                    </a:solidFill>
                  </a:tcPr>
                </a:tc>
                <a:tc>
                  <a:txBody>
                    <a:bodyPr/>
                    <a:lstStyle/>
                    <a:p>
                      <a:pPr marL="0" marR="0" lvl="0" indent="0" algn="l" rtl="0">
                        <a:spcBef>
                          <a:spcPts val="0"/>
                        </a:spcBef>
                        <a:spcAft>
                          <a:spcPts val="0"/>
                        </a:spcAft>
                        <a:buNone/>
                      </a:pPr>
                      <a:r>
                        <a:rPr lang="en-US" sz="1600"/>
                        <a:t>설명</a:t>
                      </a:r>
                      <a:endParaRPr/>
                    </a:p>
                  </a:txBody>
                  <a:tcPr marL="91450" marR="91450" marT="45725" marB="45725">
                    <a:solidFill>
                      <a:srgbClr val="D0CECE"/>
                    </a:solidFill>
                  </a:tcPr>
                </a:tc>
                <a:extLst>
                  <a:ext uri="{0D108BD9-81ED-4DB2-BD59-A6C34878D82A}">
                    <a16:rowId xmlns:a16="http://schemas.microsoft.com/office/drawing/2014/main" val="10000"/>
                  </a:ext>
                </a:extLst>
              </a:tr>
              <a:tr h="203200">
                <a:tc>
                  <a:txBody>
                    <a:bodyPr/>
                    <a:lstStyle/>
                    <a:p>
                      <a:pPr marL="285750" marR="0" lvl="0" indent="-285750" algn="ctr" rtl="0">
                        <a:spcBef>
                          <a:spcPts val="0"/>
                        </a:spcBef>
                        <a:spcAft>
                          <a:spcPts val="0"/>
                        </a:spcAft>
                        <a:buClr>
                          <a:srgbClr val="000000"/>
                        </a:buClr>
                        <a:buSzPts val="1600"/>
                        <a:buFont typeface="Arial"/>
                        <a:buChar char="•"/>
                      </a:pPr>
                      <a:r>
                        <a:rPr lang="en-US" sz="1600">
                          <a:solidFill>
                            <a:srgbClr val="000000"/>
                          </a:solidFill>
                          <a:latin typeface="Malgun Gothic"/>
                          <a:ea typeface="Malgun Gothic"/>
                          <a:cs typeface="Malgun Gothic"/>
                          <a:sym typeface="Malgun Gothic"/>
                        </a:rPr>
                        <a:t>insertMember(..)</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매개변수와 상관없는 메서드</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1"/>
                  </a:ext>
                </a:extLst>
              </a:tr>
              <a:tr h="203200">
                <a:tc>
                  <a:txBody>
                    <a:bodyPr/>
                    <a:lstStyle/>
                    <a:p>
                      <a:pPr marL="285750" marR="0" lvl="0" indent="-285750" algn="ctr" rtl="0">
                        <a:spcBef>
                          <a:spcPts val="0"/>
                        </a:spcBef>
                        <a:spcAft>
                          <a:spcPts val="0"/>
                        </a:spcAft>
                        <a:buClr>
                          <a:srgbClr val="000000"/>
                        </a:buClr>
                        <a:buSzPts val="1600"/>
                        <a:buFont typeface="Arial"/>
                        <a:buChar char="•"/>
                      </a:pPr>
                      <a:r>
                        <a:rPr lang="en-US" sz="1600">
                          <a:solidFill>
                            <a:srgbClr val="000000"/>
                          </a:solidFill>
                          <a:latin typeface="Malgun Gothic"/>
                          <a:ea typeface="Malgun Gothic"/>
                          <a:cs typeface="Malgun Gothic"/>
                          <a:sym typeface="Malgun Gothic"/>
                        </a:rPr>
                        <a:t>insertMember(*)</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최소 한 개의 매개변수가 선언된 메서드</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2"/>
                  </a:ext>
                </a:extLst>
              </a:tr>
              <a:tr h="203200">
                <a:tc>
                  <a:txBody>
                    <a:bodyPr/>
                    <a:lstStyle/>
                    <a:p>
                      <a:pPr marL="285750" marR="0" lvl="0" indent="-285750" algn="ctr" rtl="0">
                        <a:spcBef>
                          <a:spcPts val="0"/>
                        </a:spcBef>
                        <a:spcAft>
                          <a:spcPts val="0"/>
                        </a:spcAft>
                        <a:buClr>
                          <a:srgbClr val="000000"/>
                        </a:buClr>
                        <a:buSzPts val="1600"/>
                        <a:buFont typeface="Arial"/>
                        <a:buChar char="•"/>
                      </a:pPr>
                      <a:r>
                        <a:rPr lang="en-US" sz="1600">
                          <a:solidFill>
                            <a:srgbClr val="000000"/>
                          </a:solidFill>
                          <a:latin typeface="Malgun Gothic"/>
                          <a:ea typeface="Malgun Gothic"/>
                          <a:cs typeface="Malgun Gothic"/>
                          <a:sym typeface="Malgun Gothic"/>
                        </a:rPr>
                        <a:t>insertMember(*,..,String, *)</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최소 3개의 매개변수가 선언된 메서드. 가운데는 String 매개변수가 존재해야 함.</a:t>
                      </a:r>
                      <a:endParaRPr/>
                    </a:p>
                  </a:txBody>
                  <a:tcPr marL="91450" marR="91450" marT="45725" marB="45725">
                    <a:solidFill>
                      <a:schemeClr val="lt1"/>
                    </a:solidFill>
                  </a:tcPr>
                </a:tc>
                <a:extLst>
                  <a:ext uri="{0D108BD9-81ED-4DB2-BD59-A6C34878D82A}">
                    <a16:rowId xmlns:a16="http://schemas.microsoft.com/office/drawing/2014/main" val="10003"/>
                  </a:ext>
                </a:extLst>
              </a:tr>
              <a:tr h="203200">
                <a:tc>
                  <a:txBody>
                    <a:bodyPr/>
                    <a:lstStyle/>
                    <a:p>
                      <a:pPr marL="0" marR="0" lvl="0" indent="0" algn="ctr"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new(..)</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생성자를 지정함</a:t>
                      </a: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4"/>
                  </a:ext>
                </a:extLst>
              </a:tr>
              <a:tr h="203200">
                <a:tc>
                  <a:txBody>
                    <a:bodyPr/>
                    <a:lstStyle/>
                    <a:p>
                      <a:pPr marL="0" marR="0" lvl="0" indent="0" algn="ctr"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MemberService.new(..)</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00"/>
                        </a:buClr>
                        <a:buSzPts val="1600"/>
                        <a:buFont typeface="Malgun Gothic"/>
                        <a:buNone/>
                      </a:pPr>
                      <a:r>
                        <a:rPr lang="en-US" sz="1600">
                          <a:solidFill>
                            <a:srgbClr val="000000"/>
                          </a:solidFill>
                          <a:latin typeface="Malgun Gothic"/>
                          <a:ea typeface="Malgun Gothic"/>
                          <a:cs typeface="Malgun Gothic"/>
                          <a:sym typeface="Malgun Gothic"/>
                        </a:rPr>
                        <a:t>MemberService 클래스의 생성자를 지정한다.</a:t>
                      </a:r>
                      <a:endParaRPr/>
                    </a:p>
                  </a:txBody>
                  <a:tcPr marL="91450" marR="91450" marT="45725" marB="45725">
                    <a:solidFill>
                      <a:schemeClr val="lt1"/>
                    </a:solidFill>
                  </a:tcPr>
                </a:tc>
                <a:extLst>
                  <a:ext uri="{0D108BD9-81ED-4DB2-BD59-A6C34878D82A}">
                    <a16:rowId xmlns:a16="http://schemas.microsoft.com/office/drawing/2014/main" val="10005"/>
                  </a:ext>
                </a:extLst>
              </a:tr>
              <a:tr h="0">
                <a:tc>
                  <a:txBody>
                    <a:bodyPr/>
                    <a:lstStyle/>
                    <a:p>
                      <a:pPr marL="0" marR="0" lvl="0" indent="0" algn="ctr" rtl="0">
                        <a:lnSpc>
                          <a:spcPct val="100000"/>
                        </a:lnSpc>
                        <a:spcBef>
                          <a:spcPts val="0"/>
                        </a:spcBef>
                        <a:spcAft>
                          <a:spcPts val="0"/>
                        </a:spcAft>
                        <a:buClr>
                          <a:schemeClr val="dk1"/>
                        </a:buClr>
                        <a:buSzPts val="1600"/>
                        <a:buFont typeface="Malgun Gothic"/>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algun Gothic"/>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6"/>
                  </a:ext>
                </a:extLst>
              </a:tr>
              <a:tr h="0">
                <a:tc>
                  <a:txBody>
                    <a:bodyPr/>
                    <a:lstStyle/>
                    <a:p>
                      <a:pPr marL="0" marR="0" lvl="0" indent="0" algn="ctr" rtl="0">
                        <a:lnSpc>
                          <a:spcPct val="100000"/>
                        </a:lnSpc>
                        <a:spcBef>
                          <a:spcPts val="0"/>
                        </a:spcBef>
                        <a:spcAft>
                          <a:spcPts val="0"/>
                        </a:spcAft>
                        <a:buClr>
                          <a:schemeClr val="dk1"/>
                        </a:buClr>
                        <a:buSzPts val="1600"/>
                        <a:buFont typeface="Malgun Gothic"/>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algun Gothic"/>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7"/>
                  </a:ext>
                </a:extLst>
              </a:tr>
              <a:tr h="0">
                <a:tc>
                  <a:txBody>
                    <a:bodyPr/>
                    <a:lstStyle/>
                    <a:p>
                      <a:pPr marL="285750" marR="0" lvl="0" indent="-184150" algn="ctr" rtl="0">
                        <a:lnSpc>
                          <a:spcPct val="100000"/>
                        </a:lnSpc>
                        <a:spcBef>
                          <a:spcPts val="0"/>
                        </a:spcBef>
                        <a:spcAft>
                          <a:spcPts val="0"/>
                        </a:spcAft>
                        <a:buClr>
                          <a:schemeClr val="dk1"/>
                        </a:buClr>
                        <a:buSzPts val="1600"/>
                        <a:buFont typeface="Arial"/>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algun Gothic"/>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8"/>
                  </a:ext>
                </a:extLst>
              </a:tr>
              <a:tr h="0">
                <a:tc>
                  <a:txBody>
                    <a:bodyPr/>
                    <a:lstStyle/>
                    <a:p>
                      <a:pPr marL="0" marR="0" lvl="0" indent="0" algn="ctr" rtl="0">
                        <a:lnSpc>
                          <a:spcPct val="100000"/>
                        </a:lnSpc>
                        <a:spcBef>
                          <a:spcPts val="0"/>
                        </a:spcBef>
                        <a:spcAft>
                          <a:spcPts val="0"/>
                        </a:spcAft>
                        <a:buClr>
                          <a:schemeClr val="dk1"/>
                        </a:buClr>
                        <a:buSzPts val="1600"/>
                        <a:buFont typeface="Arial"/>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algun Gothic"/>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09"/>
                  </a:ext>
                </a:extLst>
              </a:tr>
              <a:tr h="0">
                <a:tc>
                  <a:txBody>
                    <a:bodyPr/>
                    <a:lstStyle/>
                    <a:p>
                      <a:pPr marL="0" marR="0" lvl="0" indent="0" algn="ctr" rtl="0">
                        <a:lnSpc>
                          <a:spcPct val="100000"/>
                        </a:lnSpc>
                        <a:spcBef>
                          <a:spcPts val="0"/>
                        </a:spcBef>
                        <a:spcAft>
                          <a:spcPts val="0"/>
                        </a:spcAft>
                        <a:buClr>
                          <a:schemeClr val="dk1"/>
                        </a:buClr>
                        <a:buSzPts val="1600"/>
                        <a:buFont typeface="Arial"/>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Malgun Gothic"/>
                        <a:buNone/>
                      </a:pPr>
                      <a:endParaRPr sz="1600">
                        <a:solidFill>
                          <a:srgbClr val="000000"/>
                        </a:solidFill>
                        <a:latin typeface="Malgun Gothic"/>
                        <a:ea typeface="Malgun Gothic"/>
                        <a:cs typeface="Malgun Gothic"/>
                        <a:sym typeface="Malgun Gothic"/>
                      </a:endParaRPr>
                    </a:p>
                  </a:txBody>
                  <a:tcPr marL="91450" marR="91450" marT="45725" marB="45725">
                    <a:solidFill>
                      <a:schemeClr val="lt1"/>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&lt;aop:config&gt;</a:t>
            </a:r>
            <a:endParaRPr/>
          </a:p>
        </p:txBody>
      </p:sp>
      <p:sp>
        <p:nvSpPr>
          <p:cNvPr id="656" name="Google Shape;656;p6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aop의 최상위  태그이다. namespace 선언 후 xml,설정파일내에 정의한다. 하위태그로 &lt;aop:pointcut&gt;,&lt;aop:aspect&gt;등을 정의할 수 있다.</a:t>
            </a:r>
            <a:endParaRPr sz="1600"/>
          </a:p>
        </p:txBody>
      </p:sp>
      <p:graphicFrame>
        <p:nvGraphicFramePr>
          <p:cNvPr id="657" name="Google Shape;657;p67"/>
          <p:cNvGraphicFramePr/>
          <p:nvPr/>
        </p:nvGraphicFramePr>
        <p:xfrm>
          <a:off x="838200" y="1781912"/>
          <a:ext cx="10515600" cy="38760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&lt;?xml version = "1.0" encoding = "UTF-8"?&gt;</a:t>
                      </a:r>
                      <a:endParaRPr/>
                    </a:p>
                    <a:p>
                      <a:pPr marL="0" marR="0" lvl="0" indent="0" algn="l" rtl="0">
                        <a:spcBef>
                          <a:spcPts val="0"/>
                        </a:spcBef>
                        <a:spcAft>
                          <a:spcPts val="0"/>
                        </a:spcAft>
                        <a:buNone/>
                      </a:pP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xmlns="http://www.springframework.org/schema/beans"</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xmlns:xsi="http://www.w3.org/2001/XMLSchema-instance"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r>
                        <a:rPr lang="en-US" sz="1600" b="1">
                          <a:solidFill>
                            <a:srgbClr val="000000"/>
                          </a:solidFill>
                          <a:latin typeface="Malgun Gothic"/>
                          <a:ea typeface="Malgun Gothic"/>
                          <a:cs typeface="Malgun Gothic"/>
                          <a:sym typeface="Malgun Gothic"/>
                        </a:rPr>
                        <a:t>xmlns:aop="http://www.springframework.org/schema/aop</a:t>
                      </a:r>
                      <a:r>
                        <a:rPr lang="en-US" sz="1600">
                          <a:solidFill>
                            <a:srgbClr val="000000"/>
                          </a:solidFill>
                          <a:latin typeface="Malgun Gothic"/>
                          <a:ea typeface="Malgun Gothic"/>
                          <a:cs typeface="Malgun Gothic"/>
                          <a:sym typeface="Malgun Gothic"/>
                        </a:rPr>
                        <a: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xsi:schemaLocation="http://www.springframework.org/schema/beans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http://www.springframework.org/schema/beans/spring-beans-4.3.xsd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r>
                        <a:rPr lang="en-US" sz="1600" b="1">
                          <a:solidFill>
                            <a:srgbClr val="000000"/>
                          </a:solidFill>
                          <a:latin typeface="Malgun Gothic"/>
                          <a:ea typeface="Malgun Gothic"/>
                          <a:cs typeface="Malgun Gothic"/>
                          <a:sym typeface="Malgun Gothic"/>
                        </a:rPr>
                        <a:t>http://www.springframework.org/schema/aop </a:t>
                      </a:r>
                      <a:endParaRPr/>
                    </a:p>
                    <a:p>
                      <a:pPr marL="0" marR="0" lvl="0" indent="0" algn="l" rtl="0">
                        <a:spcBef>
                          <a:spcPts val="0"/>
                        </a:spcBef>
                        <a:spcAft>
                          <a:spcPts val="0"/>
                        </a:spcAft>
                        <a:buNone/>
                      </a:pPr>
                      <a:r>
                        <a:rPr lang="en-US" sz="1600" b="1">
                          <a:solidFill>
                            <a:srgbClr val="000000"/>
                          </a:solidFill>
                          <a:latin typeface="Malgun Gothic"/>
                          <a:ea typeface="Malgun Gothic"/>
                          <a:cs typeface="Malgun Gothic"/>
                          <a:sym typeface="Malgun Gothic"/>
                        </a:rPr>
                        <a:t>		http://www.springframework.org/schema/aop/spring-aop-4.3.xsd</a:t>
                      </a:r>
                      <a:r>
                        <a:rPr lang="en-US" sz="1600">
                          <a:solidFill>
                            <a:srgbClr val="000000"/>
                          </a:solidFill>
                          <a:latin typeface="Malgun Gothic"/>
                          <a:ea typeface="Malgun Gothic"/>
                          <a:cs typeface="Malgun Gothic"/>
                          <a:sym typeface="Malgun Gothic"/>
                        </a:rPr>
                        <a: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 &gt;&lt;/aop:aspect&gt;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&lt;aop:pointcut&gt;</a:t>
            </a:r>
            <a:endParaRPr/>
          </a:p>
        </p:txBody>
      </p:sp>
      <p:sp>
        <p:nvSpPr>
          <p:cNvPr id="663" name="Google Shape;663;p6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포인트컷을 지정하기 위해 사용된다. &lt;aop:config&gt;나 &lt;aop:aspect&gt;의 하위에 정의 할 수 있다. 어드바이스를 적용할 조건을 정의하는 것이기 때문에 여러 개 정의할 수 있다.</a:t>
            </a:r>
            <a:endParaRPr sz="1600"/>
          </a:p>
        </p:txBody>
      </p:sp>
      <p:graphicFrame>
        <p:nvGraphicFramePr>
          <p:cNvPr id="664" name="Google Shape;664;p68"/>
          <p:cNvGraphicFramePr/>
          <p:nvPr/>
        </p:nvGraphicFramePr>
        <p:xfrm>
          <a:off x="838200" y="1749804"/>
          <a:ext cx="10515600" cy="38760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id="log" class="com.sp.commom.LogAdvice"/&gt;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id="all" expression="execution(* com.sp.biz.MemberService.*(..))"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id="getAlll" expression="execution(* com.sp.biz..*Impl.get*(..))"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ref="log"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&lt;aop:before pointcut-ref="all" method="printLog"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id="logAspect" ref="log"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id="productPc" expression="execution(* com.sp.biz.ProductService.*(..))"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&lt;aop:before pointcut-ref="productPc" method="printLog"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&lt;aop:aspect&gt;</a:t>
            </a:r>
            <a:endParaRPr/>
          </a:p>
        </p:txBody>
      </p:sp>
      <p:sp>
        <p:nvSpPr>
          <p:cNvPr id="670" name="Google Shape;670;p6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포인트컷과 어드바이스를 결합한 것.</a:t>
            </a:r>
            <a:endParaRPr sz="1600"/>
          </a:p>
        </p:txBody>
      </p:sp>
      <p:graphicFrame>
        <p:nvGraphicFramePr>
          <p:cNvPr id="671" name="Google Shape;671;p69"/>
          <p:cNvGraphicFramePr/>
          <p:nvPr/>
        </p:nvGraphicFramePr>
        <p:xfrm>
          <a:off x="838200" y="1490980"/>
          <a:ext cx="10515600" cy="38760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id="log" class="com.sp.commom.LogAdvice"/&gt;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id="all" expression="execution(* com.sp.biz.MemberService.*(..))"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id="getAlll" expression="execution(* com.sp.biz..*Impl.get*(..))"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ref="log"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&lt;aop:before pointcut-ref="all" method="printLog"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id="logAspect" ref="log"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id="productPc" expression="execution(* com.sp.biz.ProductService.*(..))"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&lt;aop:before pointcut-ref="productPc" method="printLog"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개발 환경 구성</a:t>
            </a:r>
            <a:endParaRPr/>
          </a:p>
        </p:txBody>
      </p:sp>
      <p:sp>
        <p:nvSpPr>
          <p:cNvPr id="129" name="Google Shape;129;p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a:t>Open JDK 11또는 15설치, 17이상 </a:t>
            </a:r>
            <a:r>
              <a:rPr lang="en-US" sz="1600" dirty="0" err="1"/>
              <a:t>설치시</a:t>
            </a:r>
            <a:r>
              <a:rPr lang="en-US" sz="1600" dirty="0"/>
              <a:t> </a:t>
            </a:r>
            <a:r>
              <a:rPr lang="en-US" sz="1600" dirty="0" err="1"/>
              <a:t>문제발생</a:t>
            </a:r>
            <a:r>
              <a:rPr lang="en-US" sz="1600" dirty="0"/>
              <a:t> 됨 </a:t>
            </a:r>
            <a:endParaRPr sz="1600" dirty="0"/>
          </a:p>
          <a:p>
            <a:pPr marL="685800" lvl="1" indent="-228600" algn="l" rtl="0">
              <a:lnSpc>
                <a:spcPct val="90000"/>
              </a:lnSpc>
              <a:spcBef>
                <a:spcPts val="500"/>
              </a:spcBef>
              <a:spcAft>
                <a:spcPts val="0"/>
              </a:spcAft>
              <a:buClr>
                <a:schemeClr val="dk1"/>
              </a:buClr>
              <a:buSzPts val="1600"/>
              <a:buChar char="•"/>
            </a:pPr>
            <a:r>
              <a:rPr lang="en-US" sz="1600" dirty="0"/>
              <a:t>https://jdk.java.net/archive/</a:t>
            </a:r>
            <a:endParaRPr dirty="0"/>
          </a:p>
          <a:p>
            <a:pPr marL="685800" lvl="1" indent="-228600" algn="l" rtl="0">
              <a:lnSpc>
                <a:spcPct val="90000"/>
              </a:lnSpc>
              <a:spcBef>
                <a:spcPts val="500"/>
              </a:spcBef>
              <a:spcAft>
                <a:spcPts val="0"/>
              </a:spcAft>
              <a:buClr>
                <a:schemeClr val="dk1"/>
              </a:buClr>
              <a:buSzPts val="1600"/>
              <a:buChar char="•"/>
            </a:pPr>
            <a:r>
              <a:rPr lang="en-US" sz="1600" dirty="0" err="1"/>
              <a:t>해당</a:t>
            </a:r>
            <a:r>
              <a:rPr lang="en-US" sz="1600" dirty="0"/>
              <a:t> </a:t>
            </a:r>
            <a:r>
              <a:rPr lang="en-US" sz="1600" dirty="0" err="1"/>
              <a:t>홈페이지내</a:t>
            </a:r>
            <a:r>
              <a:rPr lang="en-US" sz="1600" dirty="0"/>
              <a:t> 11 </a:t>
            </a:r>
            <a:r>
              <a:rPr lang="en-US" sz="1600" dirty="0" err="1"/>
              <a:t>또는</a:t>
            </a:r>
            <a:r>
              <a:rPr lang="en-US" sz="1600" dirty="0"/>
              <a:t> 15버전을 </a:t>
            </a:r>
            <a:r>
              <a:rPr lang="en-US" sz="1600" dirty="0" err="1"/>
              <a:t>다운로드받아</a:t>
            </a:r>
            <a:r>
              <a:rPr lang="en-US" sz="1600" dirty="0"/>
              <a:t> </a:t>
            </a:r>
            <a:r>
              <a:rPr lang="en-US" sz="1600" dirty="0" err="1"/>
              <a:t>압축해제</a:t>
            </a:r>
            <a:endParaRPr sz="1600" dirty="0"/>
          </a:p>
          <a:p>
            <a:pPr marL="685800" lvl="1" indent="-228600" algn="l" rtl="0">
              <a:lnSpc>
                <a:spcPct val="90000"/>
              </a:lnSpc>
              <a:spcBef>
                <a:spcPts val="500"/>
              </a:spcBef>
              <a:spcAft>
                <a:spcPts val="0"/>
              </a:spcAft>
              <a:buClr>
                <a:schemeClr val="dk1"/>
              </a:buClr>
              <a:buSzPts val="1600"/>
              <a:buChar char="•"/>
            </a:pPr>
            <a:r>
              <a:rPr lang="en-US" sz="1600" dirty="0" err="1"/>
              <a:t>선택사항</a:t>
            </a:r>
            <a:r>
              <a:rPr lang="en-US" sz="1600" dirty="0"/>
              <a:t>: </a:t>
            </a:r>
            <a:r>
              <a:rPr lang="en-US" sz="1600" dirty="0" err="1"/>
              <a:t>환경변수</a:t>
            </a:r>
            <a:r>
              <a:rPr lang="en-US" sz="1600" dirty="0"/>
              <a:t> </a:t>
            </a:r>
            <a:r>
              <a:rPr lang="en-US" sz="1600" dirty="0" err="1"/>
              <a:t>JAVA_HOME에</a:t>
            </a:r>
            <a:r>
              <a:rPr lang="en-US" sz="1600" dirty="0"/>
              <a:t> </a:t>
            </a:r>
            <a:r>
              <a:rPr lang="en-US" sz="1600" dirty="0" err="1"/>
              <a:t>자바폴더지정</a:t>
            </a:r>
            <a:endParaRPr sz="1600" dirty="0"/>
          </a:p>
          <a:p>
            <a:pPr marL="685800" lvl="1" indent="-228600" algn="l" rtl="0">
              <a:lnSpc>
                <a:spcPct val="90000"/>
              </a:lnSpc>
              <a:spcBef>
                <a:spcPts val="500"/>
              </a:spcBef>
              <a:spcAft>
                <a:spcPts val="0"/>
              </a:spcAft>
              <a:buClr>
                <a:schemeClr val="dk1"/>
              </a:buClr>
              <a:buSzPts val="1600"/>
              <a:buChar char="•"/>
            </a:pPr>
            <a:r>
              <a:rPr lang="en-US" sz="1600" dirty="0" err="1"/>
              <a:t>선택사항</a:t>
            </a:r>
            <a:r>
              <a:rPr lang="en-US" sz="1600" dirty="0"/>
              <a:t>: </a:t>
            </a:r>
            <a:r>
              <a:rPr lang="en-US" sz="1600" dirty="0" err="1"/>
              <a:t>환경변수</a:t>
            </a:r>
            <a:r>
              <a:rPr lang="en-US" sz="1600" dirty="0"/>
              <a:t> </a:t>
            </a:r>
            <a:r>
              <a:rPr lang="en-US" sz="1600" dirty="0" err="1"/>
              <a:t>PATH에</a:t>
            </a:r>
            <a:r>
              <a:rPr lang="en-US" sz="1600" dirty="0"/>
              <a:t> $JAVAHOME/bin/java </a:t>
            </a:r>
            <a:r>
              <a:rPr lang="en-US" sz="1600" dirty="0" err="1"/>
              <a:t>등록</a:t>
            </a:r>
            <a:endParaRPr sz="1600" dirty="0"/>
          </a:p>
          <a:p>
            <a:pPr marL="228600" marR="0" lvl="0" indent="-228600" algn="l" rtl="0">
              <a:lnSpc>
                <a:spcPct val="120000"/>
              </a:lnSpc>
              <a:spcBef>
                <a:spcPts val="1000"/>
              </a:spcBef>
              <a:spcAft>
                <a:spcPts val="0"/>
              </a:spcAft>
              <a:buClr>
                <a:srgbClr val="4BB0A0"/>
              </a:buClr>
              <a:buSzPts val="1600"/>
              <a:buFont typeface="Arial"/>
              <a:buChar char="◦"/>
            </a:pPr>
            <a:r>
              <a:rPr lang="en-US" sz="1600" dirty="0"/>
              <a:t>STS3 </a:t>
            </a:r>
            <a:r>
              <a:rPr lang="en-US" sz="1600" dirty="0" err="1"/>
              <a:t>설치</a:t>
            </a:r>
            <a:endParaRPr sz="1600" dirty="0"/>
          </a:p>
          <a:p>
            <a:pPr marL="685800" lvl="1" indent="-228600" algn="l" rtl="0">
              <a:lnSpc>
                <a:spcPct val="90000"/>
              </a:lnSpc>
              <a:spcBef>
                <a:spcPts val="500"/>
              </a:spcBef>
              <a:spcAft>
                <a:spcPts val="0"/>
              </a:spcAft>
              <a:buClr>
                <a:schemeClr val="dk1"/>
              </a:buClr>
              <a:buSzPts val="1600"/>
              <a:buChar char="•"/>
            </a:pPr>
            <a:r>
              <a:rPr lang="en-US" sz="1600" dirty="0" err="1"/>
              <a:t>ini파일에</a:t>
            </a:r>
            <a:r>
              <a:rPr lang="en-US" sz="1600" dirty="0"/>
              <a:t> -</a:t>
            </a:r>
            <a:r>
              <a:rPr lang="en-US" sz="1600" dirty="0" err="1"/>
              <a:t>vm</a:t>
            </a:r>
            <a:r>
              <a:rPr lang="en-US" sz="1600" dirty="0"/>
              <a:t> ….</a:t>
            </a:r>
            <a:r>
              <a:rPr lang="en-US" sz="1600" dirty="0" err="1"/>
              <a:t>jdk</a:t>
            </a:r>
            <a:r>
              <a:rPr lang="en-US" sz="1600" dirty="0"/>
              <a:t>… </a:t>
            </a:r>
            <a:r>
              <a:rPr lang="en-US" sz="1600" dirty="0" err="1"/>
              <a:t>등록</a:t>
            </a:r>
            <a:endParaRPr sz="1600" dirty="0"/>
          </a:p>
        </p:txBody>
      </p:sp>
      <p:pic>
        <p:nvPicPr>
          <p:cNvPr id="130" name="Google Shape;130;p7"/>
          <p:cNvPicPr preferRelativeResize="0"/>
          <p:nvPr/>
        </p:nvPicPr>
        <p:blipFill rotWithShape="1">
          <a:blip r:embed="rId3">
            <a:alphaModFix/>
          </a:blip>
          <a:srcRect/>
          <a:stretch/>
        </p:blipFill>
        <p:spPr>
          <a:xfrm>
            <a:off x="5826486" y="2602950"/>
            <a:ext cx="5527314" cy="3945768"/>
          </a:xfrm>
          <a:prstGeom prst="rect">
            <a:avLst/>
          </a:prstGeom>
          <a:noFill/>
          <a:ln w="9525" cap="flat" cmpd="sng">
            <a:solidFill>
              <a:schemeClr val="dk1"/>
            </a:solidFill>
            <a:prstDash val="solid"/>
            <a:round/>
            <a:headEnd type="none" w="sm" len="sm"/>
            <a:tailEnd type="none" w="sm" len="sm"/>
          </a:ln>
        </p:spPr>
      </p:pic>
      <p:sp>
        <p:nvSpPr>
          <p:cNvPr id="131" name="Google Shape;131;p7"/>
          <p:cNvSpPr/>
          <p:nvPr/>
        </p:nvSpPr>
        <p:spPr>
          <a:xfrm>
            <a:off x="6424248" y="3886400"/>
            <a:ext cx="5337612" cy="457952"/>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&lt;aop:advisor&gt;</a:t>
            </a:r>
            <a:endParaRPr/>
          </a:p>
        </p:txBody>
      </p:sp>
      <p:sp>
        <p:nvSpPr>
          <p:cNvPr id="677" name="Google Shape;677;p7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외부에 정의한 어드바이스를 포인트컷과 연결하는 것.</a:t>
            </a:r>
            <a:endParaRPr sz="1600"/>
          </a:p>
        </p:txBody>
      </p:sp>
      <p:graphicFrame>
        <p:nvGraphicFramePr>
          <p:cNvPr id="678" name="Google Shape;678;p70"/>
          <p:cNvGraphicFramePr/>
          <p:nvPr/>
        </p:nvGraphicFramePr>
        <p:xfrm>
          <a:off x="838200" y="1490980"/>
          <a:ext cx="10515600" cy="36322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&lt;bean id="txManager" class="org.springframework..."&gt;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&lt;tx:advice id="txAdvice" tx-manager="txManager"&gt;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&lt;tx:attributes&gt;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&lt;tx:method name="*" propagation="REQUIRED"/&gt;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&lt;/tx:attributes&gt;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&lt;/tx:advice&gt;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id="testPointcut"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expression=" execution(* com.spring.biz.user.UserService.*(..))"/&gt;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&lt;aop:advisor pointcut-ref="testPointcut" advice-ref="txAdvice"/&gt;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어드바이스 설정</a:t>
            </a:r>
            <a:endParaRPr/>
          </a:p>
        </p:txBody>
      </p:sp>
      <p:sp>
        <p:nvSpPr>
          <p:cNvPr id="684" name="Google Shape;684;p7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5가지 동작 시점</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&lt;aop:aspect&gt;내에서 지정해야 한다.</a:t>
            </a:r>
            <a:endParaRPr sz="1600"/>
          </a:p>
        </p:txBody>
      </p:sp>
      <p:graphicFrame>
        <p:nvGraphicFramePr>
          <p:cNvPr id="685" name="Google Shape;685;p71"/>
          <p:cNvGraphicFramePr/>
          <p:nvPr/>
        </p:nvGraphicFramePr>
        <p:xfrm>
          <a:off x="838200" y="1574800"/>
          <a:ext cx="10515600" cy="2225100"/>
        </p:xfrm>
        <a:graphic>
          <a:graphicData uri="http://schemas.openxmlformats.org/drawingml/2006/table">
            <a:tbl>
              <a:tblPr firstRow="1" bandRow="1">
                <a:noFill/>
                <a:tableStyleId>{356C56E0-969A-4C60-9EED-0EE17C578FE1}</a:tableStyleId>
              </a:tblPr>
              <a:tblGrid>
                <a:gridCol w="2313550">
                  <a:extLst>
                    <a:ext uri="{9D8B030D-6E8A-4147-A177-3AD203B41FA5}">
                      <a16:colId xmlns:a16="http://schemas.microsoft.com/office/drawing/2014/main" val="20000"/>
                    </a:ext>
                  </a:extLst>
                </a:gridCol>
                <a:gridCol w="82020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동작시점</a:t>
                      </a:r>
                      <a:endParaRPr/>
                    </a:p>
                  </a:txBody>
                  <a:tcPr marL="91450" marR="91450" marT="45725" marB="45725"/>
                </a:tc>
                <a:tc>
                  <a:txBody>
                    <a:bodyPr/>
                    <a:lstStyle/>
                    <a:p>
                      <a:pPr marL="0" marR="0" lvl="0" indent="0" algn="l" rtl="0">
                        <a:spcBef>
                          <a:spcPts val="0"/>
                        </a:spcBef>
                        <a:spcAft>
                          <a:spcPts val="0"/>
                        </a:spcAft>
                        <a:buNone/>
                      </a:pPr>
                      <a:r>
                        <a:rPr lang="en-US" sz="1800"/>
                        <a:t>설 명</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before</a:t>
                      </a:r>
                      <a:endParaRPr sz="1800"/>
                    </a:p>
                  </a:txBody>
                  <a:tcPr marL="91450" marR="91450" marT="45725" marB="45725"/>
                </a:tc>
                <a:tc>
                  <a:txBody>
                    <a:bodyPr/>
                    <a:lstStyle/>
                    <a:p>
                      <a:pPr marL="0" marR="0" lvl="0" indent="0" algn="l" rtl="0">
                        <a:spcBef>
                          <a:spcPts val="0"/>
                        </a:spcBef>
                        <a:spcAft>
                          <a:spcPts val="0"/>
                        </a:spcAft>
                        <a:buNone/>
                      </a:pPr>
                      <a:r>
                        <a:rPr lang="en-US" sz="1800"/>
                        <a:t>비즈니스 메서드 실행 전 동작</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after returning</a:t>
                      </a:r>
                      <a:endParaRPr sz="1800"/>
                    </a:p>
                  </a:txBody>
                  <a:tcPr marL="91450" marR="91450" marT="45725" marB="45725"/>
                </a:tc>
                <a:tc>
                  <a:txBody>
                    <a:bodyPr/>
                    <a:lstStyle/>
                    <a:p>
                      <a:pPr marL="0" marR="0" lvl="0" indent="0" algn="l" rtl="0">
                        <a:spcBef>
                          <a:spcPts val="0"/>
                        </a:spcBef>
                        <a:spcAft>
                          <a:spcPts val="0"/>
                        </a:spcAft>
                        <a:buNone/>
                      </a:pPr>
                      <a:r>
                        <a:rPr lang="en-US" sz="1800"/>
                        <a:t>비즈니스 메서드가 성공적으로 리턴한 후 동작</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after throwing</a:t>
                      </a:r>
                      <a:endParaRPr sz="1800"/>
                    </a:p>
                  </a:txBody>
                  <a:tcPr marL="91450" marR="91450" marT="45725" marB="45725"/>
                </a:tc>
                <a:tc>
                  <a:txBody>
                    <a:bodyPr/>
                    <a:lstStyle/>
                    <a:p>
                      <a:pPr marL="0" marR="0" lvl="0" indent="0" algn="l" rtl="0">
                        <a:spcBef>
                          <a:spcPts val="0"/>
                        </a:spcBef>
                        <a:spcAft>
                          <a:spcPts val="0"/>
                        </a:spcAft>
                        <a:buNone/>
                      </a:pPr>
                      <a:r>
                        <a:rPr lang="en-US" sz="1800"/>
                        <a:t>비즈니스 메서드 실행중 예외 발생된 경우 동작</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after</a:t>
                      </a:r>
                      <a:endParaRPr sz="1800"/>
                    </a:p>
                  </a:txBody>
                  <a:tcPr marL="91450" marR="91450" marT="45725" marB="45725"/>
                </a:tc>
                <a:tc>
                  <a:txBody>
                    <a:bodyPr/>
                    <a:lstStyle/>
                    <a:p>
                      <a:pPr marL="0" marR="0" lvl="0" indent="0" algn="l" rtl="0">
                        <a:spcBef>
                          <a:spcPts val="0"/>
                        </a:spcBef>
                        <a:spcAft>
                          <a:spcPts val="0"/>
                        </a:spcAft>
                        <a:buNone/>
                      </a:pPr>
                      <a:r>
                        <a:rPr lang="en-US" sz="1800"/>
                        <a:t>위 두가지 모두 적용</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around</a:t>
                      </a:r>
                      <a:endParaRPr sz="1800"/>
                    </a:p>
                  </a:txBody>
                  <a:tcPr marL="91450" marR="91450" marT="45725" marB="45725"/>
                </a:tc>
                <a:tc>
                  <a:txBody>
                    <a:bodyPr/>
                    <a:lstStyle/>
                    <a:p>
                      <a:pPr marL="0" marR="0" lvl="0" indent="0" algn="l" rtl="0">
                        <a:spcBef>
                          <a:spcPts val="0"/>
                        </a:spcBef>
                        <a:spcAft>
                          <a:spcPts val="0"/>
                        </a:spcAft>
                        <a:buNone/>
                      </a:pPr>
                      <a:r>
                        <a:rPr lang="en-US" sz="1800"/>
                        <a:t>비즈니스 메서드 실행 전후에 실행</a:t>
                      </a: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Before어드바이스</a:t>
            </a:r>
            <a:endParaRPr/>
          </a:p>
        </p:txBody>
      </p:sp>
      <p:graphicFrame>
        <p:nvGraphicFramePr>
          <p:cNvPr id="691" name="Google Shape;691;p72"/>
          <p:cNvGraphicFramePr/>
          <p:nvPr/>
        </p:nvGraphicFramePr>
        <p:xfrm>
          <a:off x="838200" y="1486710"/>
          <a:ext cx="10515600" cy="24130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 id="log" class="com.sp.commom.LogAdvice"/&gt;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id="allPointcut"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expression="execution(* com.spring.biz..*Impl.*(..))"/&gt;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ref="log"&gt;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&lt;aop:before pointcut-ref="allPointcut" method="printBefore"/&gt;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txBody>
                  <a:tcPr marL="91450" marR="91450" marT="45725" marB="45725"/>
                </a:tc>
                <a:extLst>
                  <a:ext uri="{0D108BD9-81ED-4DB2-BD59-A6C34878D82A}">
                    <a16:rowId xmlns:a16="http://schemas.microsoft.com/office/drawing/2014/main" val="10001"/>
                  </a:ext>
                </a:extLst>
              </a:tr>
            </a:tbl>
          </a:graphicData>
        </a:graphic>
      </p:graphicFrame>
      <p:sp>
        <p:nvSpPr>
          <p:cNvPr id="692" name="Google Shape;692;p72"/>
          <p:cNvSpPr txBo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solidFill>
                  <a:schemeClr val="dk1"/>
                </a:solidFill>
                <a:latin typeface="Malgun Gothic"/>
                <a:ea typeface="Malgun Gothic"/>
                <a:cs typeface="Malgun Gothic"/>
                <a:sym typeface="Malgun Gothic"/>
              </a:rPr>
              <a:t>포인트컷으로 지정된 메서드 호출 전에 실행된다.</a:t>
            </a:r>
            <a:endParaRPr sz="1600">
              <a:solidFill>
                <a:schemeClr val="dk1"/>
              </a:solidFill>
              <a:latin typeface="Malgun Gothic"/>
              <a:ea typeface="Malgun Gothic"/>
              <a:cs typeface="Malgun Gothic"/>
              <a:sym typeface="Malgun Gothic"/>
            </a:endParaRPr>
          </a:p>
        </p:txBody>
      </p:sp>
      <p:graphicFrame>
        <p:nvGraphicFramePr>
          <p:cNvPr id="693" name="Google Shape;693;p72"/>
          <p:cNvGraphicFramePr/>
          <p:nvPr/>
        </p:nvGraphicFramePr>
        <p:xfrm>
          <a:off x="838200" y="4061635"/>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BeforeAdvice.java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BeforeAdvice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printBefore(JoinPoint jp){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System.out.println("Before");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Before 어드바이스</a:t>
            </a:r>
            <a:endParaRPr/>
          </a:p>
        </p:txBody>
      </p:sp>
      <p:sp>
        <p:nvSpPr>
          <p:cNvPr id="699" name="Google Shape;699;p73"/>
          <p:cNvSpPr txBo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solidFill>
                  <a:schemeClr val="dk1"/>
                </a:solidFill>
                <a:latin typeface="Malgun Gothic"/>
                <a:ea typeface="Malgun Gothic"/>
                <a:cs typeface="Malgun Gothic"/>
                <a:sym typeface="Malgun Gothic"/>
              </a:rPr>
              <a:t>전달되는 인수값을 확인하려면 매개변수를 JointPoint 타입으로 지정한다. </a:t>
            </a:r>
            <a:endParaRPr/>
          </a:p>
          <a:p>
            <a:pPr marL="685800" marR="0" lvl="1" indent="-228600" algn="l" rtl="0">
              <a:lnSpc>
                <a:spcPct val="90000"/>
              </a:lnSpc>
              <a:spcBef>
                <a:spcPts val="500"/>
              </a:spcBef>
              <a:spcAft>
                <a:spcPts val="0"/>
              </a:spcAft>
              <a:buClr>
                <a:schemeClr val="dk1"/>
              </a:buClr>
              <a:buSzPts val="1600"/>
              <a:buFont typeface="Arial"/>
              <a:buChar char="•"/>
            </a:pPr>
            <a:r>
              <a:rPr lang="en-US" sz="1600" b="0" i="0" u="none" strike="noStrike" cap="none">
                <a:solidFill>
                  <a:schemeClr val="dk1"/>
                </a:solidFill>
                <a:latin typeface="Malgun Gothic"/>
                <a:ea typeface="Malgun Gothic"/>
                <a:cs typeface="Malgun Gothic"/>
                <a:sym typeface="Malgun Gothic"/>
              </a:rPr>
              <a:t>Signature getSignature() 호출되는 메소드 시그니쳐에 대한 정보를 제공하는 Signature 객체</a:t>
            </a:r>
            <a:endParaRPr sz="1600" b="0" i="0" u="none" strike="noStrike" cap="none">
              <a:solidFill>
                <a:schemeClr val="dk1"/>
              </a:solidFill>
              <a:latin typeface="Malgun Gothic"/>
              <a:ea typeface="Malgun Gothic"/>
              <a:cs typeface="Malgun Gothic"/>
              <a:sym typeface="Malgun Gothic"/>
            </a:endParaRPr>
          </a:p>
          <a:p>
            <a:pPr marL="685800" marR="0" lvl="1" indent="-228600" algn="l" rtl="0">
              <a:lnSpc>
                <a:spcPct val="90000"/>
              </a:lnSpc>
              <a:spcBef>
                <a:spcPts val="500"/>
              </a:spcBef>
              <a:spcAft>
                <a:spcPts val="0"/>
              </a:spcAft>
              <a:buClr>
                <a:schemeClr val="dk1"/>
              </a:buClr>
              <a:buSzPts val="1600"/>
              <a:buFont typeface="Arial"/>
              <a:buChar char="•"/>
            </a:pPr>
            <a:r>
              <a:rPr lang="en-US" sz="1600" b="0" i="0" u="none" strike="noStrike" cap="none">
                <a:solidFill>
                  <a:schemeClr val="dk1"/>
                </a:solidFill>
                <a:latin typeface="Malgun Gothic"/>
                <a:ea typeface="Malgun Gothic"/>
                <a:cs typeface="Malgun Gothic"/>
                <a:sym typeface="Malgun Gothic"/>
              </a:rPr>
              <a:t>Object getTarget() 호출하는 대상 객체</a:t>
            </a:r>
            <a:endParaRPr sz="1600" b="0" i="0" u="none" strike="noStrike" cap="none">
              <a:solidFill>
                <a:schemeClr val="dk1"/>
              </a:solidFill>
              <a:latin typeface="Malgun Gothic"/>
              <a:ea typeface="Malgun Gothic"/>
              <a:cs typeface="Malgun Gothic"/>
              <a:sym typeface="Malgun Gothic"/>
            </a:endParaRPr>
          </a:p>
          <a:p>
            <a:pPr marL="685800" marR="0" lvl="1" indent="-228600" algn="l" rtl="0">
              <a:lnSpc>
                <a:spcPct val="90000"/>
              </a:lnSpc>
              <a:spcBef>
                <a:spcPts val="500"/>
              </a:spcBef>
              <a:spcAft>
                <a:spcPts val="0"/>
              </a:spcAft>
              <a:buClr>
                <a:schemeClr val="dk1"/>
              </a:buClr>
              <a:buSzPts val="1600"/>
              <a:buFont typeface="Arial"/>
              <a:buChar char="•"/>
            </a:pPr>
            <a:r>
              <a:rPr lang="en-US" sz="1600" b="0" i="0" u="none" strike="noStrike" cap="none">
                <a:solidFill>
                  <a:schemeClr val="dk1"/>
                </a:solidFill>
                <a:latin typeface="Malgun Gothic"/>
                <a:ea typeface="Malgun Gothic"/>
                <a:cs typeface="Malgun Gothic"/>
                <a:sym typeface="Malgun Gothic"/>
              </a:rPr>
              <a:t>Object[] getArgs() 호출시 메소드의 매개변수를 Object 배열 객체로 리턴</a:t>
            </a:r>
            <a:endParaRPr sz="1600" b="0" i="0" u="none" strike="noStrike" cap="none">
              <a:solidFill>
                <a:schemeClr val="dk1"/>
              </a:solidFill>
              <a:latin typeface="Malgun Gothic"/>
              <a:ea typeface="Malgun Gothic"/>
              <a:cs typeface="Malgun Gothic"/>
              <a:sym typeface="Malgun Gothic"/>
            </a:endParaRPr>
          </a:p>
        </p:txBody>
      </p:sp>
      <p:graphicFrame>
        <p:nvGraphicFramePr>
          <p:cNvPr id="700" name="Google Shape;700;p73"/>
          <p:cNvGraphicFramePr/>
          <p:nvPr/>
        </p:nvGraphicFramePr>
        <p:xfrm>
          <a:off x="838200" y="2331463"/>
          <a:ext cx="10515600" cy="26568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BeforeAdvice.java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BeforeAdvice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printBefore(JoinPoint jp){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System.out.println("Before");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Signature sig = jp.getSignature();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System.out.println("-&gt; 메서드: "+sig.getName());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Object[] ojbs = jp.getArgs();</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System.out.println("-&gt; 인수값: "+ojbs[0]);</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After Returning 어드바이스</a:t>
            </a:r>
            <a:endParaRPr/>
          </a:p>
        </p:txBody>
      </p:sp>
      <p:graphicFrame>
        <p:nvGraphicFramePr>
          <p:cNvPr id="706" name="Google Shape;706;p74"/>
          <p:cNvGraphicFramePr/>
          <p:nvPr/>
        </p:nvGraphicFramePr>
        <p:xfrm>
          <a:off x="838200" y="1486710"/>
          <a:ext cx="10515600" cy="216918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id="allPointcut"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expression="execution(* com.spring.biz..*Impl.*(..))"/&gt;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ref="afterReturning"&gt;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&lt;aop:after-returning pointcut-ref="getPointcut" method="afterLog"/&gt;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txBody>
                  <a:tcPr marL="91450" marR="91450" marT="45725" marB="45725"/>
                </a:tc>
                <a:extLst>
                  <a:ext uri="{0D108BD9-81ED-4DB2-BD59-A6C34878D82A}">
                    <a16:rowId xmlns:a16="http://schemas.microsoft.com/office/drawing/2014/main" val="10001"/>
                  </a:ext>
                </a:extLst>
              </a:tr>
            </a:tbl>
          </a:graphicData>
        </a:graphic>
      </p:graphicFrame>
      <p:sp>
        <p:nvSpPr>
          <p:cNvPr id="707" name="Google Shape;707;p74"/>
          <p:cNvSpPr txBo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solidFill>
                  <a:schemeClr val="dk1"/>
                </a:solidFill>
                <a:latin typeface="Malgun Gothic"/>
                <a:ea typeface="Malgun Gothic"/>
                <a:cs typeface="Malgun Gothic"/>
                <a:sym typeface="Malgun Gothic"/>
              </a:rPr>
              <a:t>포인트컷으로 지정된 메서드 호출 된 후 리턴되는 시점에 실행된다.</a:t>
            </a:r>
            <a:endParaRPr sz="1600">
              <a:solidFill>
                <a:schemeClr val="dk1"/>
              </a:solidFill>
              <a:latin typeface="Malgun Gothic"/>
              <a:ea typeface="Malgun Gothic"/>
              <a:cs typeface="Malgun Gothic"/>
              <a:sym typeface="Malgun Gothic"/>
            </a:endParaRPr>
          </a:p>
        </p:txBody>
      </p:sp>
      <p:graphicFrame>
        <p:nvGraphicFramePr>
          <p:cNvPr id="708" name="Google Shape;708;p74"/>
          <p:cNvGraphicFramePr/>
          <p:nvPr/>
        </p:nvGraphicFramePr>
        <p:xfrm>
          <a:off x="838200" y="3817795"/>
          <a:ext cx="10515600" cy="24130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beans.xml</a:t>
                      </a:r>
                      <a:endParaRPr sz="1600" dirty="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&lt;</a:t>
                      </a:r>
                      <a:r>
                        <a:rPr lang="en-US" sz="1600" dirty="0" err="1">
                          <a:solidFill>
                            <a:srgbClr val="000000"/>
                          </a:solidFill>
                          <a:latin typeface="Malgun Gothic"/>
                          <a:ea typeface="Malgun Gothic"/>
                          <a:cs typeface="Malgun Gothic"/>
                          <a:sym typeface="Malgun Gothic"/>
                        </a:rPr>
                        <a:t>aop:config</a:t>
                      </a:r>
                      <a:r>
                        <a:rPr lang="en-US" sz="1600" dirty="0">
                          <a:solidFill>
                            <a:srgbClr val="000000"/>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&lt;</a:t>
                      </a:r>
                      <a:r>
                        <a:rPr lang="en-US" sz="1600" dirty="0" err="1">
                          <a:solidFill>
                            <a:srgbClr val="000000"/>
                          </a:solidFill>
                          <a:latin typeface="Malgun Gothic"/>
                          <a:ea typeface="Malgun Gothic"/>
                          <a:cs typeface="Malgun Gothic"/>
                          <a:sym typeface="Malgun Gothic"/>
                        </a:rPr>
                        <a:t>aop:pointcut</a:t>
                      </a:r>
                      <a:r>
                        <a:rPr lang="en-US" sz="1600" dirty="0">
                          <a:solidFill>
                            <a:srgbClr val="000000"/>
                          </a:solidFill>
                          <a:latin typeface="Malgun Gothic"/>
                          <a:ea typeface="Malgun Gothic"/>
                          <a:cs typeface="Malgun Gothic"/>
                          <a:sym typeface="Malgun Gothic"/>
                        </a:rPr>
                        <a:t> id="</a:t>
                      </a:r>
                      <a:r>
                        <a:rPr lang="en-US" sz="1600" dirty="0" err="1">
                          <a:solidFill>
                            <a:srgbClr val="000000"/>
                          </a:solidFill>
                          <a:latin typeface="Malgun Gothic"/>
                          <a:ea typeface="Malgun Gothic"/>
                          <a:cs typeface="Malgun Gothic"/>
                          <a:sym typeface="Malgun Gothic"/>
                        </a:rPr>
                        <a:t>allPointcut</a:t>
                      </a:r>
                      <a:r>
                        <a:rPr lang="en-US" sz="1600" dirty="0">
                          <a:solidFill>
                            <a:srgbClr val="000000"/>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expression="execution(* com.spring.biz..*</a:t>
                      </a:r>
                      <a:r>
                        <a:rPr lang="en-US" sz="1600" dirty="0" err="1">
                          <a:solidFill>
                            <a:srgbClr val="000000"/>
                          </a:solidFill>
                          <a:latin typeface="Malgun Gothic"/>
                          <a:ea typeface="Malgun Gothic"/>
                          <a:cs typeface="Malgun Gothic"/>
                          <a:sym typeface="Malgun Gothic"/>
                        </a:rPr>
                        <a:t>Impl</a:t>
                      </a:r>
                      <a:r>
                        <a:rPr lang="en-US" sz="1600" dirty="0">
                          <a:solidFill>
                            <a:srgbClr val="000000"/>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&lt;</a:t>
                      </a:r>
                      <a:r>
                        <a:rPr lang="en-US" sz="1600" dirty="0" err="1">
                          <a:solidFill>
                            <a:srgbClr val="000000"/>
                          </a:solidFill>
                          <a:latin typeface="Malgun Gothic"/>
                          <a:ea typeface="Malgun Gothic"/>
                          <a:cs typeface="Malgun Gothic"/>
                          <a:sym typeface="Malgun Gothic"/>
                        </a:rPr>
                        <a:t>aop:aspect</a:t>
                      </a:r>
                      <a:r>
                        <a:rPr lang="en-US" sz="1600" dirty="0">
                          <a:solidFill>
                            <a:srgbClr val="000000"/>
                          </a:solidFill>
                          <a:latin typeface="Malgun Gothic"/>
                          <a:ea typeface="Malgun Gothic"/>
                          <a:cs typeface="Malgun Gothic"/>
                          <a:sym typeface="Malgun Gothic"/>
                        </a:rPr>
                        <a:t> ref="</a:t>
                      </a:r>
                      <a:r>
                        <a:rPr lang="en-US" sz="1600" dirty="0" err="1">
                          <a:solidFill>
                            <a:srgbClr val="000000"/>
                          </a:solidFill>
                          <a:latin typeface="Malgun Gothic"/>
                          <a:ea typeface="Malgun Gothic"/>
                          <a:cs typeface="Malgun Gothic"/>
                          <a:sym typeface="Malgun Gothic"/>
                        </a:rPr>
                        <a:t>afterReturning</a:t>
                      </a:r>
                      <a:r>
                        <a:rPr lang="en-US" sz="1600" dirty="0">
                          <a:solidFill>
                            <a:srgbClr val="000000"/>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&lt;</a:t>
                      </a:r>
                      <a:r>
                        <a:rPr lang="en-US" sz="1600" dirty="0" err="1">
                          <a:solidFill>
                            <a:srgbClr val="000000"/>
                          </a:solidFill>
                          <a:latin typeface="Malgun Gothic"/>
                          <a:ea typeface="Malgun Gothic"/>
                          <a:cs typeface="Malgun Gothic"/>
                          <a:sym typeface="Malgun Gothic"/>
                        </a:rPr>
                        <a:t>aop:after-returning</a:t>
                      </a:r>
                      <a:r>
                        <a:rPr lang="en-US" sz="1600" dirty="0">
                          <a:solidFill>
                            <a:srgbClr val="000000"/>
                          </a:solidFill>
                          <a:latin typeface="Malgun Gothic"/>
                          <a:ea typeface="Malgun Gothic"/>
                          <a:cs typeface="Malgun Gothic"/>
                          <a:sym typeface="Malgun Gothic"/>
                        </a:rPr>
                        <a:t> </a:t>
                      </a:r>
                      <a:r>
                        <a:rPr lang="en-US" sz="1600" dirty="0" err="1">
                          <a:solidFill>
                            <a:srgbClr val="000000"/>
                          </a:solidFill>
                          <a:latin typeface="Malgun Gothic"/>
                          <a:ea typeface="Malgun Gothic"/>
                          <a:cs typeface="Malgun Gothic"/>
                          <a:sym typeface="Malgun Gothic"/>
                        </a:rPr>
                        <a:t>pointcut</a:t>
                      </a:r>
                      <a:r>
                        <a:rPr lang="en-US" sz="1600" dirty="0">
                          <a:solidFill>
                            <a:srgbClr val="000000"/>
                          </a:solidFill>
                          <a:latin typeface="Malgun Gothic"/>
                          <a:ea typeface="Malgun Gothic"/>
                          <a:cs typeface="Malgun Gothic"/>
                          <a:sym typeface="Malgun Gothic"/>
                        </a:rPr>
                        <a:t>-ref="</a:t>
                      </a:r>
                      <a:r>
                        <a:rPr lang="en-US" sz="1600" dirty="0" err="1">
                          <a:solidFill>
                            <a:srgbClr val="000000"/>
                          </a:solidFill>
                          <a:latin typeface="Malgun Gothic"/>
                          <a:ea typeface="Malgun Gothic"/>
                          <a:cs typeface="Malgun Gothic"/>
                          <a:sym typeface="Malgun Gothic"/>
                        </a:rPr>
                        <a:t>getPointcut</a:t>
                      </a:r>
                      <a:r>
                        <a:rPr lang="en-US" sz="1600" dirty="0">
                          <a:solidFill>
                            <a:srgbClr val="000000"/>
                          </a:solidFill>
                          <a:latin typeface="Malgun Gothic"/>
                          <a:ea typeface="Malgun Gothic"/>
                          <a:cs typeface="Malgun Gothic"/>
                          <a:sym typeface="Malgun Gothic"/>
                        </a:rPr>
                        <a:t>" method="</a:t>
                      </a:r>
                      <a:r>
                        <a:rPr lang="en-US" sz="1600" dirty="0" err="1">
                          <a:solidFill>
                            <a:srgbClr val="000000"/>
                          </a:solidFill>
                          <a:latin typeface="Malgun Gothic"/>
                          <a:ea typeface="Malgun Gothic"/>
                          <a:cs typeface="Malgun Gothic"/>
                          <a:sym typeface="Malgun Gothic"/>
                        </a:rPr>
                        <a:t>afterLog</a:t>
                      </a:r>
                      <a:r>
                        <a:rPr lang="en-US" sz="1600" dirty="0">
                          <a:solidFill>
                            <a:srgbClr val="000000"/>
                          </a:solidFill>
                          <a:latin typeface="Malgun Gothic"/>
                          <a:ea typeface="Malgun Gothic"/>
                          <a:cs typeface="Malgun Gothic"/>
                          <a:sym typeface="Malgun Gothic"/>
                        </a:rPr>
                        <a:t>" returning=</a:t>
                      </a:r>
                      <a:r>
                        <a:rPr lang="en-US" sz="1600" dirty="0" err="1">
                          <a:solidFill>
                            <a:srgbClr val="000000"/>
                          </a:solidFill>
                          <a:latin typeface="Malgun Gothic"/>
                          <a:ea typeface="Malgun Gothic"/>
                          <a:cs typeface="Malgun Gothic"/>
                          <a:sym typeface="Malgun Gothic"/>
                        </a:rPr>
                        <a:t>returnObj</a:t>
                      </a:r>
                      <a:r>
                        <a:rPr lang="en-US" sz="1600" dirty="0">
                          <a:solidFill>
                            <a:srgbClr val="000000"/>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&lt;/</a:t>
                      </a:r>
                      <a:r>
                        <a:rPr lang="en-US" sz="1600" dirty="0" err="1">
                          <a:solidFill>
                            <a:srgbClr val="000000"/>
                          </a:solidFill>
                          <a:latin typeface="Malgun Gothic"/>
                          <a:ea typeface="Malgun Gothic"/>
                          <a:cs typeface="Malgun Gothic"/>
                          <a:sym typeface="Malgun Gothic"/>
                        </a:rPr>
                        <a:t>aop:aspect</a:t>
                      </a:r>
                      <a:r>
                        <a:rPr lang="en-US" sz="1600" dirty="0">
                          <a:solidFill>
                            <a:srgbClr val="000000"/>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&lt;/</a:t>
                      </a:r>
                      <a:r>
                        <a:rPr lang="en-US" sz="1600" dirty="0" err="1">
                          <a:solidFill>
                            <a:srgbClr val="000000"/>
                          </a:solidFill>
                          <a:latin typeface="Malgun Gothic"/>
                          <a:ea typeface="Malgun Gothic"/>
                          <a:cs typeface="Malgun Gothic"/>
                          <a:sym typeface="Malgun Gothic"/>
                        </a:rPr>
                        <a:t>aop:config</a:t>
                      </a:r>
                      <a:r>
                        <a:rPr lang="en-US" sz="1600" dirty="0">
                          <a:solidFill>
                            <a:srgbClr val="000000"/>
                          </a:solidFill>
                          <a:latin typeface="Malgun Gothic"/>
                          <a:ea typeface="Malgun Gothic"/>
                          <a:cs typeface="Malgun Gothic"/>
                          <a:sym typeface="Malgun Gothic"/>
                        </a:rPr>
                        <a:t>&gt;</a:t>
                      </a:r>
                      <a:endParaRPr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After Returning 어드바이스</a:t>
            </a:r>
            <a:endParaRPr/>
          </a:p>
        </p:txBody>
      </p:sp>
      <p:sp>
        <p:nvSpPr>
          <p:cNvPr id="714" name="Google Shape;714;p75"/>
          <p:cNvSpPr txBo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solidFill>
                  <a:schemeClr val="dk1"/>
                </a:solidFill>
                <a:latin typeface="Malgun Gothic"/>
                <a:ea typeface="Malgun Gothic"/>
                <a:cs typeface="Malgun Gothic"/>
                <a:sym typeface="Malgun Gothic"/>
              </a:rPr>
              <a:t>리턴 값은 "returning"속성에 매개변수 이름을 등록한다.</a:t>
            </a:r>
            <a:endParaRPr sz="1600">
              <a:solidFill>
                <a:schemeClr val="dk1"/>
              </a:solidFill>
              <a:latin typeface="Malgun Gothic"/>
              <a:ea typeface="Malgun Gothic"/>
              <a:cs typeface="Malgun Gothic"/>
              <a:sym typeface="Malgun Gothic"/>
            </a:endParaRPr>
          </a:p>
        </p:txBody>
      </p:sp>
      <p:graphicFrame>
        <p:nvGraphicFramePr>
          <p:cNvPr id="715" name="Google Shape;715;p75"/>
          <p:cNvGraphicFramePr/>
          <p:nvPr/>
        </p:nvGraphicFramePr>
        <p:xfrm>
          <a:off x="838200" y="1580434"/>
          <a:ext cx="10515600" cy="24130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id="allPointcut"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expression="execution(* com.spring.biz..*Impl.*(..))"/&gt;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ref="afterReturning"&gt;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&lt;aop:after-returning pointcut-ref="getPointcut" method="afterLog" returning=returnObj"/&gt;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716" name="Google Shape;716;p75"/>
          <p:cNvGraphicFramePr/>
          <p:nvPr/>
        </p:nvGraphicFramePr>
        <p:xfrm>
          <a:off x="838200" y="3918608"/>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AfterReturningAdvice.java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AfterReturningAdvice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afterLog(Object returnObj){</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System.out.println("Return된 값 : " + returnObj);</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After Throwing 어드바이스</a:t>
            </a:r>
            <a:endParaRPr/>
          </a:p>
        </p:txBody>
      </p:sp>
      <p:sp>
        <p:nvSpPr>
          <p:cNvPr id="722" name="Google Shape;722;p7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포인트컷으로 지정된 메서드 호출 중 예외 발생시 실행된다.</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p:txBody>
      </p:sp>
      <p:graphicFrame>
        <p:nvGraphicFramePr>
          <p:cNvPr id="723" name="Google Shape;723;p76"/>
          <p:cNvGraphicFramePr/>
          <p:nvPr/>
        </p:nvGraphicFramePr>
        <p:xfrm>
          <a:off x="838200" y="1486710"/>
          <a:ext cx="10515600" cy="216918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id="allPointcut"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expression="execution(* com.spring.biz..*Impl.*(..))"/&gt;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ref="afterThrowing"&gt;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&lt;aop:after-throwing pointcut-ref="allPointcut" method="exceptionLog"/&gt;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724" name="Google Shape;724;p76"/>
          <p:cNvGraphicFramePr/>
          <p:nvPr/>
        </p:nvGraphicFramePr>
        <p:xfrm>
          <a:off x="838200" y="3817795"/>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AfterThrowingAdvice.java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AfterThrowingAdvice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exceptionLog(){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System.out.println("예외 발생");</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After Throwing 어드바이스</a:t>
            </a:r>
            <a:endParaRPr/>
          </a:p>
        </p:txBody>
      </p:sp>
      <p:sp>
        <p:nvSpPr>
          <p:cNvPr id="730" name="Google Shape;730;p7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발생된 예외를 받으려면 "throwing" 속성에 매개변수이름을 등록한다. 매개변수의 타입은 Exception으로 한다.</a:t>
            </a:r>
            <a:endParaRPr/>
          </a:p>
          <a:p>
            <a:pPr marL="228600" marR="0" lvl="0" indent="-127000" algn="l" rtl="0">
              <a:lnSpc>
                <a:spcPct val="120000"/>
              </a:lnSpc>
              <a:spcBef>
                <a:spcPts val="1000"/>
              </a:spcBef>
              <a:spcAft>
                <a:spcPts val="0"/>
              </a:spcAft>
              <a:buClr>
                <a:srgbClr val="4BB0A0"/>
              </a:buClr>
              <a:buSzPts val="1600"/>
              <a:buFont typeface="Arial"/>
              <a:buNone/>
            </a:pPr>
            <a:endParaRPr sz="1600"/>
          </a:p>
        </p:txBody>
      </p:sp>
      <p:graphicFrame>
        <p:nvGraphicFramePr>
          <p:cNvPr id="731" name="Google Shape;731;p77"/>
          <p:cNvGraphicFramePr/>
          <p:nvPr>
            <p:extLst>
              <p:ext uri="{D42A27DB-BD31-4B8C-83A1-F6EECF244321}">
                <p14:modId xmlns:p14="http://schemas.microsoft.com/office/powerpoint/2010/main" val="49473675"/>
              </p:ext>
            </p:extLst>
          </p:nvPr>
        </p:nvGraphicFramePr>
        <p:xfrm>
          <a:off x="838200" y="1486710"/>
          <a:ext cx="10515600" cy="216918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beans.xml</a:t>
                      </a:r>
                      <a:endParaRPr sz="1600" dirty="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&lt;</a:t>
                      </a:r>
                      <a:r>
                        <a:rPr lang="en-US" sz="1600" dirty="0" err="1">
                          <a:solidFill>
                            <a:srgbClr val="000000"/>
                          </a:solidFill>
                          <a:latin typeface="Malgun Gothic"/>
                          <a:ea typeface="Malgun Gothic"/>
                          <a:cs typeface="Malgun Gothic"/>
                          <a:sym typeface="Malgun Gothic"/>
                        </a:rPr>
                        <a:t>aop:config</a:t>
                      </a:r>
                      <a:r>
                        <a:rPr lang="en-US" sz="1600" dirty="0">
                          <a:solidFill>
                            <a:srgbClr val="000000"/>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&lt;</a:t>
                      </a:r>
                      <a:r>
                        <a:rPr lang="en-US" sz="1600" dirty="0" err="1">
                          <a:solidFill>
                            <a:srgbClr val="000000"/>
                          </a:solidFill>
                          <a:latin typeface="Malgun Gothic"/>
                          <a:ea typeface="Malgun Gothic"/>
                          <a:cs typeface="Malgun Gothic"/>
                          <a:sym typeface="Malgun Gothic"/>
                        </a:rPr>
                        <a:t>aop:pointcut</a:t>
                      </a:r>
                      <a:r>
                        <a:rPr lang="en-US" sz="1600" dirty="0">
                          <a:solidFill>
                            <a:srgbClr val="000000"/>
                          </a:solidFill>
                          <a:latin typeface="Malgun Gothic"/>
                          <a:ea typeface="Malgun Gothic"/>
                          <a:cs typeface="Malgun Gothic"/>
                          <a:sym typeface="Malgun Gothic"/>
                        </a:rPr>
                        <a:t> id="</a:t>
                      </a:r>
                      <a:r>
                        <a:rPr lang="en-US" sz="1600" dirty="0" err="1">
                          <a:solidFill>
                            <a:srgbClr val="000000"/>
                          </a:solidFill>
                          <a:latin typeface="Malgun Gothic"/>
                          <a:ea typeface="Malgun Gothic"/>
                          <a:cs typeface="Malgun Gothic"/>
                          <a:sym typeface="Malgun Gothic"/>
                        </a:rPr>
                        <a:t>allPointcut</a:t>
                      </a:r>
                      <a:r>
                        <a:rPr lang="en-US" sz="1600" dirty="0">
                          <a:solidFill>
                            <a:srgbClr val="000000"/>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expression="execution(* com.spring.biz..*</a:t>
                      </a:r>
                      <a:r>
                        <a:rPr lang="en-US" sz="1600" dirty="0" err="1">
                          <a:solidFill>
                            <a:srgbClr val="000000"/>
                          </a:solidFill>
                          <a:latin typeface="Malgun Gothic"/>
                          <a:ea typeface="Malgun Gothic"/>
                          <a:cs typeface="Malgun Gothic"/>
                          <a:sym typeface="Malgun Gothic"/>
                        </a:rPr>
                        <a:t>Impl</a:t>
                      </a:r>
                      <a:r>
                        <a:rPr lang="en-US" sz="1600" dirty="0">
                          <a:solidFill>
                            <a:srgbClr val="000000"/>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&lt;</a:t>
                      </a:r>
                      <a:r>
                        <a:rPr lang="en-US" sz="1600" dirty="0" err="1">
                          <a:solidFill>
                            <a:srgbClr val="000000"/>
                          </a:solidFill>
                          <a:latin typeface="Malgun Gothic"/>
                          <a:ea typeface="Malgun Gothic"/>
                          <a:cs typeface="Malgun Gothic"/>
                          <a:sym typeface="Malgun Gothic"/>
                        </a:rPr>
                        <a:t>aop:aspect</a:t>
                      </a:r>
                      <a:r>
                        <a:rPr lang="en-US" sz="1600" dirty="0">
                          <a:solidFill>
                            <a:srgbClr val="000000"/>
                          </a:solidFill>
                          <a:latin typeface="Malgun Gothic"/>
                          <a:ea typeface="Malgun Gothic"/>
                          <a:cs typeface="Malgun Gothic"/>
                          <a:sym typeface="Malgun Gothic"/>
                        </a:rPr>
                        <a:t> ref="</a:t>
                      </a:r>
                      <a:r>
                        <a:rPr lang="en-US" sz="1600" dirty="0" err="1">
                          <a:solidFill>
                            <a:srgbClr val="000000"/>
                          </a:solidFill>
                          <a:latin typeface="Malgun Gothic"/>
                          <a:ea typeface="Malgun Gothic"/>
                          <a:cs typeface="Malgun Gothic"/>
                          <a:sym typeface="Malgun Gothic"/>
                        </a:rPr>
                        <a:t>afterThrowing</a:t>
                      </a:r>
                      <a:r>
                        <a:rPr lang="en-US" sz="1600" dirty="0">
                          <a:solidFill>
                            <a:srgbClr val="000000"/>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&lt;</a:t>
                      </a:r>
                      <a:r>
                        <a:rPr lang="en-US" sz="1600" dirty="0" err="1">
                          <a:solidFill>
                            <a:srgbClr val="000000"/>
                          </a:solidFill>
                          <a:latin typeface="Malgun Gothic"/>
                          <a:ea typeface="Malgun Gothic"/>
                          <a:cs typeface="Malgun Gothic"/>
                          <a:sym typeface="Malgun Gothic"/>
                        </a:rPr>
                        <a:t>aop:after-throwing</a:t>
                      </a:r>
                      <a:r>
                        <a:rPr lang="en-US" sz="1600" dirty="0">
                          <a:solidFill>
                            <a:srgbClr val="000000"/>
                          </a:solidFill>
                          <a:latin typeface="Malgun Gothic"/>
                          <a:ea typeface="Malgun Gothic"/>
                          <a:cs typeface="Malgun Gothic"/>
                          <a:sym typeface="Malgun Gothic"/>
                        </a:rPr>
                        <a:t> </a:t>
                      </a:r>
                      <a:r>
                        <a:rPr lang="en-US" sz="1600" dirty="0" err="1">
                          <a:solidFill>
                            <a:srgbClr val="000000"/>
                          </a:solidFill>
                          <a:latin typeface="Malgun Gothic"/>
                          <a:ea typeface="Malgun Gothic"/>
                          <a:cs typeface="Malgun Gothic"/>
                          <a:sym typeface="Malgun Gothic"/>
                        </a:rPr>
                        <a:t>pointcut</a:t>
                      </a:r>
                      <a:r>
                        <a:rPr lang="en-US" sz="1600" dirty="0">
                          <a:solidFill>
                            <a:srgbClr val="000000"/>
                          </a:solidFill>
                          <a:latin typeface="Malgun Gothic"/>
                          <a:ea typeface="Malgun Gothic"/>
                          <a:cs typeface="Malgun Gothic"/>
                          <a:sym typeface="Malgun Gothic"/>
                        </a:rPr>
                        <a:t>-ref="</a:t>
                      </a:r>
                      <a:r>
                        <a:rPr lang="en-US" sz="1600" dirty="0" err="1">
                          <a:solidFill>
                            <a:srgbClr val="000000"/>
                          </a:solidFill>
                          <a:latin typeface="Malgun Gothic"/>
                          <a:ea typeface="Malgun Gothic"/>
                          <a:cs typeface="Malgun Gothic"/>
                          <a:sym typeface="Malgun Gothic"/>
                        </a:rPr>
                        <a:t>allPointcut</a:t>
                      </a:r>
                      <a:r>
                        <a:rPr lang="en-US" sz="1600" dirty="0">
                          <a:solidFill>
                            <a:srgbClr val="000000"/>
                          </a:solidFill>
                          <a:latin typeface="Malgun Gothic"/>
                          <a:ea typeface="Malgun Gothic"/>
                          <a:cs typeface="Malgun Gothic"/>
                          <a:sym typeface="Malgun Gothic"/>
                        </a:rPr>
                        <a:t>" method="</a:t>
                      </a:r>
                      <a:r>
                        <a:rPr lang="en-US" sz="1600" dirty="0" err="1">
                          <a:solidFill>
                            <a:srgbClr val="000000"/>
                          </a:solidFill>
                          <a:latin typeface="Malgun Gothic"/>
                          <a:ea typeface="Malgun Gothic"/>
                          <a:cs typeface="Malgun Gothic"/>
                          <a:sym typeface="Malgun Gothic"/>
                        </a:rPr>
                        <a:t>exceptionLog</a:t>
                      </a:r>
                      <a:r>
                        <a:rPr lang="en-US" sz="1600" dirty="0">
                          <a:solidFill>
                            <a:srgbClr val="000000"/>
                          </a:solidFill>
                          <a:latin typeface="Malgun Gothic"/>
                          <a:ea typeface="Malgun Gothic"/>
                          <a:cs typeface="Malgun Gothic"/>
                          <a:sym typeface="Malgun Gothic"/>
                        </a:rPr>
                        <a:t>" throwing="ex"/&gt;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&lt;/</a:t>
                      </a:r>
                      <a:r>
                        <a:rPr lang="en-US" sz="1600" dirty="0" err="1">
                          <a:solidFill>
                            <a:srgbClr val="000000"/>
                          </a:solidFill>
                          <a:latin typeface="Malgun Gothic"/>
                          <a:ea typeface="Malgun Gothic"/>
                          <a:cs typeface="Malgun Gothic"/>
                          <a:sym typeface="Malgun Gothic"/>
                        </a:rPr>
                        <a:t>aop:aspect</a:t>
                      </a:r>
                      <a:r>
                        <a:rPr lang="en-US" sz="1600" dirty="0">
                          <a:solidFill>
                            <a:srgbClr val="000000"/>
                          </a:solidFill>
                          <a:latin typeface="Malgun Gothic"/>
                          <a:ea typeface="Malgun Gothic"/>
                          <a:cs typeface="Malgun Gothic"/>
                          <a:sym typeface="Malgun Gothic"/>
                        </a:rPr>
                        <a:t>&gt;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&lt;/</a:t>
                      </a:r>
                      <a:r>
                        <a:rPr lang="en-US" sz="1600" dirty="0" err="1">
                          <a:solidFill>
                            <a:srgbClr val="000000"/>
                          </a:solidFill>
                          <a:latin typeface="Malgun Gothic"/>
                          <a:ea typeface="Malgun Gothic"/>
                          <a:cs typeface="Malgun Gothic"/>
                          <a:sym typeface="Malgun Gothic"/>
                        </a:rPr>
                        <a:t>aop:config</a:t>
                      </a:r>
                      <a:r>
                        <a:rPr lang="en-US" sz="1600" dirty="0">
                          <a:solidFill>
                            <a:srgbClr val="000000"/>
                          </a:solidFill>
                          <a:latin typeface="Malgun Gothic"/>
                          <a:ea typeface="Malgun Gothic"/>
                          <a:cs typeface="Malgun Gothic"/>
                          <a:sym typeface="Malgun Gothic"/>
                        </a:rPr>
                        <a:t>&gt;</a:t>
                      </a:r>
                      <a:endParaRPr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732" name="Google Shape;732;p77"/>
          <p:cNvGraphicFramePr/>
          <p:nvPr>
            <p:extLst>
              <p:ext uri="{D42A27DB-BD31-4B8C-83A1-F6EECF244321}">
                <p14:modId xmlns:p14="http://schemas.microsoft.com/office/powerpoint/2010/main" val="4156845530"/>
              </p:ext>
            </p:extLst>
          </p:nvPr>
        </p:nvGraphicFramePr>
        <p:xfrm>
          <a:off x="838200" y="3817795"/>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AfterThrowingAdvice.java</a:t>
                      </a:r>
                      <a:endParaRPr sz="1600" dirty="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public class </a:t>
                      </a:r>
                      <a:r>
                        <a:rPr lang="en-US" sz="1600" dirty="0" err="1">
                          <a:solidFill>
                            <a:srgbClr val="000000"/>
                          </a:solidFill>
                          <a:latin typeface="Malgun Gothic"/>
                          <a:ea typeface="Malgun Gothic"/>
                          <a:cs typeface="Malgun Gothic"/>
                          <a:sym typeface="Malgun Gothic"/>
                        </a:rPr>
                        <a:t>AfterThrowingAdvice</a:t>
                      </a:r>
                      <a:r>
                        <a:rPr lang="en-US" sz="1600" dirty="0">
                          <a:solidFill>
                            <a:srgbClr val="000000"/>
                          </a:solidFill>
                          <a:latin typeface="Malgun Gothic"/>
                          <a:ea typeface="Malgun Gothic"/>
                          <a:cs typeface="Malgun Gothic"/>
                          <a:sym typeface="Malgun Gothic"/>
                        </a:rPr>
                        <a:t> {</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public void </a:t>
                      </a:r>
                      <a:r>
                        <a:rPr lang="en-US" sz="1600" dirty="0" err="1">
                          <a:solidFill>
                            <a:srgbClr val="000000"/>
                          </a:solidFill>
                          <a:latin typeface="Malgun Gothic"/>
                          <a:ea typeface="Malgun Gothic"/>
                          <a:cs typeface="Malgun Gothic"/>
                          <a:sym typeface="Malgun Gothic"/>
                        </a:rPr>
                        <a:t>exceptionLog</a:t>
                      </a:r>
                      <a:r>
                        <a:rPr lang="en-US" sz="1600" dirty="0">
                          <a:solidFill>
                            <a:srgbClr val="000000"/>
                          </a:solidFill>
                          <a:latin typeface="Malgun Gothic"/>
                          <a:ea typeface="Malgun Gothic"/>
                          <a:cs typeface="Malgun Gothic"/>
                          <a:sym typeface="Malgun Gothic"/>
                        </a:rPr>
                        <a:t>(Exception ex){</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a:t>
                      </a:r>
                      <a:r>
                        <a:rPr lang="en-US" sz="1600" dirty="0" err="1">
                          <a:solidFill>
                            <a:srgbClr val="000000"/>
                          </a:solidFill>
                          <a:latin typeface="Malgun Gothic"/>
                          <a:ea typeface="Malgun Gothic"/>
                          <a:cs typeface="Malgun Gothic"/>
                          <a:sym typeface="Malgun Gothic"/>
                        </a:rPr>
                        <a:t>System.out.println</a:t>
                      </a:r>
                      <a:r>
                        <a:rPr lang="en-US" sz="1600" dirty="0">
                          <a:solidFill>
                            <a:srgbClr val="000000"/>
                          </a:solidFill>
                          <a:latin typeface="Malgun Gothic"/>
                          <a:ea typeface="Malgun Gothic"/>
                          <a:cs typeface="Malgun Gothic"/>
                          <a:sym typeface="Malgun Gothic"/>
                        </a:rPr>
                        <a:t>("</a:t>
                      </a:r>
                      <a:r>
                        <a:rPr lang="en-US" sz="1600" dirty="0" err="1">
                          <a:solidFill>
                            <a:srgbClr val="000000"/>
                          </a:solidFill>
                          <a:latin typeface="Malgun Gothic"/>
                          <a:ea typeface="Malgun Gothic"/>
                          <a:cs typeface="Malgun Gothic"/>
                          <a:sym typeface="Malgun Gothic"/>
                        </a:rPr>
                        <a:t>예외</a:t>
                      </a:r>
                      <a:r>
                        <a:rPr lang="en-US" sz="1600" dirty="0">
                          <a:solidFill>
                            <a:srgbClr val="000000"/>
                          </a:solidFill>
                          <a:latin typeface="Malgun Gothic"/>
                          <a:ea typeface="Malgun Gothic"/>
                          <a:cs typeface="Malgun Gothic"/>
                          <a:sym typeface="Malgun Gothic"/>
                        </a:rPr>
                        <a:t> </a:t>
                      </a:r>
                      <a:r>
                        <a:rPr lang="en-US" sz="1600" dirty="0" err="1">
                          <a:solidFill>
                            <a:srgbClr val="000000"/>
                          </a:solidFill>
                          <a:latin typeface="Malgun Gothic"/>
                          <a:ea typeface="Malgun Gothic"/>
                          <a:cs typeface="Malgun Gothic"/>
                          <a:sym typeface="Malgun Gothic"/>
                        </a:rPr>
                        <a:t>발생</a:t>
                      </a:r>
                      <a:r>
                        <a:rPr lang="en-US" sz="1600" dirty="0">
                          <a:solidFill>
                            <a:srgbClr val="000000"/>
                          </a:solidFill>
                          <a:latin typeface="Malgun Gothic"/>
                          <a:ea typeface="Malgun Gothic"/>
                          <a:cs typeface="Malgun Gothic"/>
                          <a:sym typeface="Malgun Gothic"/>
                        </a:rPr>
                        <a:t> : " + </a:t>
                      </a:r>
                      <a:r>
                        <a:rPr lang="en-US" sz="1600" dirty="0" err="1">
                          <a:solidFill>
                            <a:srgbClr val="000000"/>
                          </a:solidFill>
                          <a:latin typeface="Malgun Gothic"/>
                          <a:ea typeface="Malgun Gothic"/>
                          <a:cs typeface="Malgun Gothic"/>
                          <a:sym typeface="Malgun Gothic"/>
                        </a:rPr>
                        <a:t>ex.getMessage</a:t>
                      </a:r>
                      <a:r>
                        <a:rPr lang="en-US" sz="1600" dirty="0">
                          <a:solidFill>
                            <a:srgbClr val="000000"/>
                          </a:solidFill>
                          <a:latin typeface="Malgun Gothic"/>
                          <a:ea typeface="Malgun Gothic"/>
                          <a:cs typeface="Malgun Gothic"/>
                          <a:sym typeface="Malgun Gothic"/>
                        </a:rPr>
                        <a:t>());</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	}</a:t>
                      </a:r>
                      <a:endParaRPr dirty="0"/>
                    </a:p>
                    <a:p>
                      <a:pPr marL="0" marR="0" lvl="0" indent="0" algn="l" rtl="0">
                        <a:spcBef>
                          <a:spcPts val="0"/>
                        </a:spcBef>
                        <a:spcAft>
                          <a:spcPts val="0"/>
                        </a:spcAft>
                        <a:buNone/>
                      </a:pPr>
                      <a:r>
                        <a:rPr lang="en-US" sz="1600" dirty="0">
                          <a:solidFill>
                            <a:srgbClr val="000000"/>
                          </a:solidFill>
                          <a:latin typeface="Malgun Gothic"/>
                          <a:ea typeface="Malgun Gothic"/>
                          <a:cs typeface="Malgun Gothic"/>
                          <a:sym typeface="Malgun Gothic"/>
                        </a:rPr>
                        <a:t>}</a:t>
                      </a:r>
                      <a:endParaRPr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After 어드바이스</a:t>
            </a:r>
            <a:endParaRPr/>
          </a:p>
        </p:txBody>
      </p:sp>
      <p:sp>
        <p:nvSpPr>
          <p:cNvPr id="738" name="Google Shape;738;p7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포인트컷으로 지정된 메서드 호출 중 발생하던지 안하던지 무조건 실행할 어드바이스를 지정한다.  try-catch-finally 구문에서 finally에 해당한다.</a:t>
            </a:r>
            <a:endParaRPr sz="1600"/>
          </a:p>
        </p:txBody>
      </p:sp>
      <p:graphicFrame>
        <p:nvGraphicFramePr>
          <p:cNvPr id="739" name="Google Shape;739;p78"/>
          <p:cNvGraphicFramePr/>
          <p:nvPr/>
        </p:nvGraphicFramePr>
        <p:xfrm>
          <a:off x="838200" y="1739004"/>
          <a:ext cx="10515600" cy="216918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id="allPointcut"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expression="execution(* com.spring.biz..*Impl.*(..))"/&gt;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ref="afterAdvice"&gt;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&lt;aop:after pointcut-ref="allPointcut" method="finallyLog"/&gt;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740" name="Google Shape;740;p78"/>
          <p:cNvGraphicFramePr/>
          <p:nvPr/>
        </p:nvGraphicFramePr>
        <p:xfrm>
          <a:off x="838200" y="4079716"/>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AfterThrowingAdvice.java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AfterThrowingAdvice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exceptionLog(Exception exceptObj){</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System.out.println("예외 발생 : " + exceptObj.getMessage);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Around 어드바이스</a:t>
            </a:r>
            <a:endParaRPr/>
          </a:p>
        </p:txBody>
      </p:sp>
      <p:sp>
        <p:nvSpPr>
          <p:cNvPr id="746" name="Google Shape;746;p7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err="1"/>
              <a:t>포인트컷으로</a:t>
            </a:r>
            <a:r>
              <a:rPr lang="en-US" sz="1600" dirty="0"/>
              <a:t> </a:t>
            </a:r>
            <a:r>
              <a:rPr lang="en-US" sz="1600" dirty="0" err="1"/>
              <a:t>지정된</a:t>
            </a:r>
            <a:r>
              <a:rPr lang="en-US" sz="1600" dirty="0"/>
              <a:t> </a:t>
            </a:r>
            <a:r>
              <a:rPr lang="en-US" sz="1600" dirty="0" err="1"/>
              <a:t>메서드</a:t>
            </a:r>
            <a:r>
              <a:rPr lang="en-US" sz="1600" dirty="0"/>
              <a:t> </a:t>
            </a:r>
            <a:r>
              <a:rPr lang="en-US" sz="1600" dirty="0" err="1"/>
              <a:t>호출</a:t>
            </a:r>
            <a:r>
              <a:rPr lang="en-US" sz="1600" dirty="0"/>
              <a:t> </a:t>
            </a:r>
            <a:r>
              <a:rPr lang="ko-KR" altLang="en-US" sz="1600" dirty="0"/>
              <a:t>앞</a:t>
            </a:r>
            <a:r>
              <a:rPr lang="en-US" altLang="ko-KR" sz="1600" dirty="0"/>
              <a:t>,</a:t>
            </a:r>
            <a:r>
              <a:rPr lang="ko-KR" altLang="en-US" sz="1600" dirty="0"/>
              <a:t>뒤에 원하는 작업을 </a:t>
            </a:r>
            <a:r>
              <a:rPr lang="ko-KR" altLang="en-US" sz="1600" dirty="0" err="1"/>
              <a:t>수햏할</a:t>
            </a:r>
            <a:r>
              <a:rPr lang="ko-KR" altLang="en-US" sz="1600" dirty="0"/>
              <a:t> 수 있다</a:t>
            </a:r>
            <a:r>
              <a:rPr lang="en-US" altLang="ko-KR" sz="1600" dirty="0"/>
              <a:t>.</a:t>
            </a:r>
            <a:endParaRPr sz="1600" dirty="0"/>
          </a:p>
        </p:txBody>
      </p:sp>
      <p:graphicFrame>
        <p:nvGraphicFramePr>
          <p:cNvPr id="747" name="Google Shape;747;p79"/>
          <p:cNvGraphicFramePr/>
          <p:nvPr/>
        </p:nvGraphicFramePr>
        <p:xfrm>
          <a:off x="838200" y="1739004"/>
          <a:ext cx="10515600" cy="216918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&lt;aop:pointcut id="allPointcut"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expression="execution(* com.spring.biz..*Impl.*(..))"/&gt;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 ref="around"&gt;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&lt;aop:around pointcut-ref="allPointcut" method="aroundLog"/&gt;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&lt;/aop:config&gt;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748" name="Google Shape;748;p79"/>
          <p:cNvGraphicFramePr/>
          <p:nvPr/>
        </p:nvGraphicFramePr>
        <p:xfrm>
          <a:off x="838200" y="4086921"/>
          <a:ext cx="10515600" cy="24130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AroundAdvice.java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AroundAdvice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Object aroundLog(ProceedingJoinPoint process){</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System.out.println("[BEFORE]: 비즈니스 메소드 수행 전에 처리될 내용...");</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Object returnObj = process.proceed();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System.out.println("[AFTER]: 비즈니스 메소드 수행 후에 처리될 내용...");</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return returnObj;</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STS4 다운로드</a:t>
            </a:r>
            <a:endParaRPr/>
          </a:p>
        </p:txBody>
      </p:sp>
      <p:sp>
        <p:nvSpPr>
          <p:cNvPr id="137" name="Google Shape;137;p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grpSp>
        <p:nvGrpSpPr>
          <p:cNvPr id="138" name="Google Shape;138;p8"/>
          <p:cNvGrpSpPr/>
          <p:nvPr/>
        </p:nvGrpSpPr>
        <p:grpSpPr>
          <a:xfrm>
            <a:off x="4399595" y="990600"/>
            <a:ext cx="6954205" cy="3660775"/>
            <a:chOff x="4399595" y="1690688"/>
            <a:chExt cx="6954205" cy="3660775"/>
          </a:xfrm>
        </p:grpSpPr>
        <p:pic>
          <p:nvPicPr>
            <p:cNvPr id="139" name="Google Shape;139;p8" descr="https://lh6.googleusercontent.com/ngLldJllfhOePFTvsXhvEE_n7plW4874PLNguEtpNJ2QvxyfjTphCntXxOQG3SzWLNa7KcFAg-BSXAE1PIh_bgGwyv9BXJSrDxk_yInzJt1v8RHH_mGEi-DTpXj8C-YMNJ6z9lc8VL-3-gesJ6ySiwNlFg"/>
            <p:cNvPicPr preferRelativeResize="0"/>
            <p:nvPr/>
          </p:nvPicPr>
          <p:blipFill rotWithShape="1">
            <a:blip r:embed="rId3">
              <a:alphaModFix/>
            </a:blip>
            <a:srcRect/>
            <a:stretch/>
          </p:blipFill>
          <p:spPr>
            <a:xfrm>
              <a:off x="4399595" y="1690688"/>
              <a:ext cx="6954205" cy="3660775"/>
            </a:xfrm>
            <a:prstGeom prst="rect">
              <a:avLst/>
            </a:prstGeom>
            <a:noFill/>
            <a:ln w="9525" cap="flat" cmpd="sng">
              <a:solidFill>
                <a:schemeClr val="dk1"/>
              </a:solidFill>
              <a:prstDash val="solid"/>
              <a:round/>
              <a:headEnd type="none" w="sm" len="sm"/>
              <a:tailEnd type="none" w="sm" len="sm"/>
            </a:ln>
          </p:spPr>
        </p:pic>
        <p:sp>
          <p:nvSpPr>
            <p:cNvPr id="140" name="Google Shape;140;p8"/>
            <p:cNvSpPr/>
            <p:nvPr/>
          </p:nvSpPr>
          <p:spPr>
            <a:xfrm>
              <a:off x="8306665" y="4525241"/>
              <a:ext cx="1775114" cy="342900"/>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Malgun Gothic"/>
                <a:ea typeface="Malgun Gothic"/>
                <a:cs typeface="Malgun Gothic"/>
                <a:sym typeface="Malgun Gothic"/>
              </a:endParaRPr>
            </a:p>
          </p:txBody>
        </p:sp>
      </p:grpSp>
      <p:grpSp>
        <p:nvGrpSpPr>
          <p:cNvPr id="141" name="Google Shape;141;p8"/>
          <p:cNvGrpSpPr/>
          <p:nvPr/>
        </p:nvGrpSpPr>
        <p:grpSpPr>
          <a:xfrm>
            <a:off x="838200" y="3429000"/>
            <a:ext cx="5150017" cy="2790019"/>
            <a:chOff x="838200" y="3429000"/>
            <a:chExt cx="5150017" cy="2790019"/>
          </a:xfrm>
        </p:grpSpPr>
        <p:pic>
          <p:nvPicPr>
            <p:cNvPr id="142" name="Google Shape;142;p8" descr="https://lh3.googleusercontent.com/jwpWVI0sbHAQ7-oYPZZ7DBOjZcWQKAL7apihfvMJnGeAtaUYA13bCWWgT3AYPA4to53HYojTgT3cEFEcHdeoJhS1xLOqtiFpv7P29pb4mQiEcMZVI_5wIZyH454n6d2Mg4CNvmAE57Nz6KDqcJ1OTjvikg"/>
            <p:cNvPicPr preferRelativeResize="0"/>
            <p:nvPr/>
          </p:nvPicPr>
          <p:blipFill rotWithShape="1">
            <a:blip r:embed="rId4">
              <a:alphaModFix/>
            </a:blip>
            <a:srcRect/>
            <a:stretch/>
          </p:blipFill>
          <p:spPr>
            <a:xfrm>
              <a:off x="838200" y="3429000"/>
              <a:ext cx="5150017" cy="2790019"/>
            </a:xfrm>
            <a:prstGeom prst="rect">
              <a:avLst/>
            </a:prstGeom>
            <a:noFill/>
            <a:ln w="9525" cap="flat" cmpd="sng">
              <a:solidFill>
                <a:schemeClr val="dk1"/>
              </a:solidFill>
              <a:prstDash val="solid"/>
              <a:round/>
              <a:headEnd type="none" w="sm" len="sm"/>
              <a:tailEnd type="none" w="sm" len="sm"/>
            </a:ln>
          </p:spPr>
        </p:pic>
        <p:sp>
          <p:nvSpPr>
            <p:cNvPr id="143" name="Google Shape;143;p8"/>
            <p:cNvSpPr/>
            <p:nvPr/>
          </p:nvSpPr>
          <p:spPr>
            <a:xfrm>
              <a:off x="838200" y="5725697"/>
              <a:ext cx="1775114" cy="342900"/>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Malgun Gothic"/>
                <a:ea typeface="Malgun Gothic"/>
                <a:cs typeface="Malgun Gothic"/>
                <a:sym typeface="Malgun Gothic"/>
              </a:endParaRPr>
            </a:p>
          </p:txBody>
        </p:sp>
      </p:grpSp>
      <p:sp>
        <p:nvSpPr>
          <p:cNvPr id="144" name="Google Shape;144;p8"/>
          <p:cNvSpPr/>
          <p:nvPr/>
        </p:nvSpPr>
        <p:spPr>
          <a:xfrm rot="-905594">
            <a:off x="2725763" y="4395393"/>
            <a:ext cx="5547822" cy="989054"/>
          </a:xfrm>
          <a:prstGeom prst="lef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Around 어드바이스</a:t>
            </a:r>
            <a:endParaRPr/>
          </a:p>
        </p:txBody>
      </p:sp>
      <p:sp>
        <p:nvSpPr>
          <p:cNvPr id="754" name="Google Shape;754;p8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dirty="0" err="1"/>
              <a:t>위의</a:t>
            </a:r>
            <a:r>
              <a:rPr lang="en-US" sz="1600" dirty="0"/>
              <a:t> </a:t>
            </a:r>
            <a:r>
              <a:rPr lang="en-US" sz="1600" dirty="0" err="1"/>
              <a:t>코드에서</a:t>
            </a:r>
            <a:r>
              <a:rPr lang="en-US" sz="1600" dirty="0"/>
              <a:t> </a:t>
            </a:r>
            <a:r>
              <a:rPr lang="en-US" sz="1600" dirty="0" err="1"/>
              <a:t>process.proceed</a:t>
            </a:r>
            <a:r>
              <a:rPr lang="en-US" sz="1600" dirty="0"/>
              <a:t>(); </a:t>
            </a:r>
            <a:r>
              <a:rPr lang="en-US" sz="1600" dirty="0" err="1"/>
              <a:t>부분이</a:t>
            </a:r>
            <a:r>
              <a:rPr lang="en-US" sz="1600" dirty="0"/>
              <a:t> </a:t>
            </a:r>
            <a:r>
              <a:rPr lang="en-US" sz="1600" dirty="0" err="1"/>
              <a:t>원래</a:t>
            </a:r>
            <a:r>
              <a:rPr lang="en-US" sz="1600" dirty="0"/>
              <a:t> </a:t>
            </a:r>
            <a:r>
              <a:rPr lang="en-US" sz="1600" dirty="0" err="1"/>
              <a:t>호출하려는</a:t>
            </a:r>
            <a:r>
              <a:rPr lang="en-US" sz="1600" dirty="0"/>
              <a:t> </a:t>
            </a:r>
            <a:r>
              <a:rPr lang="en-US" sz="1600" dirty="0" err="1"/>
              <a:t>핵심관점의</a:t>
            </a:r>
            <a:r>
              <a:rPr lang="en-US" sz="1600" dirty="0"/>
              <a:t> </a:t>
            </a:r>
            <a:r>
              <a:rPr lang="en-US" sz="1600" dirty="0" err="1"/>
              <a:t>메소드를</a:t>
            </a:r>
            <a:r>
              <a:rPr lang="en-US" sz="1600" dirty="0"/>
              <a:t> </a:t>
            </a:r>
            <a:r>
              <a:rPr lang="en-US" sz="1600" dirty="0" err="1"/>
              <a:t>호출하는</a:t>
            </a:r>
            <a:r>
              <a:rPr lang="en-US" sz="1600" dirty="0"/>
              <a:t> </a:t>
            </a:r>
            <a:r>
              <a:rPr lang="en-US" sz="1600" dirty="0" err="1"/>
              <a:t>구문이다</a:t>
            </a:r>
            <a:r>
              <a:rPr lang="en-US" sz="1600" dirty="0"/>
              <a:t>. </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process.proceed</a:t>
            </a:r>
            <a:r>
              <a:rPr lang="en-US" sz="1600" dirty="0"/>
              <a:t>(); </a:t>
            </a:r>
            <a:r>
              <a:rPr lang="en-US" sz="1600" dirty="0" err="1"/>
              <a:t>코드</a:t>
            </a:r>
            <a:r>
              <a:rPr lang="en-US" sz="1600" dirty="0"/>
              <a:t> </a:t>
            </a:r>
            <a:r>
              <a:rPr lang="en-US" sz="1600" dirty="0" err="1"/>
              <a:t>이전의</a:t>
            </a:r>
            <a:r>
              <a:rPr lang="en-US" sz="1600" dirty="0"/>
              <a:t> </a:t>
            </a:r>
            <a:r>
              <a:rPr lang="en-US" sz="1600" dirty="0" err="1"/>
              <a:t>구문은</a:t>
            </a:r>
            <a:r>
              <a:rPr lang="en-US" sz="1600" dirty="0"/>
              <a:t> Before </a:t>
            </a:r>
            <a:r>
              <a:rPr lang="en-US" sz="1600" dirty="0" err="1"/>
              <a:t>어드바이스</a:t>
            </a:r>
            <a:r>
              <a:rPr lang="en-US" sz="1600" dirty="0"/>
              <a:t> </a:t>
            </a:r>
            <a:r>
              <a:rPr lang="en-US" sz="1600" dirty="0" err="1"/>
              <a:t>기능을</a:t>
            </a:r>
            <a:r>
              <a:rPr lang="en-US" sz="1600" dirty="0"/>
              <a:t> </a:t>
            </a:r>
            <a:r>
              <a:rPr lang="en-US" sz="1600" dirty="0" err="1"/>
              <a:t>구현한</a:t>
            </a:r>
            <a:r>
              <a:rPr lang="en-US" sz="1600" dirty="0"/>
              <a:t> </a:t>
            </a:r>
            <a:r>
              <a:rPr lang="en-US" sz="1600" dirty="0" err="1"/>
              <a:t>것과</a:t>
            </a:r>
            <a:r>
              <a:rPr lang="en-US" sz="1600" dirty="0"/>
              <a:t> </a:t>
            </a:r>
            <a:r>
              <a:rPr lang="en-US" sz="1600" dirty="0" err="1"/>
              <a:t>동일하게</a:t>
            </a:r>
            <a:r>
              <a:rPr lang="en-US" sz="1600" dirty="0"/>
              <a:t> </a:t>
            </a:r>
            <a:r>
              <a:rPr lang="en-US" sz="1600" dirty="0" err="1"/>
              <a:t>동작하며</a:t>
            </a:r>
            <a:r>
              <a:rPr lang="en-US" sz="1600" dirty="0"/>
              <a:t>, </a:t>
            </a:r>
            <a:r>
              <a:rPr lang="en-US" sz="1600" dirty="0" err="1"/>
              <a:t>process.proceed</a:t>
            </a:r>
            <a:r>
              <a:rPr lang="en-US" sz="1600" dirty="0"/>
              <a:t>(); </a:t>
            </a:r>
            <a:r>
              <a:rPr lang="en-US" sz="1600" dirty="0" err="1"/>
              <a:t>코드</a:t>
            </a:r>
            <a:r>
              <a:rPr lang="en-US" sz="1600" dirty="0"/>
              <a:t> </a:t>
            </a:r>
            <a:r>
              <a:rPr lang="en-US" sz="1600" dirty="0" err="1"/>
              <a:t>이후의</a:t>
            </a:r>
            <a:r>
              <a:rPr lang="en-US" sz="1600" dirty="0"/>
              <a:t> </a:t>
            </a:r>
            <a:r>
              <a:rPr lang="en-US" sz="1600" dirty="0" err="1"/>
              <a:t>구문은</a:t>
            </a:r>
            <a:r>
              <a:rPr lang="en-US" sz="1600" dirty="0"/>
              <a:t> After </a:t>
            </a:r>
            <a:r>
              <a:rPr lang="en-US" sz="1600" dirty="0" err="1"/>
              <a:t>어드바이스를</a:t>
            </a:r>
            <a:r>
              <a:rPr lang="en-US" sz="1600" dirty="0"/>
              <a:t> </a:t>
            </a:r>
            <a:r>
              <a:rPr lang="en-US" sz="1600" dirty="0" err="1"/>
              <a:t>구현한</a:t>
            </a:r>
            <a:r>
              <a:rPr lang="en-US" sz="1600" dirty="0"/>
              <a:t> </a:t>
            </a:r>
            <a:r>
              <a:rPr lang="en-US" sz="1600" dirty="0" err="1"/>
              <a:t>것과</a:t>
            </a:r>
            <a:r>
              <a:rPr lang="en-US" sz="1600" dirty="0"/>
              <a:t> </a:t>
            </a:r>
            <a:r>
              <a:rPr lang="en-US" sz="1600" dirty="0" err="1"/>
              <a:t>동일하다</a:t>
            </a:r>
            <a:r>
              <a:rPr lang="en-US" sz="1600" dirty="0"/>
              <a:t>. </a:t>
            </a:r>
            <a:r>
              <a:rPr lang="en-US" sz="1600" dirty="0" err="1"/>
              <a:t>또한</a:t>
            </a:r>
            <a:r>
              <a:rPr lang="en-US" sz="1600" dirty="0"/>
              <a:t> catch </a:t>
            </a:r>
            <a:r>
              <a:rPr lang="en-US" sz="1600" dirty="0" err="1"/>
              <a:t>블록에</a:t>
            </a:r>
            <a:r>
              <a:rPr lang="en-US" sz="1600" dirty="0"/>
              <a:t> </a:t>
            </a:r>
            <a:r>
              <a:rPr lang="en-US" sz="1600" dirty="0" err="1"/>
              <a:t>어떠한</a:t>
            </a:r>
            <a:r>
              <a:rPr lang="en-US" sz="1600" dirty="0"/>
              <a:t> </a:t>
            </a:r>
            <a:r>
              <a:rPr lang="en-US" sz="1600" dirty="0" err="1"/>
              <a:t>구문을</a:t>
            </a:r>
            <a:r>
              <a:rPr lang="en-US" sz="1600" dirty="0"/>
              <a:t> </a:t>
            </a:r>
            <a:r>
              <a:rPr lang="en-US" sz="1600" dirty="0" err="1"/>
              <a:t>담으면</a:t>
            </a:r>
            <a:r>
              <a:rPr lang="en-US" sz="1600" dirty="0"/>
              <a:t> </a:t>
            </a:r>
            <a:r>
              <a:rPr lang="en-US" sz="1600" dirty="0" err="1"/>
              <a:t>AfterThrowing</a:t>
            </a:r>
            <a:r>
              <a:rPr lang="en-US" sz="1600" dirty="0"/>
              <a:t> </a:t>
            </a:r>
            <a:r>
              <a:rPr lang="en-US" sz="1600" dirty="0" err="1"/>
              <a:t>어드바이스를</a:t>
            </a:r>
            <a:r>
              <a:rPr lang="en-US" sz="1600" dirty="0"/>
              <a:t> </a:t>
            </a:r>
            <a:r>
              <a:rPr lang="en-US" sz="1600" dirty="0" err="1"/>
              <a:t>구현한</a:t>
            </a:r>
            <a:r>
              <a:rPr lang="en-US" sz="1600" dirty="0"/>
              <a:t> </a:t>
            </a:r>
            <a:r>
              <a:rPr lang="en-US" sz="1600" dirty="0" err="1"/>
              <a:t>것과</a:t>
            </a:r>
            <a:r>
              <a:rPr lang="en-US" sz="1600" dirty="0"/>
              <a:t> </a:t>
            </a:r>
            <a:r>
              <a:rPr lang="en-US" sz="1600" dirty="0" err="1"/>
              <a:t>동일다</a:t>
            </a:r>
            <a:r>
              <a:rPr lang="en-US" sz="1600" dirty="0"/>
              <a:t>. 즉 </a:t>
            </a:r>
            <a:r>
              <a:rPr lang="en-US" sz="1600" dirty="0" err="1"/>
              <a:t>Around로</a:t>
            </a:r>
            <a:r>
              <a:rPr lang="en-US" sz="1600" dirty="0"/>
              <a:t> </a:t>
            </a:r>
            <a:r>
              <a:rPr lang="en-US" sz="1600" dirty="0" err="1"/>
              <a:t>하나의</a:t>
            </a:r>
            <a:r>
              <a:rPr lang="en-US" sz="1600" dirty="0"/>
              <a:t> </a:t>
            </a:r>
            <a:r>
              <a:rPr lang="en-US" sz="1600" dirty="0" err="1"/>
              <a:t>어드바이스</a:t>
            </a:r>
            <a:r>
              <a:rPr lang="en-US" sz="1600" dirty="0"/>
              <a:t> </a:t>
            </a:r>
            <a:r>
              <a:rPr lang="en-US" sz="1600" dirty="0" err="1"/>
              <a:t>내에서</a:t>
            </a:r>
            <a:r>
              <a:rPr lang="en-US" sz="1600" dirty="0"/>
              <a:t> </a:t>
            </a:r>
            <a:r>
              <a:rPr lang="en-US" sz="1600" dirty="0" err="1"/>
              <a:t>여러</a:t>
            </a:r>
            <a:r>
              <a:rPr lang="en-US" sz="1600" dirty="0"/>
              <a:t> </a:t>
            </a:r>
            <a:r>
              <a:rPr lang="en-US" sz="1600" dirty="0" err="1"/>
              <a:t>가지</a:t>
            </a:r>
            <a:r>
              <a:rPr lang="en-US" sz="1600" dirty="0"/>
              <a:t> </a:t>
            </a:r>
            <a:r>
              <a:rPr lang="en-US" sz="1600" dirty="0" err="1"/>
              <a:t>어드바이스를</a:t>
            </a:r>
            <a:r>
              <a:rPr lang="en-US" sz="1600" dirty="0"/>
              <a:t> </a:t>
            </a:r>
            <a:r>
              <a:rPr lang="en-US" sz="1600" dirty="0" err="1"/>
              <a:t>한꺼번에</a:t>
            </a:r>
            <a:r>
              <a:rPr lang="en-US" sz="1600" dirty="0"/>
              <a:t> </a:t>
            </a:r>
            <a:r>
              <a:rPr lang="en-US" sz="1600" dirty="0" err="1"/>
              <a:t>구현할</a:t>
            </a:r>
            <a:r>
              <a:rPr lang="en-US" sz="1600" dirty="0"/>
              <a:t> 수 </a:t>
            </a:r>
            <a:r>
              <a:rPr lang="en-US" sz="1600" dirty="0" err="1"/>
              <a:t>있다</a:t>
            </a:r>
            <a:r>
              <a:rPr lang="en-US" sz="1600" dirty="0"/>
              <a:t>.</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a:t>proceed() </a:t>
            </a:r>
            <a:r>
              <a:rPr lang="en-US" sz="1600" dirty="0" err="1"/>
              <a:t>메소드를</a:t>
            </a:r>
            <a:r>
              <a:rPr lang="en-US" sz="1600" dirty="0"/>
              <a:t> </a:t>
            </a:r>
            <a:r>
              <a:rPr lang="en-US" sz="1600" dirty="0" err="1"/>
              <a:t>호출하지</a:t>
            </a:r>
            <a:r>
              <a:rPr lang="en-US" sz="1600" dirty="0"/>
              <a:t> </a:t>
            </a:r>
            <a:r>
              <a:rPr lang="en-US" sz="1600" dirty="0" err="1"/>
              <a:t>않으면</a:t>
            </a:r>
            <a:r>
              <a:rPr lang="en-US" sz="1600" dirty="0"/>
              <a:t> </a:t>
            </a:r>
            <a:r>
              <a:rPr lang="en-US" sz="1600" dirty="0" err="1"/>
              <a:t>실제</a:t>
            </a:r>
            <a:r>
              <a:rPr lang="en-US" sz="1600" dirty="0"/>
              <a:t> </a:t>
            </a:r>
            <a:r>
              <a:rPr lang="en-US" sz="1600" dirty="0" err="1"/>
              <a:t>핵심관점의</a:t>
            </a:r>
            <a:r>
              <a:rPr lang="en-US" sz="1600" dirty="0"/>
              <a:t> </a:t>
            </a:r>
            <a:r>
              <a:rPr lang="en-US" sz="1600" dirty="0" err="1"/>
              <a:t>메소드가</a:t>
            </a:r>
            <a:r>
              <a:rPr lang="en-US" sz="1600" dirty="0"/>
              <a:t> </a:t>
            </a:r>
            <a:r>
              <a:rPr lang="en-US" sz="1600" dirty="0" err="1"/>
              <a:t>실행되지</a:t>
            </a:r>
            <a:r>
              <a:rPr lang="en-US" sz="1600" dirty="0"/>
              <a:t> </a:t>
            </a:r>
            <a:r>
              <a:rPr lang="en-US" sz="1600" dirty="0" err="1"/>
              <a:t>않는다</a:t>
            </a:r>
            <a:r>
              <a:rPr lang="en-US" sz="1600" dirty="0"/>
              <a:t>. </a:t>
            </a:r>
            <a:endParaRPr dirty="0"/>
          </a:p>
          <a:p>
            <a:pPr marL="228600" marR="0" lvl="0" indent="-228600" algn="l" rtl="0">
              <a:lnSpc>
                <a:spcPct val="120000"/>
              </a:lnSpc>
              <a:spcBef>
                <a:spcPts val="1000"/>
              </a:spcBef>
              <a:spcAft>
                <a:spcPts val="0"/>
              </a:spcAft>
              <a:buClr>
                <a:srgbClr val="4BB0A0"/>
              </a:buClr>
              <a:buSzPts val="1600"/>
              <a:buFont typeface="Arial"/>
              <a:buChar char="◦"/>
            </a:pPr>
            <a:r>
              <a:rPr lang="en-US" sz="1600" dirty="0" err="1"/>
              <a:t>리턴타입을</a:t>
            </a:r>
            <a:r>
              <a:rPr lang="en-US" sz="1600" dirty="0"/>
              <a:t> </a:t>
            </a:r>
            <a:r>
              <a:rPr lang="en-US" sz="1600" dirty="0" err="1"/>
              <a:t>Object로</a:t>
            </a:r>
            <a:r>
              <a:rPr lang="en-US" sz="1600" dirty="0"/>
              <a:t> </a:t>
            </a:r>
            <a:r>
              <a:rPr lang="en-US" sz="1600" dirty="0" err="1"/>
              <a:t>설정해야</a:t>
            </a:r>
            <a:r>
              <a:rPr lang="en-US" sz="1600" dirty="0"/>
              <a:t> </a:t>
            </a:r>
            <a:r>
              <a:rPr lang="en-US" sz="1600" dirty="0" err="1"/>
              <a:t>클라이언트로</a:t>
            </a:r>
            <a:r>
              <a:rPr lang="en-US" sz="1600" dirty="0"/>
              <a:t> </a:t>
            </a:r>
            <a:r>
              <a:rPr lang="en-US" sz="1600" dirty="0" err="1"/>
              <a:t>비즈니스</a:t>
            </a:r>
            <a:r>
              <a:rPr lang="en-US" sz="1600" dirty="0"/>
              <a:t> </a:t>
            </a:r>
            <a:r>
              <a:rPr lang="en-US" sz="1600" dirty="0" err="1"/>
              <a:t>메소드의</a:t>
            </a:r>
            <a:r>
              <a:rPr lang="en-US" sz="1600" dirty="0"/>
              <a:t> </a:t>
            </a:r>
            <a:r>
              <a:rPr lang="en-US" sz="1600" dirty="0" err="1"/>
              <a:t>실행</a:t>
            </a:r>
            <a:r>
              <a:rPr lang="en-US" sz="1600" dirty="0"/>
              <a:t> </a:t>
            </a:r>
            <a:r>
              <a:rPr lang="en-US" sz="1600" dirty="0" err="1"/>
              <a:t>결과값을</a:t>
            </a:r>
            <a:r>
              <a:rPr lang="en-US" sz="1600" dirty="0"/>
              <a:t> </a:t>
            </a:r>
            <a:r>
              <a:rPr lang="en-US" sz="1600" dirty="0" err="1"/>
              <a:t>넘겨줄</a:t>
            </a:r>
            <a:r>
              <a:rPr lang="en-US" sz="1600" dirty="0"/>
              <a:t> 수 </a:t>
            </a:r>
            <a:r>
              <a:rPr lang="en-US" sz="1600" dirty="0" err="1"/>
              <a:t>있다</a:t>
            </a:r>
            <a:r>
              <a:rPr lang="en-US" sz="1600" dirty="0"/>
              <a:t>.</a:t>
            </a:r>
            <a:endParaRPr sz="16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어노테이션 적용</a:t>
            </a:r>
            <a:endParaRPr/>
          </a:p>
        </p:txBody>
      </p:sp>
      <p:sp>
        <p:nvSpPr>
          <p:cNvPr id="760" name="Google Shape;760;p8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어노테이션을 이용한 aop를 적용하려면 &lt;aop:aspectj-autoproxy /&gt;를 정의해야 한다.</a:t>
            </a:r>
            <a:endParaRPr sz="1600"/>
          </a:p>
        </p:txBody>
      </p:sp>
      <p:graphicFrame>
        <p:nvGraphicFramePr>
          <p:cNvPr id="761" name="Google Shape;761;p81"/>
          <p:cNvGraphicFramePr/>
          <p:nvPr/>
        </p:nvGraphicFramePr>
        <p:xfrm>
          <a:off x="838200" y="1414621"/>
          <a:ext cx="10515600" cy="36322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beans.xml</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&lt;?xml version = "1.0" encoding = "UTF-8"?&gt;</a:t>
                      </a:r>
                      <a:endParaRPr/>
                    </a:p>
                    <a:p>
                      <a:pPr marL="0" marR="0" lvl="0" indent="0" algn="l" rtl="0">
                        <a:spcBef>
                          <a:spcPts val="0"/>
                        </a:spcBef>
                        <a:spcAft>
                          <a:spcPts val="0"/>
                        </a:spcAft>
                        <a:buNone/>
                      </a:pP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 xmlns="http://www.springframework.org/schema/beans"</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xmlns:xsi="http://www.w3.org/2001/XMLSchema-instance"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xmlns:aop="http://www.springframework.org/schema/aop"</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xsi:schemaLocation="http://www.springframework.org/schema/beans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http://www.springframework.org/schema/beans/spring-beans-4.3.xsd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http://www.springframework.org/schema/aop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http://www.springframework.org/schema/aop/spring-aop-4.3.xsd"&gt;</a:t>
                      </a:r>
                      <a:endParaRPr/>
                    </a:p>
                    <a:p>
                      <a:pPr marL="0" marR="0" lvl="0" indent="0" algn="l" rtl="0">
                        <a:spcBef>
                          <a:spcPts val="0"/>
                        </a:spcBef>
                        <a:spcAft>
                          <a:spcPts val="0"/>
                        </a:spcAft>
                        <a:buNone/>
                      </a:pP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&lt;aop:aspectj-autoproxy&gt;&lt;/aop:aspectj-autoproxy&gt;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&lt;context:component-scan base-package="spring_di_01"&gt;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&lt;/beans&gt;</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2"/>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관련 어노테이션</a:t>
            </a:r>
            <a:endParaRPr/>
          </a:p>
        </p:txBody>
      </p:sp>
      <p:sp>
        <p:nvSpPr>
          <p:cNvPr id="767" name="Google Shape;767;p82"/>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2400"/>
              <a:buFont typeface="Arial"/>
              <a:buChar char="◦"/>
            </a:pPr>
            <a:r>
              <a:rPr lang="en-US"/>
              <a:t> </a:t>
            </a:r>
            <a:endParaRPr/>
          </a:p>
        </p:txBody>
      </p:sp>
      <p:graphicFrame>
        <p:nvGraphicFramePr>
          <p:cNvPr id="768" name="Google Shape;768;p82"/>
          <p:cNvGraphicFramePr/>
          <p:nvPr/>
        </p:nvGraphicFramePr>
        <p:xfrm>
          <a:off x="838200" y="990600"/>
          <a:ext cx="10515600" cy="2966800"/>
        </p:xfrm>
        <a:graphic>
          <a:graphicData uri="http://schemas.openxmlformats.org/drawingml/2006/table">
            <a:tbl>
              <a:tblPr firstRow="1" bandRow="1">
                <a:noFill/>
                <a:tableStyleId>{356C56E0-969A-4C60-9EED-0EE17C578FE1}</a:tableStyleId>
              </a:tblPr>
              <a:tblGrid>
                <a:gridCol w="2313550">
                  <a:extLst>
                    <a:ext uri="{9D8B030D-6E8A-4147-A177-3AD203B41FA5}">
                      <a16:colId xmlns:a16="http://schemas.microsoft.com/office/drawing/2014/main" val="20000"/>
                    </a:ext>
                  </a:extLst>
                </a:gridCol>
                <a:gridCol w="82020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어노테이션</a:t>
                      </a:r>
                      <a:endParaRPr sz="1800"/>
                    </a:p>
                  </a:txBody>
                  <a:tcPr marL="91450" marR="91450" marT="45725" marB="45725"/>
                </a:tc>
                <a:tc>
                  <a:txBody>
                    <a:bodyPr/>
                    <a:lstStyle/>
                    <a:p>
                      <a:pPr marL="0" marR="0" lvl="0" indent="0" algn="l" rtl="0">
                        <a:spcBef>
                          <a:spcPts val="0"/>
                        </a:spcBef>
                        <a:spcAft>
                          <a:spcPts val="0"/>
                        </a:spcAft>
                        <a:buNone/>
                      </a:pPr>
                      <a:r>
                        <a:rPr lang="en-US" sz="1800"/>
                        <a:t>설 명</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@Aspect</a:t>
                      </a:r>
                      <a:endParaRPr sz="1800"/>
                    </a:p>
                  </a:txBody>
                  <a:tcPr marL="91450" marR="91450" marT="45725" marB="45725"/>
                </a:tc>
                <a:tc>
                  <a:txBody>
                    <a:bodyPr/>
                    <a:lstStyle/>
                    <a:p>
                      <a:pPr marL="0" marR="0" lvl="0" indent="0" algn="l" rtl="0">
                        <a:spcBef>
                          <a:spcPts val="0"/>
                        </a:spcBef>
                        <a:spcAft>
                          <a:spcPts val="0"/>
                        </a:spcAft>
                        <a:buNone/>
                      </a:pPr>
                      <a:r>
                        <a:rPr lang="en-US" sz="1800"/>
                        <a:t>Aspect 정의시 사용</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@Pointcut</a:t>
                      </a:r>
                      <a:endParaRPr sz="1800"/>
                    </a:p>
                  </a:txBody>
                  <a:tcPr marL="91450" marR="91450" marT="45725" marB="45725"/>
                </a:tc>
                <a:tc>
                  <a:txBody>
                    <a:bodyPr/>
                    <a:lstStyle/>
                    <a:p>
                      <a:pPr marL="0" marR="0" lvl="0" indent="0" algn="l" rtl="0">
                        <a:spcBef>
                          <a:spcPts val="0"/>
                        </a:spcBef>
                        <a:spcAft>
                          <a:spcPts val="0"/>
                        </a:spcAft>
                        <a:buNone/>
                      </a:pPr>
                      <a:r>
                        <a:rPr lang="en-US" sz="1800"/>
                        <a:t>Poitcut 정의시 사용</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@Before</a:t>
                      </a:r>
                      <a:endParaRPr sz="1800"/>
                    </a:p>
                  </a:txBody>
                  <a:tcPr marL="91450" marR="91450" marT="45725" marB="45725"/>
                </a:tc>
                <a:tc>
                  <a:txBody>
                    <a:bodyPr/>
                    <a:lstStyle/>
                    <a:p>
                      <a:pPr marL="0" marR="0" lvl="0" indent="0" algn="l" rtl="0">
                        <a:spcBef>
                          <a:spcPts val="0"/>
                        </a:spcBef>
                        <a:spcAft>
                          <a:spcPts val="0"/>
                        </a:spcAft>
                        <a:buNone/>
                      </a:pPr>
                      <a:r>
                        <a:rPr lang="en-US" sz="1800"/>
                        <a:t>Before 어드바이스 정의시 사용</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@AfterReturning</a:t>
                      </a:r>
                      <a:endParaRPr sz="1800"/>
                    </a:p>
                  </a:txBody>
                  <a:tcPr marL="91450" marR="91450" marT="45725" marB="45725"/>
                </a:tc>
                <a:tc>
                  <a:txBody>
                    <a:bodyPr/>
                    <a:lstStyle/>
                    <a:p>
                      <a:pPr marL="0" marR="0" lvl="0" indent="0" algn="l" rtl="0">
                        <a:spcBef>
                          <a:spcPts val="0"/>
                        </a:spcBef>
                        <a:spcAft>
                          <a:spcPts val="0"/>
                        </a:spcAft>
                        <a:buNone/>
                      </a:pPr>
                      <a:r>
                        <a:rPr lang="en-US" sz="1800"/>
                        <a:t>After-Returning 어드바이스 정의시 사용</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@AfterThrowing</a:t>
                      </a:r>
                      <a:endParaRPr sz="1800"/>
                    </a:p>
                  </a:txBody>
                  <a:tcPr marL="91450" marR="91450" marT="45725" marB="45725"/>
                </a:tc>
                <a:tc>
                  <a:txBody>
                    <a:bodyPr/>
                    <a:lstStyle/>
                    <a:p>
                      <a:pPr marL="0" marR="0" lvl="0" indent="0" algn="l" rtl="0">
                        <a:spcBef>
                          <a:spcPts val="0"/>
                        </a:spcBef>
                        <a:spcAft>
                          <a:spcPts val="0"/>
                        </a:spcAft>
                        <a:buNone/>
                      </a:pPr>
                      <a:r>
                        <a:rPr lang="en-US" sz="1800"/>
                        <a:t>After-Throwing 어드바이스 정의시 사용</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@After</a:t>
                      </a:r>
                      <a:endParaRPr sz="1800"/>
                    </a:p>
                  </a:txBody>
                  <a:tcPr marL="91450" marR="91450" marT="45725" marB="45725"/>
                </a:tc>
                <a:tc>
                  <a:txBody>
                    <a:bodyPr/>
                    <a:lstStyle/>
                    <a:p>
                      <a:pPr marL="0" marR="0" lvl="0" indent="0" algn="l" rtl="0">
                        <a:spcBef>
                          <a:spcPts val="0"/>
                        </a:spcBef>
                        <a:spcAft>
                          <a:spcPts val="0"/>
                        </a:spcAft>
                        <a:buNone/>
                      </a:pPr>
                      <a:r>
                        <a:rPr lang="en-US" sz="1800"/>
                        <a:t>After 어드바이스 정의시 사용</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@Around</a:t>
                      </a:r>
                      <a:endParaRPr sz="1800"/>
                    </a:p>
                  </a:txBody>
                  <a:tcPr marL="91450" marR="91450" marT="45725" marB="45725"/>
                </a:tc>
                <a:tc>
                  <a:txBody>
                    <a:bodyPr/>
                    <a:lstStyle/>
                    <a:p>
                      <a:pPr marL="0" marR="0" lvl="0" indent="0" algn="l" rtl="0">
                        <a:spcBef>
                          <a:spcPts val="0"/>
                        </a:spcBef>
                        <a:spcAft>
                          <a:spcPts val="0"/>
                        </a:spcAft>
                        <a:buNone/>
                      </a:pPr>
                      <a:r>
                        <a:rPr lang="en-US" sz="1800"/>
                        <a:t>Around 어드바이스 정의시 사용</a:t>
                      </a:r>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@Aspect</a:t>
            </a:r>
            <a:endParaRPr/>
          </a:p>
        </p:txBody>
      </p:sp>
      <p:sp>
        <p:nvSpPr>
          <p:cNvPr id="774" name="Google Shape;774;p8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 </a:t>
            </a:r>
            <a:endParaRPr sz="1600"/>
          </a:p>
        </p:txBody>
      </p:sp>
      <p:graphicFrame>
        <p:nvGraphicFramePr>
          <p:cNvPr id="775" name="Google Shape;775;p83"/>
          <p:cNvGraphicFramePr/>
          <p:nvPr/>
        </p:nvGraphicFramePr>
        <p:xfrm>
          <a:off x="990600" y="1991360"/>
          <a:ext cx="10515600" cy="143766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endParaRPr sz="1600">
                        <a:solidFill>
                          <a:srgbClr val="000000"/>
                        </a:solidFill>
                        <a:latin typeface="Malgun Gothic"/>
                        <a:ea typeface="Malgun Gothic"/>
                        <a:cs typeface="Malgun Gothic"/>
                        <a:sym typeface="Malgun Gothic"/>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776" name="Google Shape;776;p83"/>
          <p:cNvSpPr txBox="1"/>
          <p:nvPr/>
        </p:nvSpPr>
        <p:spPr>
          <a:xfrm>
            <a:off x="990600" y="11430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solidFill>
                  <a:schemeClr val="dk1"/>
                </a:solidFill>
                <a:latin typeface="Malgun Gothic"/>
                <a:ea typeface="Malgun Gothic"/>
                <a:cs typeface="Malgun Gothic"/>
                <a:sym typeface="Malgun Gothic"/>
              </a:rPr>
              <a:t>어드바이스 메서드가 있는 클래스를 빈으로 등록해야한다. @Component나 @Service로 등록해도 된다. 하지만 @Aspect로 등록하면 프록시가 제공된다.</a:t>
            </a:r>
            <a:endParaRPr sz="1600">
              <a:solidFill>
                <a:schemeClr val="dk1"/>
              </a:solidFill>
              <a:latin typeface="Malgun Gothic"/>
              <a:ea typeface="Malgun Gothic"/>
              <a:cs typeface="Malgun Gothic"/>
              <a:sym typeface="Malgun Gothic"/>
            </a:endParaRPr>
          </a:p>
        </p:txBody>
      </p:sp>
      <p:sp>
        <p:nvSpPr>
          <p:cNvPr id="2" name="TextBox 1"/>
          <p:cNvSpPr txBox="1"/>
          <p:nvPr/>
        </p:nvSpPr>
        <p:spPr>
          <a:xfrm>
            <a:off x="1912620" y="2366010"/>
            <a:ext cx="1452642" cy="338554"/>
          </a:xfrm>
          <a:prstGeom prst="rect">
            <a:avLst/>
          </a:prstGeom>
          <a:noFill/>
        </p:spPr>
        <p:txBody>
          <a:bodyPr wrap="none" rtlCol="0">
            <a:spAutoFit/>
          </a:bodyPr>
          <a:lstStyle/>
          <a:p>
            <a:r>
              <a:rPr lang="en-US" altLang="ko-KR" sz="1600" dirty="0"/>
              <a:t>@Component</a:t>
            </a:r>
            <a:endParaRPr lang="ko-KR" alt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포인트컷 선언</a:t>
            </a:r>
            <a:endParaRPr/>
          </a:p>
        </p:txBody>
      </p:sp>
      <p:sp>
        <p:nvSpPr>
          <p:cNvPr id="782" name="Google Shape;782;p8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포인트컷은 @Pointcut을 통해 선언한다.</a:t>
            </a:r>
            <a:endParaRPr/>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p:txBody>
      </p:sp>
      <p:graphicFrame>
        <p:nvGraphicFramePr>
          <p:cNvPr id="783" name="Google Shape;783;p84"/>
          <p:cNvGraphicFramePr/>
          <p:nvPr/>
        </p:nvGraphicFramePr>
        <p:xfrm>
          <a:off x="838200" y="1456338"/>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@Pointcut("execution(*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allPointcut(){}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5" name="TextBox 4"/>
          <p:cNvSpPr txBox="1"/>
          <p:nvPr/>
        </p:nvSpPr>
        <p:spPr>
          <a:xfrm>
            <a:off x="1741170" y="1828800"/>
            <a:ext cx="1452642" cy="338554"/>
          </a:xfrm>
          <a:prstGeom prst="rect">
            <a:avLst/>
          </a:prstGeom>
          <a:noFill/>
        </p:spPr>
        <p:txBody>
          <a:bodyPr wrap="none" rtlCol="0">
            <a:spAutoFit/>
          </a:bodyPr>
          <a:lstStyle/>
          <a:p>
            <a:r>
              <a:rPr lang="en-US" altLang="ko-KR" sz="1600" dirty="0"/>
              <a:t>@Component</a:t>
            </a:r>
            <a:endParaRPr lang="ko-KR" altLang="en-US"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포인트컷 선언</a:t>
            </a:r>
            <a:endParaRPr/>
          </a:p>
        </p:txBody>
      </p:sp>
      <p:sp>
        <p:nvSpPr>
          <p:cNvPr id="789" name="Google Shape;789;p8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다른 클래스에 정의된 포인트컷을 참조할 수 있다.</a:t>
            </a: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a:p>
            <a:pPr marL="228600" marR="0" lvl="0" indent="-127000" algn="l" rtl="0">
              <a:lnSpc>
                <a:spcPct val="120000"/>
              </a:lnSpc>
              <a:spcBef>
                <a:spcPts val="1000"/>
              </a:spcBef>
              <a:spcAft>
                <a:spcPts val="0"/>
              </a:spcAft>
              <a:buClr>
                <a:srgbClr val="4BB0A0"/>
              </a:buClr>
              <a:buSzPts val="1600"/>
              <a:buFont typeface="Arial"/>
              <a:buNone/>
            </a:pPr>
            <a:endParaRPr sz="1600"/>
          </a:p>
        </p:txBody>
      </p:sp>
      <p:graphicFrame>
        <p:nvGraphicFramePr>
          <p:cNvPr id="790" name="Google Shape;790;p85"/>
          <p:cNvGraphicFramePr/>
          <p:nvPr/>
        </p:nvGraphicFramePr>
        <p:xfrm>
          <a:off x="838200" y="1456338"/>
          <a:ext cx="10515600" cy="216918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PointcutCommon.java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PointcutCommon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@Pointcut("execution(* com.spring.biz..*(..))")</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allPointcut ()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@Pointcut("execution(*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getPointcut()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791" name="Google Shape;791;p85"/>
          <p:cNvGraphicFramePr/>
          <p:nvPr/>
        </p:nvGraphicFramePr>
        <p:xfrm>
          <a:off x="838200" y="4185920"/>
          <a:ext cx="10515600" cy="216918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@Before("PointcutCommon.allPointcut()")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printLog(){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 사전 충고 ] 비즈니스 메소드 호출 전에 수행됨...");</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6" name="TextBox 5"/>
          <p:cNvSpPr txBox="1"/>
          <p:nvPr/>
        </p:nvSpPr>
        <p:spPr>
          <a:xfrm>
            <a:off x="1809750" y="1828800"/>
            <a:ext cx="1452642" cy="338554"/>
          </a:xfrm>
          <a:prstGeom prst="rect">
            <a:avLst/>
          </a:prstGeom>
          <a:noFill/>
        </p:spPr>
        <p:txBody>
          <a:bodyPr wrap="none" rtlCol="0">
            <a:spAutoFit/>
          </a:bodyPr>
          <a:lstStyle/>
          <a:p>
            <a:r>
              <a:rPr lang="en-US" altLang="ko-KR" sz="1600" dirty="0"/>
              <a:t>@Component</a:t>
            </a:r>
            <a:endParaRPr lang="ko-KR" altLang="en-US" sz="1600" dirty="0"/>
          </a:p>
        </p:txBody>
      </p:sp>
      <p:sp>
        <p:nvSpPr>
          <p:cNvPr id="7" name="TextBox 6"/>
          <p:cNvSpPr txBox="1"/>
          <p:nvPr/>
        </p:nvSpPr>
        <p:spPr>
          <a:xfrm>
            <a:off x="1809750" y="4549140"/>
            <a:ext cx="1452642" cy="338554"/>
          </a:xfrm>
          <a:prstGeom prst="rect">
            <a:avLst/>
          </a:prstGeom>
          <a:noFill/>
        </p:spPr>
        <p:txBody>
          <a:bodyPr wrap="none" rtlCol="0">
            <a:spAutoFit/>
          </a:bodyPr>
          <a:lstStyle/>
          <a:p>
            <a:r>
              <a:rPr lang="en-US" altLang="ko-KR" sz="1600" dirty="0"/>
              <a:t>@Component</a:t>
            </a:r>
            <a:endParaRPr lang="ko-KR" altLang="en-US" sz="16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Advice 설정</a:t>
            </a:r>
            <a:endParaRPr/>
          </a:p>
        </p:txBody>
      </p:sp>
      <p:sp>
        <p:nvSpPr>
          <p:cNvPr id="797" name="Google Shape;797;p8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Before Advice 설정</a:t>
            </a:r>
            <a:endParaRPr/>
          </a:p>
        </p:txBody>
      </p:sp>
      <p:graphicFrame>
        <p:nvGraphicFramePr>
          <p:cNvPr id="798" name="Google Shape;798;p86"/>
          <p:cNvGraphicFramePr/>
          <p:nvPr/>
        </p:nvGraphicFramePr>
        <p:xfrm>
          <a:off x="838200" y="1456338"/>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@Before("execution(*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beforeLog(){}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799" name="Google Shape;799;p86"/>
          <p:cNvGraphicFramePr/>
          <p:nvPr/>
        </p:nvGraphicFramePr>
        <p:xfrm>
          <a:off x="838200" y="3484237"/>
          <a:ext cx="10515600" cy="314454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@Before("execution(*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beforeLog2(JoinPoint jp){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System.out.println("Before");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Signature sig = jp.getSignature();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System.out.println("-&gt; 메서드: "+sig.getName());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Object[] ojbs = jp.getArgs();</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System.out.println("-&gt; 인수값: "+ojbs[0]);</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6" name="TextBox 5"/>
          <p:cNvSpPr txBox="1"/>
          <p:nvPr/>
        </p:nvSpPr>
        <p:spPr>
          <a:xfrm>
            <a:off x="1844040" y="1828800"/>
            <a:ext cx="1452642" cy="338554"/>
          </a:xfrm>
          <a:prstGeom prst="rect">
            <a:avLst/>
          </a:prstGeom>
          <a:noFill/>
        </p:spPr>
        <p:txBody>
          <a:bodyPr wrap="none" rtlCol="0">
            <a:spAutoFit/>
          </a:bodyPr>
          <a:lstStyle/>
          <a:p>
            <a:r>
              <a:rPr lang="en-US" altLang="ko-KR" sz="1600" dirty="0"/>
              <a:t>@Component</a:t>
            </a:r>
            <a:endParaRPr lang="ko-KR" altLang="en-US" sz="1600" dirty="0"/>
          </a:p>
        </p:txBody>
      </p:sp>
      <p:sp>
        <p:nvSpPr>
          <p:cNvPr id="7" name="TextBox 6"/>
          <p:cNvSpPr txBox="1"/>
          <p:nvPr/>
        </p:nvSpPr>
        <p:spPr>
          <a:xfrm>
            <a:off x="1844040" y="3856464"/>
            <a:ext cx="1452642" cy="338554"/>
          </a:xfrm>
          <a:prstGeom prst="rect">
            <a:avLst/>
          </a:prstGeom>
          <a:noFill/>
        </p:spPr>
        <p:txBody>
          <a:bodyPr wrap="none" rtlCol="0">
            <a:spAutoFit/>
          </a:bodyPr>
          <a:lstStyle/>
          <a:p>
            <a:r>
              <a:rPr lang="en-US" altLang="ko-KR" sz="1600" dirty="0"/>
              <a:t>@Component</a:t>
            </a:r>
            <a:endParaRPr lang="ko-KR" altLang="en-US" sz="16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Advice 설정</a:t>
            </a:r>
            <a:endParaRPr/>
          </a:p>
        </p:txBody>
      </p:sp>
      <p:sp>
        <p:nvSpPr>
          <p:cNvPr id="805" name="Google Shape;805;p8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After Returning Advice 설정</a:t>
            </a:r>
            <a:endParaRPr/>
          </a:p>
        </p:txBody>
      </p:sp>
      <p:graphicFrame>
        <p:nvGraphicFramePr>
          <p:cNvPr id="806" name="Google Shape;806;p87"/>
          <p:cNvGraphicFramePr/>
          <p:nvPr/>
        </p:nvGraphicFramePr>
        <p:xfrm>
          <a:off x="838200" y="1456338"/>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@AfterReturung("execution(*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afterLog(){}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807" name="Google Shape;807;p87"/>
          <p:cNvGraphicFramePr/>
          <p:nvPr/>
        </p:nvGraphicFramePr>
        <p:xfrm>
          <a:off x="838200" y="3299743"/>
          <a:ext cx="10515600" cy="24130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@AfterReturung ("execution(* com.spring.biz..*Impl.*(..))", returning="returnObj")</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afterLog (Object returnObj){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System.out.println("AfterReturung");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System.out.println("-&gt; 반환값: "+returnObj);</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6" name="TextBox 5"/>
          <p:cNvSpPr txBox="1"/>
          <p:nvPr/>
        </p:nvSpPr>
        <p:spPr>
          <a:xfrm>
            <a:off x="1786890" y="1828800"/>
            <a:ext cx="1452642" cy="338554"/>
          </a:xfrm>
          <a:prstGeom prst="rect">
            <a:avLst/>
          </a:prstGeom>
          <a:noFill/>
        </p:spPr>
        <p:txBody>
          <a:bodyPr wrap="none" rtlCol="0">
            <a:spAutoFit/>
          </a:bodyPr>
          <a:lstStyle/>
          <a:p>
            <a:r>
              <a:rPr lang="en-US" altLang="ko-KR" sz="1600" dirty="0"/>
              <a:t>@Component</a:t>
            </a:r>
            <a:endParaRPr lang="ko-KR" altLang="en-US" sz="1600" dirty="0"/>
          </a:p>
        </p:txBody>
      </p:sp>
      <p:sp>
        <p:nvSpPr>
          <p:cNvPr id="7" name="TextBox 6"/>
          <p:cNvSpPr txBox="1"/>
          <p:nvPr/>
        </p:nvSpPr>
        <p:spPr>
          <a:xfrm>
            <a:off x="1786890" y="3664327"/>
            <a:ext cx="1452642" cy="338554"/>
          </a:xfrm>
          <a:prstGeom prst="rect">
            <a:avLst/>
          </a:prstGeom>
          <a:noFill/>
        </p:spPr>
        <p:txBody>
          <a:bodyPr wrap="none" rtlCol="0">
            <a:spAutoFit/>
          </a:bodyPr>
          <a:lstStyle/>
          <a:p>
            <a:r>
              <a:rPr lang="en-US" altLang="ko-KR" sz="1600" dirty="0"/>
              <a:t>@Component</a:t>
            </a:r>
            <a:endParaRPr lang="ko-KR" altLang="en-US" sz="16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Advice 설정</a:t>
            </a:r>
            <a:endParaRPr/>
          </a:p>
        </p:txBody>
      </p:sp>
      <p:sp>
        <p:nvSpPr>
          <p:cNvPr id="813" name="Google Shape;813;p8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After Throwing Advice 설정</a:t>
            </a:r>
            <a:endParaRPr/>
          </a:p>
        </p:txBody>
      </p:sp>
      <p:graphicFrame>
        <p:nvGraphicFramePr>
          <p:cNvPr id="814" name="Google Shape;814;p88"/>
          <p:cNvGraphicFramePr/>
          <p:nvPr/>
        </p:nvGraphicFramePr>
        <p:xfrm>
          <a:off x="838200" y="1456338"/>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@AfterThrowing("execution(*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afterLog(){}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815" name="Google Shape;815;p88"/>
          <p:cNvGraphicFramePr/>
          <p:nvPr/>
        </p:nvGraphicFramePr>
        <p:xfrm>
          <a:off x="838200" y="3299743"/>
          <a:ext cx="10515600" cy="241302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@AfterThrowing ("execution(* com.spring.biz..*Impl.*(..))", throwing="ex")</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afterLog (Exception ex){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System.out.println("AfterThrowing");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System.out.println("-&gt; 예외: "+ex);</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6" name="TextBox 5"/>
          <p:cNvSpPr txBox="1"/>
          <p:nvPr/>
        </p:nvSpPr>
        <p:spPr>
          <a:xfrm>
            <a:off x="1832610" y="1828800"/>
            <a:ext cx="1452642" cy="338554"/>
          </a:xfrm>
          <a:prstGeom prst="rect">
            <a:avLst/>
          </a:prstGeom>
          <a:noFill/>
        </p:spPr>
        <p:txBody>
          <a:bodyPr wrap="none" rtlCol="0">
            <a:spAutoFit/>
          </a:bodyPr>
          <a:lstStyle/>
          <a:p>
            <a:r>
              <a:rPr lang="en-US" altLang="ko-KR" sz="1600" dirty="0"/>
              <a:t>@Component</a:t>
            </a:r>
            <a:endParaRPr lang="ko-KR" altLang="en-US" sz="1600" dirty="0"/>
          </a:p>
        </p:txBody>
      </p:sp>
      <p:sp>
        <p:nvSpPr>
          <p:cNvPr id="7" name="TextBox 6"/>
          <p:cNvSpPr txBox="1"/>
          <p:nvPr/>
        </p:nvSpPr>
        <p:spPr>
          <a:xfrm>
            <a:off x="1832610" y="3664327"/>
            <a:ext cx="1452642" cy="338554"/>
          </a:xfrm>
          <a:prstGeom prst="rect">
            <a:avLst/>
          </a:prstGeom>
          <a:noFill/>
        </p:spPr>
        <p:txBody>
          <a:bodyPr wrap="none" rtlCol="0">
            <a:spAutoFit/>
          </a:bodyPr>
          <a:lstStyle/>
          <a:p>
            <a:r>
              <a:rPr lang="en-US" altLang="ko-KR" sz="1600" dirty="0"/>
              <a:t>@Component</a:t>
            </a:r>
            <a:endParaRPr lang="ko-KR" altLang="en-US" sz="16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8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Advice 설정</a:t>
            </a:r>
            <a:endParaRPr/>
          </a:p>
        </p:txBody>
      </p:sp>
      <p:sp>
        <p:nvSpPr>
          <p:cNvPr id="821" name="Google Shape;821;p8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After Advice 설정</a:t>
            </a:r>
            <a:endParaRPr/>
          </a:p>
        </p:txBody>
      </p:sp>
      <p:graphicFrame>
        <p:nvGraphicFramePr>
          <p:cNvPr id="822" name="Google Shape;822;p89"/>
          <p:cNvGraphicFramePr/>
          <p:nvPr/>
        </p:nvGraphicFramePr>
        <p:xfrm>
          <a:off x="838200" y="1456338"/>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@After("execution(*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afterLog(){}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823" name="Google Shape;823;p89"/>
          <p:cNvGraphicFramePr/>
          <p:nvPr/>
        </p:nvGraphicFramePr>
        <p:xfrm>
          <a:off x="849549" y="3429000"/>
          <a:ext cx="10515600" cy="314454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@After ("execution(*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afterLog (JoinPoint jp){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System.out.println("After");</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Signature sig = jp.getSignature();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System.out.println("-&gt; 메서드: "+sig.getName());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Object[] ojbs = jp.getArgs();</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System.out.println("-&gt; 인수값: "+ojbs[0]);</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6" name="TextBox 5"/>
          <p:cNvSpPr txBox="1"/>
          <p:nvPr/>
        </p:nvSpPr>
        <p:spPr>
          <a:xfrm>
            <a:off x="1798320" y="1828800"/>
            <a:ext cx="1452642" cy="338554"/>
          </a:xfrm>
          <a:prstGeom prst="rect">
            <a:avLst/>
          </a:prstGeom>
          <a:noFill/>
        </p:spPr>
        <p:txBody>
          <a:bodyPr wrap="none" rtlCol="0">
            <a:spAutoFit/>
          </a:bodyPr>
          <a:lstStyle/>
          <a:p>
            <a:r>
              <a:rPr lang="en-US" altLang="ko-KR" sz="1600" dirty="0"/>
              <a:t>@Component</a:t>
            </a:r>
            <a:endParaRPr lang="ko-KR" altLang="en-US" sz="1600" dirty="0"/>
          </a:p>
        </p:txBody>
      </p:sp>
      <p:sp>
        <p:nvSpPr>
          <p:cNvPr id="7" name="TextBox 6"/>
          <p:cNvSpPr txBox="1"/>
          <p:nvPr/>
        </p:nvSpPr>
        <p:spPr>
          <a:xfrm>
            <a:off x="1798320" y="3833604"/>
            <a:ext cx="1452642" cy="338554"/>
          </a:xfrm>
          <a:prstGeom prst="rect">
            <a:avLst/>
          </a:prstGeom>
          <a:noFill/>
        </p:spPr>
        <p:txBody>
          <a:bodyPr wrap="none" rtlCol="0">
            <a:spAutoFit/>
          </a:bodyPr>
          <a:lstStyle/>
          <a:p>
            <a:r>
              <a:rPr lang="en-US" altLang="ko-KR" sz="1600" dirty="0"/>
              <a:t>@Component</a:t>
            </a:r>
            <a:endParaRPr lang="ko-KR" alt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STS4 설치</a:t>
            </a:r>
            <a:endParaRPr/>
          </a:p>
        </p:txBody>
      </p:sp>
      <p:sp>
        <p:nvSpPr>
          <p:cNvPr id="150" name="Google Shape;150;p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명령창에서 실행</a:t>
            </a:r>
            <a:endParaRPr sz="1600"/>
          </a:p>
          <a:p>
            <a:pPr marL="228600" marR="0" lvl="0" indent="-228600" algn="l" rtl="0">
              <a:lnSpc>
                <a:spcPct val="120000"/>
              </a:lnSpc>
              <a:spcBef>
                <a:spcPts val="1000"/>
              </a:spcBef>
              <a:spcAft>
                <a:spcPts val="0"/>
              </a:spcAft>
              <a:buClr>
                <a:srgbClr val="4BB0A0"/>
              </a:buClr>
              <a:buSzPts val="1600"/>
              <a:buFont typeface="Arial"/>
              <a:buChar char="◦"/>
            </a:pPr>
            <a:r>
              <a:rPr lang="en-US" sz="1600"/>
              <a:t>java -jar spring-tool-suite-4-4.17.0.RELEASE-e4.26.0-win32.win32.x86_64.self-extracting.jar</a:t>
            </a:r>
            <a:endParaRPr sz="1600" b="0"/>
          </a:p>
        </p:txBody>
      </p:sp>
      <p:pic>
        <p:nvPicPr>
          <p:cNvPr id="151" name="Google Shape;151;p9"/>
          <p:cNvPicPr preferRelativeResize="0"/>
          <p:nvPr/>
        </p:nvPicPr>
        <p:blipFill rotWithShape="1">
          <a:blip r:embed="rId3">
            <a:alphaModFix/>
          </a:blip>
          <a:srcRect/>
          <a:stretch/>
        </p:blipFill>
        <p:spPr>
          <a:xfrm>
            <a:off x="838200" y="2658382"/>
            <a:ext cx="10248900" cy="30003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90"/>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AOP - Advice 설정</a:t>
            </a:r>
            <a:endParaRPr/>
          </a:p>
        </p:txBody>
      </p:sp>
      <p:sp>
        <p:nvSpPr>
          <p:cNvPr id="829" name="Google Shape;829;p90"/>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Around Advice 설정</a:t>
            </a:r>
            <a:endParaRPr/>
          </a:p>
        </p:txBody>
      </p:sp>
      <p:graphicFrame>
        <p:nvGraphicFramePr>
          <p:cNvPr id="830" name="Google Shape;830;p90"/>
          <p:cNvGraphicFramePr/>
          <p:nvPr/>
        </p:nvGraphicFramePr>
        <p:xfrm>
          <a:off x="838200" y="1456338"/>
          <a:ext cx="10515600" cy="16815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r>
                        <a:rPr lang="en-US" sz="1600"/>
                        <a:t>Around </a:t>
                      </a:r>
                      <a:r>
                        <a:rPr lang="en-US" sz="1600">
                          <a:solidFill>
                            <a:srgbClr val="000000"/>
                          </a:solidFill>
                          <a:latin typeface="Malgun Gothic"/>
                          <a:ea typeface="Malgun Gothic"/>
                          <a:cs typeface="Malgun Gothic"/>
                          <a:sym typeface="Malgun Gothic"/>
                        </a:rPr>
                        <a:t>("execution(*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void aroundLog(){}</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831" name="Google Shape;831;p90"/>
          <p:cNvGraphicFramePr/>
          <p:nvPr/>
        </p:nvGraphicFramePr>
        <p:xfrm>
          <a:off x="849549" y="3429000"/>
          <a:ext cx="10515600" cy="2900700"/>
        </p:xfrm>
        <a:graphic>
          <a:graphicData uri="http://schemas.openxmlformats.org/drawingml/2006/table">
            <a:tbl>
              <a:tblPr firstRow="1" bandRow="1">
                <a:noFill/>
                <a:tableStyleId>{356C56E0-969A-4C60-9EED-0EE17C578FE1}</a:tableStyleId>
              </a:tblPr>
              <a:tblGrid>
                <a:gridCol w="10515600">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LogAdvice.java</a:t>
                      </a:r>
                      <a:endParaRPr sz="1600"/>
                    </a:p>
                  </a:txBody>
                  <a:tcPr marL="91450" marR="91450" marT="45725" marB="45725">
                    <a:solidFill>
                      <a:srgbClr val="D0CECE"/>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@Aspect</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public class LogAdvice{</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r>
                        <a:rPr lang="en-US" sz="1600"/>
                        <a:t>Around</a:t>
                      </a:r>
                      <a:r>
                        <a:rPr lang="en-US" sz="1600">
                          <a:solidFill>
                            <a:srgbClr val="000000"/>
                          </a:solidFill>
                          <a:latin typeface="Malgun Gothic"/>
                          <a:ea typeface="Malgun Gothic"/>
                          <a:cs typeface="Malgun Gothic"/>
                          <a:sym typeface="Malgun Gothic"/>
                        </a:rPr>
                        <a:t> ("execution(* com.spring.biz..*Impl.*(..))")</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public Object aroundLog(ProceedingJoinPoint process){</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System.out.println("[BEFORE]: 비즈니스 메소드 수행 전에 처리될 내용...");</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Object returnObj = process.proceed();</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System.out.println("[AFTER]: 비즈니스 메소드 수행 후에 처리될 내용...");</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return returnObj;</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600">
                          <a:solidFill>
                            <a:srgbClr val="000000"/>
                          </a:solidFill>
                          <a:latin typeface="Malgun Gothic"/>
                          <a:ea typeface="Malgun Gothic"/>
                          <a:cs typeface="Malgun Gothic"/>
                          <a:sym typeface="Malgun Gothic"/>
                        </a:rPr>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6" name="TextBox 5"/>
          <p:cNvSpPr txBox="1"/>
          <p:nvPr/>
        </p:nvSpPr>
        <p:spPr>
          <a:xfrm>
            <a:off x="1889760" y="1851660"/>
            <a:ext cx="1452642" cy="338554"/>
          </a:xfrm>
          <a:prstGeom prst="rect">
            <a:avLst/>
          </a:prstGeom>
          <a:noFill/>
        </p:spPr>
        <p:txBody>
          <a:bodyPr wrap="none" rtlCol="0">
            <a:spAutoFit/>
          </a:bodyPr>
          <a:lstStyle/>
          <a:p>
            <a:r>
              <a:rPr lang="en-US" altLang="ko-KR" sz="1600" dirty="0"/>
              <a:t>@Component</a:t>
            </a:r>
            <a:endParaRPr lang="ko-KR" altLang="en-US" sz="1600" dirty="0"/>
          </a:p>
        </p:txBody>
      </p:sp>
      <p:sp>
        <p:nvSpPr>
          <p:cNvPr id="7" name="TextBox 6"/>
          <p:cNvSpPr txBox="1"/>
          <p:nvPr/>
        </p:nvSpPr>
        <p:spPr>
          <a:xfrm>
            <a:off x="1889760" y="3810744"/>
            <a:ext cx="1452642" cy="338554"/>
          </a:xfrm>
          <a:prstGeom prst="rect">
            <a:avLst/>
          </a:prstGeom>
          <a:noFill/>
        </p:spPr>
        <p:txBody>
          <a:bodyPr wrap="none" rtlCol="0">
            <a:spAutoFit/>
          </a:bodyPr>
          <a:lstStyle/>
          <a:p>
            <a:r>
              <a:rPr lang="en-US" altLang="ko-KR" sz="1600" dirty="0"/>
              <a:t>@Component</a:t>
            </a:r>
            <a:endParaRPr lang="ko-KR" altLang="en-US" sz="16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91"/>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endParaRPr/>
          </a:p>
        </p:txBody>
      </p:sp>
      <p:sp>
        <p:nvSpPr>
          <p:cNvPr id="837" name="Google Shape;837;p91"/>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9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Malgun Gothic"/>
              <a:buNone/>
            </a:pPr>
            <a:r>
              <a:rPr lang="en-US"/>
              <a:t>Spring JDBC</a:t>
            </a:r>
            <a:endParaRPr/>
          </a:p>
        </p:txBody>
      </p:sp>
      <p:sp>
        <p:nvSpPr>
          <p:cNvPr id="843" name="Google Shape;843;p9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93"/>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JDBC</a:t>
            </a:r>
            <a:endParaRPr/>
          </a:p>
        </p:txBody>
      </p:sp>
      <p:sp>
        <p:nvSpPr>
          <p:cNvPr id="849" name="Google Shape;849;p93"/>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대부분의 어플리케이션은 데이터를 DBMS에 저장한다. DBMS가 데이터 관리의 효율과 속도를 제공해준다. 이름 접근하기 위해서 자바에서는 JDBC를 이용한다. 그런데 JDBC는 코드가 상당히  길고 복잡하다. 스프링에선 이 길고 복잡한 코드를 간단하게 관리해준다.</a:t>
            </a:r>
            <a:endParaRPr sz="1600"/>
          </a:p>
        </p:txBody>
      </p:sp>
      <p:cxnSp>
        <p:nvCxnSpPr>
          <p:cNvPr id="850" name="Google Shape;850;p93"/>
          <p:cNvCxnSpPr/>
          <p:nvPr/>
        </p:nvCxnSpPr>
        <p:spPr>
          <a:xfrm rot="10800000" flipH="1">
            <a:off x="4142362" y="5500889"/>
            <a:ext cx="2855068" cy="9728"/>
          </a:xfrm>
          <a:prstGeom prst="straightConnector1">
            <a:avLst/>
          </a:prstGeom>
          <a:noFill/>
          <a:ln w="76200" cap="flat" cmpd="sng">
            <a:solidFill>
              <a:schemeClr val="accent1"/>
            </a:solidFill>
            <a:prstDash val="solid"/>
            <a:miter lim="800000"/>
            <a:headEnd type="none" w="sm" len="sm"/>
            <a:tailEnd type="none" w="sm" len="sm"/>
          </a:ln>
        </p:spPr>
      </p:cxnSp>
      <p:cxnSp>
        <p:nvCxnSpPr>
          <p:cNvPr id="851" name="Google Shape;851;p93"/>
          <p:cNvCxnSpPr/>
          <p:nvPr/>
        </p:nvCxnSpPr>
        <p:spPr>
          <a:xfrm>
            <a:off x="4142362" y="5510617"/>
            <a:ext cx="0" cy="418289"/>
          </a:xfrm>
          <a:prstGeom prst="straightConnector1">
            <a:avLst/>
          </a:prstGeom>
          <a:noFill/>
          <a:ln w="76200" cap="flat" cmpd="sng">
            <a:solidFill>
              <a:srgbClr val="0070C0"/>
            </a:solidFill>
            <a:prstDash val="solid"/>
            <a:round/>
            <a:headEnd type="none" w="sm" len="sm"/>
            <a:tailEnd type="stealth" w="med" len="med"/>
          </a:ln>
        </p:spPr>
      </p:cxnSp>
      <p:cxnSp>
        <p:nvCxnSpPr>
          <p:cNvPr id="852" name="Google Shape;852;p93"/>
          <p:cNvCxnSpPr/>
          <p:nvPr/>
        </p:nvCxnSpPr>
        <p:spPr>
          <a:xfrm>
            <a:off x="6990945" y="5510617"/>
            <a:ext cx="0" cy="418289"/>
          </a:xfrm>
          <a:prstGeom prst="straightConnector1">
            <a:avLst/>
          </a:prstGeom>
          <a:noFill/>
          <a:ln w="76200" cap="flat" cmpd="sng">
            <a:solidFill>
              <a:srgbClr val="0070C0"/>
            </a:solidFill>
            <a:prstDash val="solid"/>
            <a:round/>
            <a:headEnd type="none" w="sm" len="sm"/>
            <a:tailEnd type="stealth" w="med" len="med"/>
          </a:ln>
        </p:spPr>
      </p:cxnSp>
      <p:sp>
        <p:nvSpPr>
          <p:cNvPr id="853" name="Google Shape;853;p93"/>
          <p:cNvSpPr/>
          <p:nvPr/>
        </p:nvSpPr>
        <p:spPr>
          <a:xfrm>
            <a:off x="4131013" y="2368485"/>
            <a:ext cx="2859932" cy="5933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어플리케이션</a:t>
            </a:r>
            <a:endParaRPr/>
          </a:p>
        </p:txBody>
      </p:sp>
      <p:sp>
        <p:nvSpPr>
          <p:cNvPr id="854" name="Google Shape;854;p93"/>
          <p:cNvSpPr/>
          <p:nvPr/>
        </p:nvSpPr>
        <p:spPr>
          <a:xfrm>
            <a:off x="4131013" y="2961872"/>
            <a:ext cx="2859932" cy="5933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JDBC api</a:t>
            </a:r>
            <a:endParaRPr sz="1800">
              <a:solidFill>
                <a:schemeClr val="dk1"/>
              </a:solidFill>
              <a:latin typeface="Malgun Gothic"/>
              <a:ea typeface="Malgun Gothic"/>
              <a:cs typeface="Malgun Gothic"/>
              <a:sym typeface="Malgun Gothic"/>
            </a:endParaRPr>
          </a:p>
        </p:txBody>
      </p:sp>
      <p:sp>
        <p:nvSpPr>
          <p:cNvPr id="855" name="Google Shape;855;p93"/>
          <p:cNvSpPr/>
          <p:nvPr/>
        </p:nvSpPr>
        <p:spPr>
          <a:xfrm>
            <a:off x="4142362" y="3950950"/>
            <a:ext cx="2859932" cy="5933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JDBC driver</a:t>
            </a:r>
            <a:endParaRPr sz="1800">
              <a:solidFill>
                <a:schemeClr val="dk1"/>
              </a:solidFill>
              <a:latin typeface="Malgun Gothic"/>
              <a:ea typeface="Malgun Gothic"/>
              <a:cs typeface="Malgun Gothic"/>
              <a:sym typeface="Malgun Gothic"/>
            </a:endParaRPr>
          </a:p>
        </p:txBody>
      </p:sp>
      <p:sp>
        <p:nvSpPr>
          <p:cNvPr id="856" name="Google Shape;856;p93"/>
          <p:cNvSpPr/>
          <p:nvPr/>
        </p:nvSpPr>
        <p:spPr>
          <a:xfrm>
            <a:off x="4142362" y="4544337"/>
            <a:ext cx="2859932" cy="5933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DBMS api</a:t>
            </a:r>
            <a:endParaRPr sz="1800">
              <a:solidFill>
                <a:schemeClr val="dk1"/>
              </a:solidFill>
              <a:latin typeface="Malgun Gothic"/>
              <a:ea typeface="Malgun Gothic"/>
              <a:cs typeface="Malgun Gothic"/>
              <a:sym typeface="Malgun Gothic"/>
            </a:endParaRPr>
          </a:p>
        </p:txBody>
      </p:sp>
      <p:sp>
        <p:nvSpPr>
          <p:cNvPr id="857" name="Google Shape;857;p93"/>
          <p:cNvSpPr/>
          <p:nvPr/>
        </p:nvSpPr>
        <p:spPr>
          <a:xfrm>
            <a:off x="4892202" y="5931996"/>
            <a:ext cx="1235413" cy="593387"/>
          </a:xfrm>
          <a:prstGeom prst="flowChartMagneticDisk">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MYSQL</a:t>
            </a:r>
            <a:endParaRPr sz="1800">
              <a:solidFill>
                <a:schemeClr val="dk1"/>
              </a:solidFill>
              <a:latin typeface="Malgun Gothic"/>
              <a:ea typeface="Malgun Gothic"/>
              <a:cs typeface="Malgun Gothic"/>
              <a:sym typeface="Malgun Gothic"/>
            </a:endParaRPr>
          </a:p>
        </p:txBody>
      </p:sp>
      <p:sp>
        <p:nvSpPr>
          <p:cNvPr id="858" name="Google Shape;858;p93"/>
          <p:cNvSpPr/>
          <p:nvPr/>
        </p:nvSpPr>
        <p:spPr>
          <a:xfrm>
            <a:off x="3536004" y="5956469"/>
            <a:ext cx="1235413" cy="593387"/>
          </a:xfrm>
          <a:prstGeom prst="flowChartMagneticDisk">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ORACLE</a:t>
            </a:r>
            <a:endParaRPr sz="1800">
              <a:solidFill>
                <a:schemeClr val="dk1"/>
              </a:solidFill>
              <a:latin typeface="Malgun Gothic"/>
              <a:ea typeface="Malgun Gothic"/>
              <a:cs typeface="Malgun Gothic"/>
              <a:sym typeface="Malgun Gothic"/>
            </a:endParaRPr>
          </a:p>
        </p:txBody>
      </p:sp>
      <p:sp>
        <p:nvSpPr>
          <p:cNvPr id="859" name="Google Shape;859;p93"/>
          <p:cNvSpPr/>
          <p:nvPr/>
        </p:nvSpPr>
        <p:spPr>
          <a:xfrm>
            <a:off x="6248400" y="5956469"/>
            <a:ext cx="1235413" cy="593387"/>
          </a:xfrm>
          <a:prstGeom prst="flowChartMagneticDisk">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DB2</a:t>
            </a:r>
            <a:endParaRPr sz="1800">
              <a:solidFill>
                <a:schemeClr val="dk1"/>
              </a:solidFill>
              <a:latin typeface="Malgun Gothic"/>
              <a:ea typeface="Malgun Gothic"/>
              <a:cs typeface="Malgun Gothic"/>
              <a:sym typeface="Malgun Gothic"/>
            </a:endParaRPr>
          </a:p>
        </p:txBody>
      </p:sp>
      <p:cxnSp>
        <p:nvCxnSpPr>
          <p:cNvPr id="860" name="Google Shape;860;p93"/>
          <p:cNvCxnSpPr/>
          <p:nvPr/>
        </p:nvCxnSpPr>
        <p:spPr>
          <a:xfrm>
            <a:off x="5509909" y="5201105"/>
            <a:ext cx="0" cy="727801"/>
          </a:xfrm>
          <a:prstGeom prst="straightConnector1">
            <a:avLst/>
          </a:prstGeom>
          <a:noFill/>
          <a:ln w="76200" cap="flat" cmpd="sng">
            <a:solidFill>
              <a:srgbClr val="0070C0"/>
            </a:solidFill>
            <a:prstDash val="solid"/>
            <a:round/>
            <a:headEnd type="none" w="sm" len="sm"/>
            <a:tailEnd type="stealth" w="med" len="med"/>
          </a:ln>
        </p:spPr>
      </p:cxnSp>
      <p:cxnSp>
        <p:nvCxnSpPr>
          <p:cNvPr id="861" name="Google Shape;861;p93"/>
          <p:cNvCxnSpPr/>
          <p:nvPr/>
        </p:nvCxnSpPr>
        <p:spPr>
          <a:xfrm>
            <a:off x="5509909" y="3429000"/>
            <a:ext cx="0" cy="565825"/>
          </a:xfrm>
          <a:prstGeom prst="straightConnector1">
            <a:avLst/>
          </a:prstGeom>
          <a:noFill/>
          <a:ln w="76200" cap="flat" cmpd="sng">
            <a:solidFill>
              <a:srgbClr val="0070C0"/>
            </a:solidFill>
            <a:prstDash val="solid"/>
            <a:round/>
            <a:headEnd type="none" w="sm" len="sm"/>
            <a:tailEnd type="stealth"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94"/>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JDBC 예제</a:t>
            </a:r>
            <a:endParaRPr/>
          </a:p>
        </p:txBody>
      </p:sp>
      <p:sp>
        <p:nvSpPr>
          <p:cNvPr id="867" name="Google Shape;867;p94"/>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sp>
        <p:nvSpPr>
          <p:cNvPr id="868" name="Google Shape;868;p94"/>
          <p:cNvSpPr/>
          <p:nvPr/>
        </p:nvSpPr>
        <p:spPr>
          <a:xfrm>
            <a:off x="838198" y="1044624"/>
            <a:ext cx="7761052" cy="507831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private Connection conn;</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private PreparedStatement stmt;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private ResultSet rs;</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private static final String MEMBER_GET = "select * from members where id=?";</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MemberVo  mem= null;</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try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Class.forName("oracle.jdbc.driver.OracleDriver");</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String url = "jdbc:oracle:thin:@localhost:1521:xe";</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conn = DriverManager.getConnection(url, "hr", "hr");</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stmt = conn.prepareStatement(MEMBER_GET);</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stmt.setString(1, vo.getId());</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rs = stmt.executeQuery();</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if (rs.next())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mem = new MemberVo();</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user.setRole(rs.getString("ROLE"));</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return user;</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catch (Exception e)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e.printStackTrace();</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finally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try {rs.close();} catch (Exception e)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try {stmt.close();} catch (Exception e)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	try {conn.close();} catch (Exception e) {}</a:t>
            </a:r>
            <a:endParaRPr/>
          </a:p>
          <a:p>
            <a:pPr marL="0" marR="0" lvl="0" indent="0" algn="l" rtl="0">
              <a:spcBef>
                <a:spcPts val="0"/>
              </a:spcBef>
              <a:spcAft>
                <a:spcPts val="0"/>
              </a:spcAft>
              <a:buNone/>
            </a:pPr>
            <a:r>
              <a:rPr lang="en-US" sz="1200">
                <a:solidFill>
                  <a:schemeClr val="dk1"/>
                </a:solidFill>
                <a:latin typeface="Malgun Gothic"/>
                <a:ea typeface="Malgun Gothic"/>
                <a:cs typeface="Malgun Gothic"/>
                <a:sym typeface="Malgun Gothic"/>
              </a:rPr>
              <a:t>}</a:t>
            </a:r>
            <a:endParaRPr/>
          </a:p>
          <a:p>
            <a:pPr marL="0" marR="0" lvl="0" indent="0" algn="l" rtl="0">
              <a:spcBef>
                <a:spcPts val="0"/>
              </a:spcBef>
              <a:spcAft>
                <a:spcPts val="0"/>
              </a:spcAft>
              <a:buNone/>
            </a:pPr>
            <a:endParaRPr sz="12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200">
              <a:solidFill>
                <a:schemeClr val="dk1"/>
              </a:solidFill>
              <a:latin typeface="Malgun Gothic"/>
              <a:ea typeface="Malgun Gothic"/>
              <a:cs typeface="Malgun Gothic"/>
              <a:sym typeface="Malgun Gothic"/>
            </a:endParaRPr>
          </a:p>
        </p:txBody>
      </p:sp>
      <p:sp>
        <p:nvSpPr>
          <p:cNvPr id="869" name="Google Shape;869;p94"/>
          <p:cNvSpPr/>
          <p:nvPr/>
        </p:nvSpPr>
        <p:spPr>
          <a:xfrm>
            <a:off x="622570" y="1044624"/>
            <a:ext cx="6108970" cy="1679121"/>
          </a:xfrm>
          <a:prstGeom prst="rect">
            <a:avLst/>
          </a:prstGeom>
          <a:noFill/>
          <a:ln w="28575" cap="flat" cmpd="sng">
            <a:solidFill>
              <a:srgbClr val="0070C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70" name="Google Shape;870;p94"/>
          <p:cNvSpPr/>
          <p:nvPr/>
        </p:nvSpPr>
        <p:spPr>
          <a:xfrm>
            <a:off x="622570" y="4430643"/>
            <a:ext cx="6108970" cy="1382733"/>
          </a:xfrm>
          <a:prstGeom prst="rect">
            <a:avLst/>
          </a:prstGeom>
          <a:noFill/>
          <a:ln w="28575" cap="flat" cmpd="sng">
            <a:solidFill>
              <a:srgbClr val="0070C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71" name="Google Shape;871;p94"/>
          <p:cNvSpPr/>
          <p:nvPr/>
        </p:nvSpPr>
        <p:spPr>
          <a:xfrm>
            <a:off x="5865779" y="2777769"/>
            <a:ext cx="359923" cy="1512129"/>
          </a:xfrm>
          <a:prstGeom prst="rightBrace">
            <a:avLst>
              <a:gd name="adj1" fmla="val 8333"/>
              <a:gd name="adj2"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872" name="Google Shape;872;p94"/>
          <p:cNvSpPr txBox="1"/>
          <p:nvPr/>
        </p:nvSpPr>
        <p:spPr>
          <a:xfrm>
            <a:off x="6799635" y="1624620"/>
            <a:ext cx="11079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반복코드</a:t>
            </a:r>
            <a:endParaRPr/>
          </a:p>
        </p:txBody>
      </p:sp>
      <p:sp>
        <p:nvSpPr>
          <p:cNvPr id="873" name="Google Shape;873;p94"/>
          <p:cNvSpPr txBox="1"/>
          <p:nvPr/>
        </p:nvSpPr>
        <p:spPr>
          <a:xfrm>
            <a:off x="6799635" y="4899296"/>
            <a:ext cx="11079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반복코드</a:t>
            </a:r>
            <a:endParaRPr/>
          </a:p>
        </p:txBody>
      </p:sp>
      <p:sp>
        <p:nvSpPr>
          <p:cNvPr id="874" name="Google Shape;874;p94"/>
          <p:cNvSpPr txBox="1"/>
          <p:nvPr/>
        </p:nvSpPr>
        <p:spPr>
          <a:xfrm>
            <a:off x="6592111" y="3364687"/>
            <a:ext cx="11079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핵심코드</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95"/>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Spring JDBC 기능</a:t>
            </a:r>
            <a:endParaRPr/>
          </a:p>
        </p:txBody>
      </p:sp>
      <p:sp>
        <p:nvSpPr>
          <p:cNvPr id="880" name="Google Shape;880;p95"/>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600"/>
              <a:buFont typeface="Arial"/>
              <a:buChar char="◦"/>
            </a:pPr>
            <a:r>
              <a:rPr lang="en-US" sz="1600"/>
              <a:t>JDBC의 반복적인 코드를 위해 추상화를 지원한다. 즉, 개발자가 해야 하는 코드를 기본으로 제공해준다.</a:t>
            </a:r>
            <a:endParaRPr/>
          </a:p>
          <a:p>
            <a:pPr marL="685800" lvl="1" indent="-228600" algn="l" rtl="0">
              <a:lnSpc>
                <a:spcPct val="90000"/>
              </a:lnSpc>
              <a:spcBef>
                <a:spcPts val="500"/>
              </a:spcBef>
              <a:spcAft>
                <a:spcPts val="0"/>
              </a:spcAft>
              <a:buClr>
                <a:schemeClr val="dk1"/>
              </a:buClr>
              <a:buSzPts val="1600"/>
              <a:buChar char="•"/>
            </a:pPr>
            <a:r>
              <a:rPr lang="en-US" sz="1600"/>
              <a:t>특정 DBMS에 해당하는 Driver 로딩</a:t>
            </a:r>
            <a:endParaRPr/>
          </a:p>
          <a:p>
            <a:pPr marL="685800" lvl="1" indent="-228600" algn="l" rtl="0">
              <a:lnSpc>
                <a:spcPct val="90000"/>
              </a:lnSpc>
              <a:spcBef>
                <a:spcPts val="500"/>
              </a:spcBef>
              <a:spcAft>
                <a:spcPts val="0"/>
              </a:spcAft>
              <a:buClr>
                <a:schemeClr val="dk1"/>
              </a:buClr>
              <a:buSzPts val="1600"/>
              <a:buChar char="•"/>
            </a:pPr>
            <a:r>
              <a:rPr lang="en-US" sz="1600"/>
              <a:t>DBMS 와의 Connection 연결</a:t>
            </a:r>
            <a:endParaRPr/>
          </a:p>
          <a:p>
            <a:pPr marL="685800" lvl="1" indent="-228600" algn="l" rtl="0">
              <a:lnSpc>
                <a:spcPct val="90000"/>
              </a:lnSpc>
              <a:spcBef>
                <a:spcPts val="500"/>
              </a:spcBef>
              <a:spcAft>
                <a:spcPts val="0"/>
              </a:spcAft>
              <a:buClr>
                <a:schemeClr val="dk1"/>
              </a:buClr>
              <a:buSzPts val="1600"/>
              <a:buChar char="•"/>
            </a:pPr>
            <a:r>
              <a:rPr lang="en-US" sz="1600"/>
              <a:t>Statement 객체 생성</a:t>
            </a:r>
            <a:endParaRPr/>
          </a:p>
          <a:p>
            <a:pPr marL="685800" lvl="1" indent="-228600" algn="l" rtl="0">
              <a:lnSpc>
                <a:spcPct val="90000"/>
              </a:lnSpc>
              <a:spcBef>
                <a:spcPts val="500"/>
              </a:spcBef>
              <a:spcAft>
                <a:spcPts val="0"/>
              </a:spcAft>
              <a:buClr>
                <a:schemeClr val="dk1"/>
              </a:buClr>
              <a:buSzPts val="1600"/>
              <a:buChar char="•"/>
            </a:pPr>
            <a:r>
              <a:rPr lang="en-US" sz="1600"/>
              <a:t>SQL 문에 파라미터 정보 설정</a:t>
            </a:r>
            <a:endParaRPr/>
          </a:p>
          <a:p>
            <a:pPr marL="685800" lvl="1" indent="-228600" algn="l" rtl="0">
              <a:lnSpc>
                <a:spcPct val="90000"/>
              </a:lnSpc>
              <a:spcBef>
                <a:spcPts val="500"/>
              </a:spcBef>
              <a:spcAft>
                <a:spcPts val="0"/>
              </a:spcAft>
              <a:buClr>
                <a:schemeClr val="dk1"/>
              </a:buClr>
              <a:buSzPts val="1600"/>
              <a:buChar char="•"/>
            </a:pPr>
            <a:r>
              <a:rPr lang="en-US" sz="1600"/>
              <a:t>Statement 실행</a:t>
            </a:r>
            <a:endParaRPr/>
          </a:p>
          <a:p>
            <a:pPr marL="685800" lvl="1" indent="-228600" algn="l" rtl="0">
              <a:lnSpc>
                <a:spcPct val="90000"/>
              </a:lnSpc>
              <a:spcBef>
                <a:spcPts val="500"/>
              </a:spcBef>
              <a:spcAft>
                <a:spcPts val="0"/>
              </a:spcAft>
              <a:buClr>
                <a:schemeClr val="dk1"/>
              </a:buClr>
              <a:buSzPts val="1600"/>
              <a:buChar char="•"/>
            </a:pPr>
            <a:r>
              <a:rPr lang="en-US" sz="1600"/>
              <a:t>ResultSet을 처리하기 위한 Loop문 실행</a:t>
            </a:r>
            <a:endParaRPr/>
          </a:p>
          <a:p>
            <a:pPr marL="685800" lvl="1" indent="-228600" algn="l" rtl="0">
              <a:lnSpc>
                <a:spcPct val="90000"/>
              </a:lnSpc>
              <a:spcBef>
                <a:spcPts val="500"/>
              </a:spcBef>
              <a:spcAft>
                <a:spcPts val="0"/>
              </a:spcAft>
              <a:buClr>
                <a:schemeClr val="dk1"/>
              </a:buClr>
              <a:buSzPts val="1600"/>
              <a:buChar char="•"/>
            </a:pPr>
            <a:r>
              <a:rPr lang="en-US" sz="1600"/>
              <a:t>예외처리</a:t>
            </a:r>
            <a:endParaRPr/>
          </a:p>
          <a:p>
            <a:pPr marL="685800" lvl="1" indent="-228600" algn="l" rtl="0">
              <a:lnSpc>
                <a:spcPct val="90000"/>
              </a:lnSpc>
              <a:spcBef>
                <a:spcPts val="500"/>
              </a:spcBef>
              <a:spcAft>
                <a:spcPts val="0"/>
              </a:spcAft>
              <a:buClr>
                <a:schemeClr val="dk1"/>
              </a:buClr>
              <a:buSzPts val="1600"/>
              <a:buChar char="•"/>
            </a:pPr>
            <a:r>
              <a:rPr lang="en-US" sz="1600"/>
              <a:t>트랜잭션 처리</a:t>
            </a:r>
            <a:endParaRPr/>
          </a:p>
          <a:p>
            <a:pPr marL="685800" lvl="1" indent="-228600" algn="l" rtl="0">
              <a:lnSpc>
                <a:spcPct val="90000"/>
              </a:lnSpc>
              <a:spcBef>
                <a:spcPts val="500"/>
              </a:spcBef>
              <a:spcAft>
                <a:spcPts val="0"/>
              </a:spcAft>
              <a:buClr>
                <a:schemeClr val="dk1"/>
              </a:buClr>
              <a:buSzPts val="1600"/>
              <a:buChar char="•"/>
            </a:pPr>
            <a:r>
              <a:rPr lang="en-US" sz="1600"/>
              <a:t>Connection 해제</a:t>
            </a:r>
            <a:endParaRPr/>
          </a:p>
        </p:txBody>
      </p:sp>
      <p:cxnSp>
        <p:nvCxnSpPr>
          <p:cNvPr id="881" name="Google Shape;881;p95"/>
          <p:cNvCxnSpPr/>
          <p:nvPr/>
        </p:nvCxnSpPr>
        <p:spPr>
          <a:xfrm rot="10800000" flipH="1">
            <a:off x="7556771" y="5559255"/>
            <a:ext cx="2855068" cy="9728"/>
          </a:xfrm>
          <a:prstGeom prst="straightConnector1">
            <a:avLst/>
          </a:prstGeom>
          <a:noFill/>
          <a:ln w="76200" cap="flat" cmpd="sng">
            <a:solidFill>
              <a:schemeClr val="accent1"/>
            </a:solidFill>
            <a:prstDash val="solid"/>
            <a:miter lim="800000"/>
            <a:headEnd type="none" w="sm" len="sm"/>
            <a:tailEnd type="none" w="sm" len="sm"/>
          </a:ln>
        </p:spPr>
      </p:cxnSp>
      <p:cxnSp>
        <p:nvCxnSpPr>
          <p:cNvPr id="882" name="Google Shape;882;p95"/>
          <p:cNvCxnSpPr/>
          <p:nvPr/>
        </p:nvCxnSpPr>
        <p:spPr>
          <a:xfrm>
            <a:off x="7556771" y="5568983"/>
            <a:ext cx="0" cy="418289"/>
          </a:xfrm>
          <a:prstGeom prst="straightConnector1">
            <a:avLst/>
          </a:prstGeom>
          <a:noFill/>
          <a:ln w="76200" cap="flat" cmpd="sng">
            <a:solidFill>
              <a:srgbClr val="0070C0"/>
            </a:solidFill>
            <a:prstDash val="solid"/>
            <a:round/>
            <a:headEnd type="none" w="sm" len="sm"/>
            <a:tailEnd type="stealth" w="med" len="med"/>
          </a:ln>
        </p:spPr>
      </p:cxnSp>
      <p:cxnSp>
        <p:nvCxnSpPr>
          <p:cNvPr id="883" name="Google Shape;883;p95"/>
          <p:cNvCxnSpPr/>
          <p:nvPr/>
        </p:nvCxnSpPr>
        <p:spPr>
          <a:xfrm>
            <a:off x="10405354" y="5568983"/>
            <a:ext cx="0" cy="418289"/>
          </a:xfrm>
          <a:prstGeom prst="straightConnector1">
            <a:avLst/>
          </a:prstGeom>
          <a:noFill/>
          <a:ln w="76200" cap="flat" cmpd="sng">
            <a:solidFill>
              <a:srgbClr val="0070C0"/>
            </a:solidFill>
            <a:prstDash val="solid"/>
            <a:round/>
            <a:headEnd type="none" w="sm" len="sm"/>
            <a:tailEnd type="stealth" w="med" len="med"/>
          </a:ln>
        </p:spPr>
      </p:cxnSp>
      <p:sp>
        <p:nvSpPr>
          <p:cNvPr id="884" name="Google Shape;884;p95"/>
          <p:cNvSpPr/>
          <p:nvPr/>
        </p:nvSpPr>
        <p:spPr>
          <a:xfrm>
            <a:off x="7545422" y="2395160"/>
            <a:ext cx="2859932" cy="593387"/>
          </a:xfrm>
          <a:prstGeom prst="rect">
            <a:avLst/>
          </a:prstGeom>
          <a:solidFill>
            <a:schemeClr val="lt1"/>
          </a:solidFill>
          <a:ln w="38100" cap="flat" cmpd="sng">
            <a:solidFill>
              <a:srgbClr val="31538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Spring JDBC</a:t>
            </a:r>
            <a:endParaRPr sz="1800">
              <a:solidFill>
                <a:schemeClr val="dk1"/>
              </a:solidFill>
              <a:latin typeface="Malgun Gothic"/>
              <a:ea typeface="Malgun Gothic"/>
              <a:cs typeface="Malgun Gothic"/>
              <a:sym typeface="Malgun Gothic"/>
            </a:endParaRPr>
          </a:p>
        </p:txBody>
      </p:sp>
      <p:sp>
        <p:nvSpPr>
          <p:cNvPr id="885" name="Google Shape;885;p95"/>
          <p:cNvSpPr/>
          <p:nvPr/>
        </p:nvSpPr>
        <p:spPr>
          <a:xfrm>
            <a:off x="7545422" y="3020238"/>
            <a:ext cx="2859932" cy="5933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JDBC api</a:t>
            </a:r>
            <a:endParaRPr sz="1800">
              <a:solidFill>
                <a:schemeClr val="dk1"/>
              </a:solidFill>
              <a:latin typeface="Malgun Gothic"/>
              <a:ea typeface="Malgun Gothic"/>
              <a:cs typeface="Malgun Gothic"/>
              <a:sym typeface="Malgun Gothic"/>
            </a:endParaRPr>
          </a:p>
        </p:txBody>
      </p:sp>
      <p:sp>
        <p:nvSpPr>
          <p:cNvPr id="886" name="Google Shape;886;p95"/>
          <p:cNvSpPr/>
          <p:nvPr/>
        </p:nvSpPr>
        <p:spPr>
          <a:xfrm>
            <a:off x="7556771" y="4009316"/>
            <a:ext cx="2859932" cy="5933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JDBC driver</a:t>
            </a:r>
            <a:endParaRPr sz="1800">
              <a:solidFill>
                <a:schemeClr val="dk1"/>
              </a:solidFill>
              <a:latin typeface="Malgun Gothic"/>
              <a:ea typeface="Malgun Gothic"/>
              <a:cs typeface="Malgun Gothic"/>
              <a:sym typeface="Malgun Gothic"/>
            </a:endParaRPr>
          </a:p>
        </p:txBody>
      </p:sp>
      <p:sp>
        <p:nvSpPr>
          <p:cNvPr id="887" name="Google Shape;887;p95"/>
          <p:cNvSpPr/>
          <p:nvPr/>
        </p:nvSpPr>
        <p:spPr>
          <a:xfrm>
            <a:off x="7556771" y="4602703"/>
            <a:ext cx="2859932" cy="5933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DBMS api</a:t>
            </a:r>
            <a:endParaRPr sz="1800">
              <a:solidFill>
                <a:schemeClr val="dk1"/>
              </a:solidFill>
              <a:latin typeface="Malgun Gothic"/>
              <a:ea typeface="Malgun Gothic"/>
              <a:cs typeface="Malgun Gothic"/>
              <a:sym typeface="Malgun Gothic"/>
            </a:endParaRPr>
          </a:p>
        </p:txBody>
      </p:sp>
      <p:sp>
        <p:nvSpPr>
          <p:cNvPr id="888" name="Google Shape;888;p95"/>
          <p:cNvSpPr/>
          <p:nvPr/>
        </p:nvSpPr>
        <p:spPr>
          <a:xfrm>
            <a:off x="8306611" y="5990362"/>
            <a:ext cx="1235413" cy="593387"/>
          </a:xfrm>
          <a:prstGeom prst="flowChartMagneticDisk">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MYSQL</a:t>
            </a:r>
            <a:endParaRPr sz="1800">
              <a:solidFill>
                <a:schemeClr val="dk1"/>
              </a:solidFill>
              <a:latin typeface="Malgun Gothic"/>
              <a:ea typeface="Malgun Gothic"/>
              <a:cs typeface="Malgun Gothic"/>
              <a:sym typeface="Malgun Gothic"/>
            </a:endParaRPr>
          </a:p>
        </p:txBody>
      </p:sp>
      <p:sp>
        <p:nvSpPr>
          <p:cNvPr id="889" name="Google Shape;889;p95"/>
          <p:cNvSpPr/>
          <p:nvPr/>
        </p:nvSpPr>
        <p:spPr>
          <a:xfrm>
            <a:off x="6950413" y="6014835"/>
            <a:ext cx="1235413" cy="593387"/>
          </a:xfrm>
          <a:prstGeom prst="flowChartMagneticDisk">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ORACLE</a:t>
            </a:r>
            <a:endParaRPr sz="1800">
              <a:solidFill>
                <a:schemeClr val="dk1"/>
              </a:solidFill>
              <a:latin typeface="Malgun Gothic"/>
              <a:ea typeface="Malgun Gothic"/>
              <a:cs typeface="Malgun Gothic"/>
              <a:sym typeface="Malgun Gothic"/>
            </a:endParaRPr>
          </a:p>
        </p:txBody>
      </p:sp>
      <p:sp>
        <p:nvSpPr>
          <p:cNvPr id="890" name="Google Shape;890;p95"/>
          <p:cNvSpPr/>
          <p:nvPr/>
        </p:nvSpPr>
        <p:spPr>
          <a:xfrm>
            <a:off x="9662809" y="6014835"/>
            <a:ext cx="1235413" cy="593387"/>
          </a:xfrm>
          <a:prstGeom prst="flowChartMagneticDisk">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DB2</a:t>
            </a:r>
            <a:endParaRPr sz="1800">
              <a:solidFill>
                <a:schemeClr val="dk1"/>
              </a:solidFill>
              <a:latin typeface="Malgun Gothic"/>
              <a:ea typeface="Malgun Gothic"/>
              <a:cs typeface="Malgun Gothic"/>
              <a:sym typeface="Malgun Gothic"/>
            </a:endParaRPr>
          </a:p>
        </p:txBody>
      </p:sp>
      <p:cxnSp>
        <p:nvCxnSpPr>
          <p:cNvPr id="891" name="Google Shape;891;p95"/>
          <p:cNvCxnSpPr/>
          <p:nvPr/>
        </p:nvCxnSpPr>
        <p:spPr>
          <a:xfrm>
            <a:off x="8924318" y="5259471"/>
            <a:ext cx="0" cy="727801"/>
          </a:xfrm>
          <a:prstGeom prst="straightConnector1">
            <a:avLst/>
          </a:prstGeom>
          <a:noFill/>
          <a:ln w="76200" cap="flat" cmpd="sng">
            <a:solidFill>
              <a:srgbClr val="0070C0"/>
            </a:solidFill>
            <a:prstDash val="solid"/>
            <a:round/>
            <a:headEnd type="none" w="sm" len="sm"/>
            <a:tailEnd type="stealth" w="med" len="med"/>
          </a:ln>
        </p:spPr>
      </p:cxnSp>
      <p:cxnSp>
        <p:nvCxnSpPr>
          <p:cNvPr id="892" name="Google Shape;892;p95"/>
          <p:cNvCxnSpPr/>
          <p:nvPr/>
        </p:nvCxnSpPr>
        <p:spPr>
          <a:xfrm>
            <a:off x="8924318" y="3487366"/>
            <a:ext cx="0" cy="565825"/>
          </a:xfrm>
          <a:prstGeom prst="straightConnector1">
            <a:avLst/>
          </a:prstGeom>
          <a:noFill/>
          <a:ln w="76200" cap="flat" cmpd="sng">
            <a:solidFill>
              <a:srgbClr val="0070C0"/>
            </a:solidFill>
            <a:prstDash val="solid"/>
            <a:round/>
            <a:headEnd type="none" w="sm" len="sm"/>
            <a:tailEnd type="stealth" w="med" len="med"/>
          </a:ln>
        </p:spPr>
      </p:cxnSp>
      <p:sp>
        <p:nvSpPr>
          <p:cNvPr id="893" name="Google Shape;893;p95"/>
          <p:cNvSpPr/>
          <p:nvPr/>
        </p:nvSpPr>
        <p:spPr>
          <a:xfrm>
            <a:off x="7545422" y="1771428"/>
            <a:ext cx="2859932" cy="5933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Malgun Gothic"/>
                <a:ea typeface="Malgun Gothic"/>
                <a:cs typeface="Malgun Gothic"/>
                <a:sym typeface="Malgun Gothic"/>
              </a:rPr>
              <a:t>어플리케이션</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6"/>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DBMS 설치</a:t>
            </a:r>
            <a:endParaRPr/>
          </a:p>
        </p:txBody>
      </p:sp>
      <p:sp>
        <p:nvSpPr>
          <p:cNvPr id="899" name="Google Shape;899;p96"/>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800"/>
              <a:buFont typeface="Arial"/>
              <a:buChar char="◦"/>
            </a:pPr>
            <a:r>
              <a:rPr lang="en-US" sz="1800"/>
              <a:t>Oracle XE, MySQL, MariaDB 등 설치</a:t>
            </a:r>
            <a:endParaRPr sz="1800"/>
          </a:p>
          <a:p>
            <a:pPr marL="228600" marR="0" lvl="0" indent="-228600" algn="l" rtl="0">
              <a:lnSpc>
                <a:spcPct val="120000"/>
              </a:lnSpc>
              <a:spcBef>
                <a:spcPts val="1000"/>
              </a:spcBef>
              <a:spcAft>
                <a:spcPts val="0"/>
              </a:spcAft>
              <a:buClr>
                <a:srgbClr val="4BB0A0"/>
              </a:buClr>
              <a:buSzPts val="1800"/>
              <a:buFont typeface="Arial"/>
              <a:buChar char="◦"/>
            </a:pPr>
            <a:r>
              <a:rPr lang="en-US" sz="1800"/>
              <a:t>JDBC driver 파일 준비(홈페이지에서 다운로드, maven, spring boot)</a:t>
            </a:r>
            <a:endParaRPr/>
          </a:p>
          <a:p>
            <a:pPr marL="228600" marR="0" lvl="0" indent="-228600" algn="l" rtl="0">
              <a:lnSpc>
                <a:spcPct val="120000"/>
              </a:lnSpc>
              <a:spcBef>
                <a:spcPts val="1000"/>
              </a:spcBef>
              <a:spcAft>
                <a:spcPts val="0"/>
              </a:spcAft>
              <a:buClr>
                <a:srgbClr val="4BB0A0"/>
              </a:buClr>
              <a:buSzPts val="1800"/>
              <a:buFont typeface="Arial"/>
              <a:buChar char="◦"/>
            </a:pPr>
            <a:r>
              <a:rPr lang="en-US" sz="1800"/>
              <a:t>jdbc driver를 라이브러리로 등록</a:t>
            </a:r>
            <a:endParaRPr sz="1800"/>
          </a:p>
          <a:p>
            <a:pPr marL="228600" marR="0" lvl="0" indent="-228600" algn="l" rtl="0">
              <a:lnSpc>
                <a:spcPct val="120000"/>
              </a:lnSpc>
              <a:spcBef>
                <a:spcPts val="1000"/>
              </a:spcBef>
              <a:spcAft>
                <a:spcPts val="0"/>
              </a:spcAft>
              <a:buClr>
                <a:srgbClr val="4BB0A0"/>
              </a:buClr>
              <a:buSzPts val="1800"/>
              <a:buFont typeface="Arial"/>
              <a:buChar char="◦"/>
            </a:pPr>
            <a:r>
              <a:rPr lang="en-US" sz="1800"/>
              <a:t>사용자 계정 생성</a:t>
            </a:r>
            <a:endParaRPr sz="1800"/>
          </a:p>
          <a:p>
            <a:pPr marL="228600" marR="0" lvl="0" indent="-228600" algn="l" rtl="0">
              <a:lnSpc>
                <a:spcPct val="120000"/>
              </a:lnSpc>
              <a:spcBef>
                <a:spcPts val="1000"/>
              </a:spcBef>
              <a:spcAft>
                <a:spcPts val="0"/>
              </a:spcAft>
              <a:buClr>
                <a:srgbClr val="4BB0A0"/>
              </a:buClr>
              <a:buSzPts val="1800"/>
              <a:buFont typeface="Arial"/>
              <a:buChar char="◦"/>
            </a:pPr>
            <a:r>
              <a:rPr lang="en-US" sz="1800"/>
              <a:t>회원테이블 생성</a:t>
            </a:r>
            <a:endParaRPr sz="1800"/>
          </a:p>
          <a:p>
            <a:pPr marL="228600" marR="0" lvl="0" indent="-228600" algn="l" rtl="0">
              <a:lnSpc>
                <a:spcPct val="120000"/>
              </a:lnSpc>
              <a:spcBef>
                <a:spcPts val="1000"/>
              </a:spcBef>
              <a:spcAft>
                <a:spcPts val="0"/>
              </a:spcAft>
              <a:buClr>
                <a:srgbClr val="4BB0A0"/>
              </a:buClr>
              <a:buSzPts val="1800"/>
              <a:buFont typeface="Arial"/>
              <a:buChar char="◦"/>
            </a:pPr>
            <a:r>
              <a:rPr lang="en-US" sz="1800"/>
              <a:t>연결 테스트</a:t>
            </a:r>
            <a:endParaRPr sz="1800"/>
          </a:p>
          <a:p>
            <a:pPr marL="228600" marR="0" lvl="0" indent="-114300" algn="l" rtl="0">
              <a:lnSpc>
                <a:spcPct val="120000"/>
              </a:lnSpc>
              <a:spcBef>
                <a:spcPts val="1000"/>
              </a:spcBef>
              <a:spcAft>
                <a:spcPts val="0"/>
              </a:spcAft>
              <a:buClr>
                <a:srgbClr val="4BB0A0"/>
              </a:buClr>
              <a:buSzPts val="1800"/>
              <a:buFont typeface="Arial"/>
              <a:buNone/>
            </a:pPr>
            <a:endParaRPr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7"/>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MySQL 설치</a:t>
            </a:r>
            <a:endParaRPr/>
          </a:p>
        </p:txBody>
      </p:sp>
      <p:sp>
        <p:nvSpPr>
          <p:cNvPr id="905" name="Google Shape;905;p97"/>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4BB0A0"/>
              </a:buClr>
              <a:buSzPts val="1800"/>
              <a:buFont typeface="Arial"/>
              <a:buChar char="◦"/>
            </a:pPr>
            <a:r>
              <a:rPr lang="en-US" sz="1800"/>
              <a:t>https://dev.mysql.com/downloads/</a:t>
            </a:r>
            <a:endParaRPr sz="1800"/>
          </a:p>
          <a:p>
            <a:pPr marL="228600" marR="0" lvl="0" indent="-114300" algn="l" rtl="0">
              <a:lnSpc>
                <a:spcPct val="120000"/>
              </a:lnSpc>
              <a:spcBef>
                <a:spcPts val="1000"/>
              </a:spcBef>
              <a:spcAft>
                <a:spcPts val="0"/>
              </a:spcAft>
              <a:buClr>
                <a:srgbClr val="4BB0A0"/>
              </a:buClr>
              <a:buSzPts val="1800"/>
              <a:buFont typeface="Arial"/>
              <a:buNone/>
            </a:pPr>
            <a:endParaRPr sz="1800"/>
          </a:p>
        </p:txBody>
      </p:sp>
      <p:pic>
        <p:nvPicPr>
          <p:cNvPr id="906" name="Google Shape;906;p97"/>
          <p:cNvPicPr preferRelativeResize="0"/>
          <p:nvPr/>
        </p:nvPicPr>
        <p:blipFill rotWithShape="1">
          <a:blip r:embed="rId3">
            <a:alphaModFix/>
          </a:blip>
          <a:srcRect/>
          <a:stretch/>
        </p:blipFill>
        <p:spPr>
          <a:xfrm>
            <a:off x="747207" y="3452463"/>
            <a:ext cx="6792273" cy="1448002"/>
          </a:xfrm>
          <a:prstGeom prst="rect">
            <a:avLst/>
          </a:prstGeom>
          <a:noFill/>
          <a:ln w="9525" cap="flat" cmpd="sng">
            <a:solidFill>
              <a:srgbClr val="0070C0"/>
            </a:solidFill>
            <a:prstDash val="solid"/>
            <a:round/>
            <a:headEnd type="none" w="sm" len="sm"/>
            <a:tailEnd type="none" w="sm" len="sm"/>
          </a:ln>
        </p:spPr>
      </p:pic>
      <p:pic>
        <p:nvPicPr>
          <p:cNvPr id="907" name="Google Shape;907;p97"/>
          <p:cNvPicPr preferRelativeResize="0"/>
          <p:nvPr/>
        </p:nvPicPr>
        <p:blipFill rotWithShape="1">
          <a:blip r:embed="rId4">
            <a:alphaModFix/>
          </a:blip>
          <a:srcRect/>
          <a:stretch/>
        </p:blipFill>
        <p:spPr>
          <a:xfrm>
            <a:off x="747207" y="1532072"/>
            <a:ext cx="2896004" cy="638264"/>
          </a:xfrm>
          <a:prstGeom prst="rect">
            <a:avLst/>
          </a:prstGeom>
          <a:noFill/>
          <a:ln w="9525" cap="flat" cmpd="sng">
            <a:solidFill>
              <a:srgbClr val="0070C0"/>
            </a:solidFill>
            <a:prstDash val="solid"/>
            <a:round/>
            <a:headEnd type="none" w="sm" len="sm"/>
            <a:tailEnd type="none" w="sm" len="sm"/>
          </a:ln>
        </p:spPr>
      </p:pic>
      <p:pic>
        <p:nvPicPr>
          <p:cNvPr id="908" name="Google Shape;908;p97"/>
          <p:cNvPicPr preferRelativeResize="0"/>
          <p:nvPr/>
        </p:nvPicPr>
        <p:blipFill rotWithShape="1">
          <a:blip r:embed="rId5">
            <a:alphaModFix/>
          </a:blip>
          <a:srcRect/>
          <a:stretch/>
        </p:blipFill>
        <p:spPr>
          <a:xfrm>
            <a:off x="747207" y="2415093"/>
            <a:ext cx="9011908" cy="771633"/>
          </a:xfrm>
          <a:prstGeom prst="rect">
            <a:avLst/>
          </a:prstGeom>
          <a:noFill/>
          <a:ln w="9525" cap="flat" cmpd="sng">
            <a:solidFill>
              <a:srgbClr val="0070C0"/>
            </a:solidFill>
            <a:prstDash val="solid"/>
            <a:round/>
            <a:headEnd type="none" w="sm" len="sm"/>
            <a:tailEnd type="none" w="sm" len="sm"/>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98"/>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MySQL 설치</a:t>
            </a:r>
            <a:endParaRPr/>
          </a:p>
        </p:txBody>
      </p:sp>
      <p:sp>
        <p:nvSpPr>
          <p:cNvPr id="914" name="Google Shape;914;p98"/>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pic>
        <p:nvPicPr>
          <p:cNvPr id="915" name="Google Shape;915;p98"/>
          <p:cNvPicPr preferRelativeResize="0"/>
          <p:nvPr/>
        </p:nvPicPr>
        <p:blipFill rotWithShape="1">
          <a:blip r:embed="rId3">
            <a:alphaModFix/>
          </a:blip>
          <a:srcRect/>
          <a:stretch/>
        </p:blipFill>
        <p:spPr>
          <a:xfrm>
            <a:off x="474425" y="990600"/>
            <a:ext cx="4545742" cy="3429000"/>
          </a:xfrm>
          <a:prstGeom prst="rect">
            <a:avLst/>
          </a:prstGeom>
          <a:noFill/>
          <a:ln w="9525" cap="flat" cmpd="sng">
            <a:solidFill>
              <a:schemeClr val="accent1"/>
            </a:solidFill>
            <a:prstDash val="solid"/>
            <a:round/>
            <a:headEnd type="none" w="sm" len="sm"/>
            <a:tailEnd type="none" w="sm" len="sm"/>
          </a:ln>
        </p:spPr>
      </p:pic>
      <p:pic>
        <p:nvPicPr>
          <p:cNvPr id="916" name="Google Shape;916;p98"/>
          <p:cNvPicPr preferRelativeResize="0"/>
          <p:nvPr/>
        </p:nvPicPr>
        <p:blipFill rotWithShape="1">
          <a:blip r:embed="rId4">
            <a:alphaModFix/>
          </a:blip>
          <a:srcRect/>
          <a:stretch/>
        </p:blipFill>
        <p:spPr>
          <a:xfrm>
            <a:off x="3213363" y="2138642"/>
            <a:ext cx="5143882" cy="3890683"/>
          </a:xfrm>
          <a:prstGeom prst="rect">
            <a:avLst/>
          </a:prstGeom>
          <a:noFill/>
          <a:ln w="9525" cap="flat" cmpd="sng">
            <a:solidFill>
              <a:schemeClr val="accent1"/>
            </a:solidFill>
            <a:prstDash val="solid"/>
            <a:round/>
            <a:headEnd type="none" w="sm" len="sm"/>
            <a:tailEnd type="none" w="sm" len="sm"/>
          </a:ln>
        </p:spPr>
      </p:pic>
      <p:pic>
        <p:nvPicPr>
          <p:cNvPr id="917" name="Google Shape;917;p98"/>
          <p:cNvPicPr preferRelativeResize="0"/>
          <p:nvPr/>
        </p:nvPicPr>
        <p:blipFill rotWithShape="1">
          <a:blip r:embed="rId5">
            <a:alphaModFix/>
          </a:blip>
          <a:srcRect/>
          <a:stretch/>
        </p:blipFill>
        <p:spPr>
          <a:xfrm>
            <a:off x="6826971" y="3005207"/>
            <a:ext cx="4724052" cy="357313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99"/>
          <p:cNvSpPr txBox="1">
            <a:spLocks noGrp="1"/>
          </p:cNvSpPr>
          <p:nvPr>
            <p:ph type="title"/>
          </p:nvPr>
        </p:nvSpPr>
        <p:spPr>
          <a:xfrm>
            <a:off x="838200" y="136525"/>
            <a:ext cx="10515600" cy="69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Malgun Gothic"/>
              <a:buNone/>
            </a:pPr>
            <a:r>
              <a:rPr lang="en-US"/>
              <a:t>MySQL 설치</a:t>
            </a:r>
            <a:endParaRPr/>
          </a:p>
        </p:txBody>
      </p:sp>
      <p:sp>
        <p:nvSpPr>
          <p:cNvPr id="923" name="Google Shape;923;p99"/>
          <p:cNvSpPr txBox="1">
            <a:spLocks noGrp="1"/>
          </p:cNvSpPr>
          <p:nvPr>
            <p:ph type="body" idx="1"/>
          </p:nvPr>
        </p:nvSpPr>
        <p:spPr>
          <a:xfrm>
            <a:off x="838200" y="990600"/>
            <a:ext cx="10515600" cy="5186363"/>
          </a:xfrm>
          <a:prstGeom prst="rect">
            <a:avLst/>
          </a:prstGeom>
          <a:noFill/>
          <a:ln>
            <a:noFill/>
          </a:ln>
        </p:spPr>
        <p:txBody>
          <a:bodyPr spcFirstLastPara="1" wrap="square" lIns="91425" tIns="45700" rIns="91425" bIns="45700" anchor="t" anchorCtr="0">
            <a:normAutofit/>
          </a:bodyPr>
          <a:lstStyle/>
          <a:p>
            <a:pPr marL="228600" marR="0" lvl="0" indent="-76200" algn="l" rtl="0">
              <a:lnSpc>
                <a:spcPct val="120000"/>
              </a:lnSpc>
              <a:spcBef>
                <a:spcPts val="0"/>
              </a:spcBef>
              <a:spcAft>
                <a:spcPts val="0"/>
              </a:spcAft>
              <a:buClr>
                <a:srgbClr val="4BB0A0"/>
              </a:buClr>
              <a:buSzPts val="2400"/>
              <a:buFont typeface="Arial"/>
              <a:buNone/>
            </a:pPr>
            <a:endParaRPr/>
          </a:p>
        </p:txBody>
      </p:sp>
      <p:pic>
        <p:nvPicPr>
          <p:cNvPr id="924" name="Google Shape;924;p99"/>
          <p:cNvPicPr preferRelativeResize="0"/>
          <p:nvPr/>
        </p:nvPicPr>
        <p:blipFill rotWithShape="1">
          <a:blip r:embed="rId3">
            <a:alphaModFix/>
          </a:blip>
          <a:srcRect/>
          <a:stretch/>
        </p:blipFill>
        <p:spPr>
          <a:xfrm>
            <a:off x="1089498" y="1095672"/>
            <a:ext cx="4879295" cy="3680610"/>
          </a:xfrm>
          <a:prstGeom prst="rect">
            <a:avLst/>
          </a:prstGeom>
          <a:noFill/>
          <a:ln w="9525" cap="flat" cmpd="sng">
            <a:solidFill>
              <a:srgbClr val="0070C0"/>
            </a:solidFill>
            <a:prstDash val="solid"/>
            <a:round/>
            <a:headEnd type="none" w="sm" len="sm"/>
            <a:tailEnd type="none" w="sm" len="sm"/>
          </a:ln>
        </p:spPr>
      </p:pic>
      <p:pic>
        <p:nvPicPr>
          <p:cNvPr id="925" name="Google Shape;925;p99"/>
          <p:cNvPicPr preferRelativeResize="0"/>
          <p:nvPr/>
        </p:nvPicPr>
        <p:blipFill rotWithShape="1">
          <a:blip r:embed="rId4">
            <a:alphaModFix/>
          </a:blip>
          <a:srcRect/>
          <a:stretch/>
        </p:blipFill>
        <p:spPr>
          <a:xfrm>
            <a:off x="2250269" y="2397145"/>
            <a:ext cx="4879295" cy="3680610"/>
          </a:xfrm>
          <a:prstGeom prst="rect">
            <a:avLst/>
          </a:prstGeom>
          <a:noFill/>
          <a:ln w="9525" cap="flat" cmpd="sng">
            <a:solidFill>
              <a:srgbClr val="0070C0"/>
            </a:solidFill>
            <a:prstDash val="solid"/>
            <a:round/>
            <a:headEnd type="none" w="sm" len="sm"/>
            <a:tailEnd type="none" w="sm" len="sm"/>
          </a:ln>
        </p:spPr>
      </p:pic>
      <p:pic>
        <p:nvPicPr>
          <p:cNvPr id="926" name="Google Shape;926;p99"/>
          <p:cNvPicPr preferRelativeResize="0"/>
          <p:nvPr/>
        </p:nvPicPr>
        <p:blipFill rotWithShape="1">
          <a:blip r:embed="rId5">
            <a:alphaModFix/>
          </a:blip>
          <a:srcRect/>
          <a:stretch/>
        </p:blipFill>
        <p:spPr>
          <a:xfrm>
            <a:off x="4809580" y="1356387"/>
            <a:ext cx="4879296" cy="3680611"/>
          </a:xfrm>
          <a:prstGeom prst="rect">
            <a:avLst/>
          </a:prstGeom>
          <a:noFill/>
          <a:ln>
            <a:noFill/>
          </a:ln>
        </p:spPr>
      </p:pic>
      <p:pic>
        <p:nvPicPr>
          <p:cNvPr id="927" name="Google Shape;927;p99"/>
          <p:cNvPicPr preferRelativeResize="0"/>
          <p:nvPr/>
        </p:nvPicPr>
        <p:blipFill rotWithShape="1">
          <a:blip r:embed="rId6">
            <a:alphaModFix/>
          </a:blip>
          <a:srcRect/>
          <a:stretch/>
        </p:blipFill>
        <p:spPr>
          <a:xfrm>
            <a:off x="7023897" y="3429000"/>
            <a:ext cx="4126630" cy="3112851"/>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2932</TotalTime>
  <Words>22801</Words>
  <Application>Microsoft Office PowerPoint</Application>
  <PresentationFormat>와이드스크린</PresentationFormat>
  <Paragraphs>3110</Paragraphs>
  <Slides>240</Slides>
  <Notes>219</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240</vt:i4>
      </vt:variant>
    </vt:vector>
  </HeadingPairs>
  <TitlesOfParts>
    <vt:vector size="245" baseType="lpstr">
      <vt:lpstr>Malgun Gothic</vt:lpstr>
      <vt:lpstr>Malgun Gothic</vt:lpstr>
      <vt:lpstr>Arial</vt:lpstr>
      <vt:lpstr>Consolas</vt:lpstr>
      <vt:lpstr>Office 테마</vt:lpstr>
      <vt:lpstr>스프링프레임워크 정리 kb은행4기</vt:lpstr>
      <vt:lpstr>목차</vt:lpstr>
      <vt:lpstr>스프링기초</vt:lpstr>
      <vt:lpstr>스프링프레임워크 모듈</vt:lpstr>
      <vt:lpstr>스프링 주요 모듈</vt:lpstr>
      <vt:lpstr>스프링프레임워크 개요</vt:lpstr>
      <vt:lpstr>개발 환경 구성</vt:lpstr>
      <vt:lpstr>STS4 다운로드</vt:lpstr>
      <vt:lpstr>STS4 설치</vt:lpstr>
      <vt:lpstr>STS3 다운로드</vt:lpstr>
      <vt:lpstr>STS3 설치</vt:lpstr>
      <vt:lpstr>스프링 프로젝트 생성 방법 3가지</vt:lpstr>
      <vt:lpstr>직접 jar 구해서 스프링 프로젝트 생성</vt:lpstr>
      <vt:lpstr>Java Project 생성</vt:lpstr>
      <vt:lpstr>필수 라이브러리 다운로드</vt:lpstr>
      <vt:lpstr>라이브러리 등록</vt:lpstr>
      <vt:lpstr>메인 클래스 작성</vt:lpstr>
      <vt:lpstr>서비스 클래스 작성</vt:lpstr>
      <vt:lpstr>빈 설정파일 작성</vt:lpstr>
      <vt:lpstr>MainApp 실행결과</vt:lpstr>
      <vt:lpstr>Maven으로 스프링 프로젝트 구성</vt:lpstr>
      <vt:lpstr>Maven으로 스프링 프로젝트 구성</vt:lpstr>
      <vt:lpstr>메인 클래스 작성</vt:lpstr>
      <vt:lpstr>서비스 클래스 작성</vt:lpstr>
      <vt:lpstr>빈 설정파일 작성</vt:lpstr>
      <vt:lpstr>MainApp 실행결과</vt:lpstr>
      <vt:lpstr>스프링 DI(Dependency Injection)</vt:lpstr>
      <vt:lpstr>애플리케이션의 구조(인터페이스 없음)</vt:lpstr>
      <vt:lpstr>PowerPoint 프레젠테이션</vt:lpstr>
      <vt:lpstr>애플리케이션의 구조(인터페이스 있음)</vt:lpstr>
      <vt:lpstr>PowerPoint 프레젠테이션</vt:lpstr>
      <vt:lpstr>스프링 DI</vt:lpstr>
      <vt:lpstr>스프링 DI</vt:lpstr>
      <vt:lpstr>Bean 등록하기</vt:lpstr>
      <vt:lpstr>&lt;bean&gt; 속성</vt:lpstr>
      <vt:lpstr>Bean 등록하기 - 기본</vt:lpstr>
      <vt:lpstr>Bean 등록하기 - 프로퍼티 주입</vt:lpstr>
      <vt:lpstr>Bean 등록하기 - 생성자 주입</vt:lpstr>
      <vt:lpstr>Bean 등록하기 - init-method</vt:lpstr>
      <vt:lpstr>Bean 등록하기 - destroy-method</vt:lpstr>
      <vt:lpstr>Bean 등록하기 - lazy-init</vt:lpstr>
      <vt:lpstr>Bean 등록하기 - depends-on</vt:lpstr>
      <vt:lpstr>Bean 등록하기 - scope</vt:lpstr>
      <vt:lpstr>Bean 등록하기 - import</vt:lpstr>
      <vt:lpstr>스프링 DI 컨테이너</vt:lpstr>
      <vt:lpstr>스프링 DI 컨테이너</vt:lpstr>
      <vt:lpstr>(실습-1) DI 메인 클래스</vt:lpstr>
      <vt:lpstr>(실습-2) DI 메인 클래스</vt:lpstr>
      <vt:lpstr>(실습-3) DI 메인 클래스</vt:lpstr>
      <vt:lpstr>Annotation 기반 설정</vt:lpstr>
      <vt:lpstr>Annotation 기반 설정 - component-scan</vt:lpstr>
      <vt:lpstr>Annotation 기반 설정 - annontation</vt:lpstr>
      <vt:lpstr>@Component</vt:lpstr>
      <vt:lpstr>Annotation 기반 설정 - DI 관련 annotation</vt:lpstr>
      <vt:lpstr>Annotation 기반 설정 - autowired</vt:lpstr>
      <vt:lpstr>Annotation 기반 설정 - resource</vt:lpstr>
      <vt:lpstr>AOP</vt:lpstr>
      <vt:lpstr>AOP 개념</vt:lpstr>
      <vt:lpstr>Spring Aop 프로젝트 생성</vt:lpstr>
      <vt:lpstr>AOP - namespace</vt:lpstr>
      <vt:lpstr>AOP - 용어</vt:lpstr>
      <vt:lpstr>AOP</vt:lpstr>
      <vt:lpstr>AOP - 위빙(Weaving)</vt:lpstr>
      <vt:lpstr>AOP - 패턴 매칭</vt:lpstr>
      <vt:lpstr>AOP - 패턴 매칭</vt:lpstr>
      <vt:lpstr>AOP - 패턴 매칭</vt:lpstr>
      <vt:lpstr>AOP - &lt;aop:config&gt;</vt:lpstr>
      <vt:lpstr>AOP - &lt;aop:pointcut&gt;</vt:lpstr>
      <vt:lpstr>AOP - &lt;aop:aspect&gt;</vt:lpstr>
      <vt:lpstr>AOP - &lt;aop:advisor&gt;</vt:lpstr>
      <vt:lpstr>AOP - 어드바이스 설정</vt:lpstr>
      <vt:lpstr>AOP - Before어드바이스</vt:lpstr>
      <vt:lpstr>AOP – Before 어드바이스</vt:lpstr>
      <vt:lpstr>AOP - After Returning 어드바이스</vt:lpstr>
      <vt:lpstr>AOP - After Returning 어드바이스</vt:lpstr>
      <vt:lpstr>AOP - After Throwing 어드바이스</vt:lpstr>
      <vt:lpstr>AOP - After Throwing 어드바이스</vt:lpstr>
      <vt:lpstr>AOP - After 어드바이스</vt:lpstr>
      <vt:lpstr>AOP - Around 어드바이스</vt:lpstr>
      <vt:lpstr>AOP - Around 어드바이스</vt:lpstr>
      <vt:lpstr>AOP - 어노테이션 적용</vt:lpstr>
      <vt:lpstr>AOP - 관련 어노테이션</vt:lpstr>
      <vt:lpstr>AOP - @Aspect</vt:lpstr>
      <vt:lpstr>AOP - 포인트컷 선언</vt:lpstr>
      <vt:lpstr>AOP - 포인트컷 선언</vt:lpstr>
      <vt:lpstr>AOP - Advice 설정</vt:lpstr>
      <vt:lpstr>AOP - Advice 설정</vt:lpstr>
      <vt:lpstr>AOP - Advice 설정</vt:lpstr>
      <vt:lpstr>AOP - Advice 설정</vt:lpstr>
      <vt:lpstr>AOP - Advice 설정</vt:lpstr>
      <vt:lpstr>PowerPoint 프레젠테이션</vt:lpstr>
      <vt:lpstr>Spring JDBC</vt:lpstr>
      <vt:lpstr>Spring JDBC</vt:lpstr>
      <vt:lpstr>JDBC 예제</vt:lpstr>
      <vt:lpstr>Spring JDBC 기능</vt:lpstr>
      <vt:lpstr>DBMS 설치</vt:lpstr>
      <vt:lpstr>MySQL 설치</vt:lpstr>
      <vt:lpstr>MySQL 설치</vt:lpstr>
      <vt:lpstr>MySQL 설치</vt:lpstr>
      <vt:lpstr>MySQL 설치</vt:lpstr>
      <vt:lpstr>테스트 계정 생성</vt:lpstr>
      <vt:lpstr>테스트 계정 사용</vt:lpstr>
      <vt:lpstr>오라클 설치</vt:lpstr>
      <vt:lpstr>오라클 설치</vt:lpstr>
      <vt:lpstr>오라클 hr 계정</vt:lpstr>
      <vt:lpstr>오라클 일반 계정</vt:lpstr>
      <vt:lpstr>SQL Developer</vt:lpstr>
      <vt:lpstr>PowerPoint 프레젠테이션</vt:lpstr>
      <vt:lpstr>연습 테이블 생성</vt:lpstr>
      <vt:lpstr>Spring JDBC 설정</vt:lpstr>
      <vt:lpstr>Spring JDBC 설정</vt:lpstr>
      <vt:lpstr>Jndi 설정</vt:lpstr>
      <vt:lpstr>Spring JDBC 설정 테스트</vt:lpstr>
      <vt:lpstr>Spring JDBC 설정 테스트 2</vt:lpstr>
      <vt:lpstr>Spring JDBC - JdbcTemplate</vt:lpstr>
      <vt:lpstr>Spring JDBC - JdbcTemplate</vt:lpstr>
      <vt:lpstr>Spring JDBC - JdbcTemplate</vt:lpstr>
      <vt:lpstr>JdbcTemplate - update</vt:lpstr>
      <vt:lpstr>JdbcTemplate - queryForObject</vt:lpstr>
      <vt:lpstr>JdbcTemplate - queryForObject(객체로 변환)</vt:lpstr>
      <vt:lpstr>JdbcTemplate - queryForObject(객체로 변환)</vt:lpstr>
      <vt:lpstr>NamedParameterJdbcTemplate</vt:lpstr>
      <vt:lpstr>NamedParameterJdbcTemplate</vt:lpstr>
      <vt:lpstr>JdbcTemplate 배치 업데이트</vt:lpstr>
      <vt:lpstr>Transaction(트랜잭션)</vt:lpstr>
      <vt:lpstr>트랜잭션 설정 - namespace 등록</vt:lpstr>
      <vt:lpstr>트랜잭션 설정 - Tx매니저, Advice 등록</vt:lpstr>
      <vt:lpstr>Transaction Manager api</vt:lpstr>
      <vt:lpstr>트랜잭션 어노테이션</vt:lpstr>
      <vt:lpstr>MyBatis</vt:lpstr>
      <vt:lpstr>MyBatis 구성</vt:lpstr>
      <vt:lpstr>MyBatis 구성 - pom.xml</vt:lpstr>
      <vt:lpstr>MyBatis 메인 클래스(등록)</vt:lpstr>
      <vt:lpstr>MyBatis 메인 클래스(등록)</vt:lpstr>
      <vt:lpstr>SqlSession</vt:lpstr>
      <vt:lpstr>도메인 클래스</vt:lpstr>
      <vt:lpstr>MyBatis 설정파일</vt:lpstr>
      <vt:lpstr>MyBatis 설정파일</vt:lpstr>
      <vt:lpstr>MyBatis 설정파일</vt:lpstr>
      <vt:lpstr>MyBatis 설정파일</vt:lpstr>
      <vt:lpstr>MyBatis 매퍼파일</vt:lpstr>
      <vt:lpstr>MyBatis 매퍼파일</vt:lpstr>
      <vt:lpstr>MyBatis 매퍼파일</vt:lpstr>
      <vt:lpstr>MyBatis 동적 SQL</vt:lpstr>
      <vt:lpstr>MyBatis 동적 SQL</vt:lpstr>
      <vt:lpstr>MyBatis 동적 SQL</vt:lpstr>
      <vt:lpstr>MyBatis 동적 SQL</vt:lpstr>
      <vt:lpstr>MyBatis 동적 SQL</vt:lpstr>
      <vt:lpstr>MyBatis 매퍼파일</vt:lpstr>
      <vt:lpstr>MyBatis 메인 클래스(목록)</vt:lpstr>
      <vt:lpstr>메인 클래스(검색)</vt:lpstr>
      <vt:lpstr>MyBatis Spring 연동 - pom.xml</vt:lpstr>
      <vt:lpstr>MyBatis Spring 연동 - 메인 클래스(등록)</vt:lpstr>
      <vt:lpstr>MyBatis Spring 연동 - beans.xml</vt:lpstr>
      <vt:lpstr>MyBatis Spring 연동 - mybatis-config.xml</vt:lpstr>
      <vt:lpstr>MyBatis Spring 연동 - mybatis-mapper.xml</vt:lpstr>
      <vt:lpstr>MyBatis Spring 연동 - 메인 클래스(목록)</vt:lpstr>
      <vt:lpstr>MyBatis Spring 연동 - 메인 클래스(검색)</vt:lpstr>
      <vt:lpstr>PowerPoint 프레젠테이션</vt:lpstr>
      <vt:lpstr>Servlet</vt:lpstr>
      <vt:lpstr>Web 처리 흐름</vt:lpstr>
      <vt:lpstr>자바 웹 애플케이션의 구조</vt:lpstr>
      <vt:lpstr>Servlet</vt:lpstr>
      <vt:lpstr>Servlet</vt:lpstr>
      <vt:lpstr>HttpServlet 클래스</vt:lpstr>
      <vt:lpstr>HttpServlet 클래스</vt:lpstr>
      <vt:lpstr>Servlet 3.0 미만(등록, 정의)</vt:lpstr>
      <vt:lpstr>Servlet 3.0 미만(등록, 정의)</vt:lpstr>
      <vt:lpstr>Servlet 3.0 이상(등록, 정의)</vt:lpstr>
      <vt:lpstr>서블릿 테스트</vt:lpstr>
      <vt:lpstr>서블릿 폼테스트</vt:lpstr>
      <vt:lpstr>서블릿 폼테스트</vt:lpstr>
      <vt:lpstr>서블릿 폼테스트</vt:lpstr>
      <vt:lpstr>JSP</vt:lpstr>
      <vt:lpstr>JSP 라이프 사이클</vt:lpstr>
      <vt:lpstr>JSP 버전</vt:lpstr>
      <vt:lpstr>JSP 스크립트 요소</vt:lpstr>
      <vt:lpstr>JSP directives</vt:lpstr>
      <vt:lpstr>JSP 스크립트</vt:lpstr>
      <vt:lpstr>JSP 스크립트릿</vt:lpstr>
      <vt:lpstr>JSP action</vt:lpstr>
      <vt:lpstr>&lt;jsp:useBean&gt;</vt:lpstr>
      <vt:lpstr>&lt;jsp:include&gt;</vt:lpstr>
      <vt:lpstr>&lt;jsp:forward&gt;</vt:lpstr>
      <vt:lpstr>EL(Expression Language)</vt:lpstr>
      <vt:lpstr>JSTL(JSP Standard Tag Library)</vt:lpstr>
      <vt:lpstr>JSTL core</vt:lpstr>
      <vt:lpstr>JSTL core</vt:lpstr>
      <vt:lpstr>MVC 아키텍처</vt:lpstr>
      <vt:lpstr>Model1 예제</vt:lpstr>
      <vt:lpstr>Model1 예제</vt:lpstr>
      <vt:lpstr>Model2 예제(FrontController)</vt:lpstr>
      <vt:lpstr>Model2 예제(FrontController 등록)</vt:lpstr>
      <vt:lpstr>Model2 예제(HandlerMapping)</vt:lpstr>
      <vt:lpstr>Model2 예제(XXXController)</vt:lpstr>
      <vt:lpstr>Model2 예제(View 코드)</vt:lpstr>
      <vt:lpstr>Spring MVC</vt:lpstr>
      <vt:lpstr>Spring MVC</vt:lpstr>
      <vt:lpstr>요청 처리 내부 구조</vt:lpstr>
      <vt:lpstr>Spring MVC</vt:lpstr>
      <vt:lpstr>Spring MVC 실행순서</vt:lpstr>
      <vt:lpstr>Spring MVC Project</vt:lpstr>
      <vt:lpstr>Targeted Runtimes 설정</vt:lpstr>
      <vt:lpstr>MVC - web.xml</vt:lpstr>
      <vt:lpstr>MVC - web.xml</vt:lpstr>
      <vt:lpstr>MVC - servlet-context.xml</vt:lpstr>
      <vt:lpstr>MVC - servlet-context.xml</vt:lpstr>
      <vt:lpstr>MVC -컨트롤러</vt:lpstr>
      <vt:lpstr>MVC - View</vt:lpstr>
      <vt:lpstr>MVC - 실행</vt:lpstr>
      <vt:lpstr>Filter 등록 - 한글입력처리</vt:lpstr>
      <vt:lpstr>PowerPoint 프레젠테이션</vt:lpstr>
      <vt:lpstr>컨트롤러 어노테이션</vt:lpstr>
      <vt:lpstr>컨트롤러 어노테이션</vt:lpstr>
      <vt:lpstr>커맨드 객체로 파라미터 받기</vt:lpstr>
      <vt:lpstr>컨트롤러 주요 메서드 인수</vt:lpstr>
      <vt:lpstr>컨트롤러 메서드 반환값</vt:lpstr>
      <vt:lpstr>파일 업로드</vt:lpstr>
      <vt:lpstr>빈 설정</vt:lpstr>
      <vt:lpstr>HTML</vt:lpstr>
      <vt:lpstr>VO</vt:lpstr>
      <vt:lpstr>컨트롤러</vt:lpstr>
      <vt:lpstr>컨트롤러</vt:lpstr>
      <vt:lpstr>여러 개 전송</vt:lpstr>
      <vt:lpstr>여러 개 전송 - 컨트롤러</vt:lpstr>
      <vt:lpstr>여러 개 전송 - 컨트롤러</vt:lpstr>
      <vt:lpstr>Rest API</vt:lpstr>
      <vt:lpstr>REST API</vt:lpstr>
      <vt:lpstr>WEB API</vt:lpstr>
      <vt:lpstr>RestController 종속성 </vt:lpstr>
      <vt:lpstr>RestController 예제코드</vt:lpstr>
      <vt:lpstr>PowerPoint 프레젠테이션</vt:lpstr>
      <vt:lpstr>Spring JPA</vt:lpstr>
      <vt:lpstr>Spring JPA 프로젝트 생성</vt:lpstr>
      <vt:lpstr>Spring JPA 환경 구성</vt:lpstr>
      <vt:lpstr>Spring JPA 환경 구성</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스프링프레임워크 정리 2022</dc:title>
  <dc:creator>younghwankim</dc:creator>
  <cp:lastModifiedBy>YOUNGHWAN KIM</cp:lastModifiedBy>
  <cp:revision>62</cp:revision>
  <dcterms:created xsi:type="dcterms:W3CDTF">2022-12-19T15:21:53Z</dcterms:created>
  <dcterms:modified xsi:type="dcterms:W3CDTF">2023-08-21T23:58:02Z</dcterms:modified>
</cp:coreProperties>
</file>